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7"/>
    <p:sldMasterId id="2147483660" r:id="rId18"/>
    <p:sldMasterId id="2147483672" r:id="rId19"/>
    <p:sldMasterId id="2147483684" r:id="rId20"/>
    <p:sldMasterId id="2147483696" r:id="rId21"/>
    <p:sldMasterId id="2147483708" r:id="rId22"/>
    <p:sldMasterId id="2147483720" r:id="rId23"/>
  </p:sldMasterIdLst>
  <p:notesMasterIdLst>
    <p:notesMasterId r:id="rId48"/>
  </p:notesMasterIdLst>
  <p:handoutMasterIdLst>
    <p:handoutMasterId r:id="rId49"/>
  </p:handoutMasterIdLst>
  <p:sldIdLst>
    <p:sldId id="256" r:id="rId24"/>
    <p:sldId id="257" r:id="rId25"/>
    <p:sldId id="258" r:id="rId26"/>
    <p:sldId id="259" r:id="rId27"/>
    <p:sldId id="260" r:id="rId28"/>
    <p:sldId id="261" r:id="rId29"/>
    <p:sldId id="263" r:id="rId30"/>
    <p:sldId id="264" r:id="rId31"/>
    <p:sldId id="322" r:id="rId32"/>
    <p:sldId id="323" r:id="rId33"/>
    <p:sldId id="266" r:id="rId34"/>
    <p:sldId id="267" r:id="rId35"/>
    <p:sldId id="324" r:id="rId36"/>
    <p:sldId id="325" r:id="rId37"/>
    <p:sldId id="326" r:id="rId38"/>
    <p:sldId id="268" r:id="rId39"/>
    <p:sldId id="270" r:id="rId40"/>
    <p:sldId id="272" r:id="rId41"/>
    <p:sldId id="274" r:id="rId42"/>
    <p:sldId id="275" r:id="rId43"/>
    <p:sldId id="277" r:id="rId44"/>
    <p:sldId id="278" r:id="rId45"/>
    <p:sldId id="279" r:id="rId46"/>
    <p:sldId id="280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8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slideMaster" Target="slideMasters/slideMaster1.xml"/><Relationship Id="rId18" Type="http://schemas.openxmlformats.org/officeDocument/2006/relationships/slideMaster" Target="slideMasters/slideMaster2.xml"/><Relationship Id="rId19" Type="http://schemas.openxmlformats.org/officeDocument/2006/relationships/slideMaster" Target="slideMasters/slideMaster3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17.xml"/><Relationship Id="rId41" Type="http://schemas.openxmlformats.org/officeDocument/2006/relationships/slide" Target="slides/slide18.xml"/><Relationship Id="rId42" Type="http://schemas.openxmlformats.org/officeDocument/2006/relationships/slide" Target="slides/slide19.xml"/><Relationship Id="rId43" Type="http://schemas.openxmlformats.org/officeDocument/2006/relationships/slide" Target="slides/slide20.xml"/><Relationship Id="rId44" Type="http://schemas.openxmlformats.org/officeDocument/2006/relationships/slide" Target="slides/slide21.xml"/><Relationship Id="rId45" Type="http://schemas.openxmlformats.org/officeDocument/2006/relationships/slide" Target="slides/slide22.xml"/><Relationship Id="rId46" Type="http://schemas.openxmlformats.org/officeDocument/2006/relationships/slide" Target="slides/slide23.xml"/><Relationship Id="rId47" Type="http://schemas.openxmlformats.org/officeDocument/2006/relationships/slide" Target="slides/slide24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9" Type="http://schemas.openxmlformats.org/officeDocument/2006/relationships/customXml" Target="../customXml/item9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20" Type="http://schemas.openxmlformats.org/officeDocument/2006/relationships/slideMaster" Target="slideMasters/slideMaster4.xml"/><Relationship Id="rId21" Type="http://schemas.openxmlformats.org/officeDocument/2006/relationships/slideMaster" Target="slideMasters/slideMaster5.xml"/><Relationship Id="rId22" Type="http://schemas.openxmlformats.org/officeDocument/2006/relationships/slideMaster" Target="slideMasters/slideMaster6.xml"/><Relationship Id="rId23" Type="http://schemas.openxmlformats.org/officeDocument/2006/relationships/slideMaster" Target="slideMasters/slideMaster7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311" cy="464515"/>
          </a:xfrm>
          <a:prstGeom prst="rect">
            <a:avLst/>
          </a:prstGeom>
          <a:noFill/>
          <a:ln>
            <a:noFill/>
          </a:ln>
        </p:spPr>
        <p:txBody>
          <a:bodyPr vert="horz" wrap="none" lIns="80406" tIns="40203" rIns="80406" bIns="40203" anchorCtr="0" compatLnSpc="0"/>
          <a:lstStyle/>
          <a:p>
            <a:pPr hangingPunct="0">
              <a:defRPr sz="1400"/>
            </a:pPr>
            <a:endParaRPr lang="en-GB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68057" y="0"/>
            <a:ext cx="3042311" cy="464515"/>
          </a:xfrm>
          <a:prstGeom prst="rect">
            <a:avLst/>
          </a:prstGeom>
          <a:noFill/>
          <a:ln>
            <a:noFill/>
          </a:ln>
        </p:spPr>
        <p:txBody>
          <a:bodyPr vert="horz" wrap="none" lIns="80406" tIns="40203" rIns="80406" bIns="40203" anchorCtr="0" compatLnSpc="0"/>
          <a:lstStyle/>
          <a:p>
            <a:pPr algn="r" hangingPunct="0">
              <a:defRPr sz="1400"/>
            </a:pPr>
            <a:endParaRPr lang="en-GB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31735"/>
            <a:ext cx="3042311" cy="464515"/>
          </a:xfrm>
          <a:prstGeom prst="rect">
            <a:avLst/>
          </a:prstGeom>
          <a:noFill/>
          <a:ln>
            <a:noFill/>
          </a:ln>
        </p:spPr>
        <p:txBody>
          <a:bodyPr vert="horz" wrap="none" lIns="80406" tIns="40203" rIns="80406" bIns="40203" anchor="b" anchorCtr="0" compatLnSpc="0"/>
          <a:lstStyle/>
          <a:p>
            <a:pPr hangingPunct="0">
              <a:defRPr sz="1400"/>
            </a:pPr>
            <a:endParaRPr lang="en-GB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68057" y="8831735"/>
            <a:ext cx="3042311" cy="464515"/>
          </a:xfrm>
          <a:prstGeom prst="rect">
            <a:avLst/>
          </a:prstGeom>
          <a:noFill/>
          <a:ln>
            <a:noFill/>
          </a:ln>
        </p:spPr>
        <p:txBody>
          <a:bodyPr vert="horz" wrap="none" lIns="80406" tIns="40203" rIns="80406" bIns="40203" anchor="b" anchorCtr="0" compatLnSpc="0"/>
          <a:lstStyle/>
          <a:p>
            <a:pPr algn="r" hangingPunct="0">
              <a:defRPr sz="1400"/>
            </a:pPr>
            <a:fld id="{46EEDEBF-92F6-4DF4-8742-9C23F123CFC9}" type="slidenum">
              <a:t>‹#›</a:t>
            </a:fld>
            <a:endParaRPr lang="en-GB" sz="13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4524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1DAFF29-E165-41FA-9B4E-7695EEBEFF1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0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E742F10-6668-468C-AEEC-8E003AD48962}" type="slidenum">
              <a:t>18</a:t>
            </a:fld>
            <a:endParaRPr lang="en-GB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6613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0920" y="4415400"/>
            <a:ext cx="5607720" cy="418319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/>
          <p:cNvSpPr/>
          <p:nvPr/>
        </p:nvSpPr>
        <p:spPr>
          <a:xfrm>
            <a:off x="3972600" y="0"/>
            <a:ext cx="3037320" cy="46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2051"/>
          <p:cNvSpPr/>
          <p:nvPr/>
        </p:nvSpPr>
        <p:spPr>
          <a:xfrm>
            <a:off x="3972600" y="8831160"/>
            <a:ext cx="3037320" cy="46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3</a:t>
            </a:r>
          </a:p>
        </p:txBody>
      </p:sp>
      <p:sp>
        <p:nvSpPr>
          <p:cNvPr id="4" name="Rectangle 2052"/>
          <p:cNvSpPr/>
          <p:nvPr/>
        </p:nvSpPr>
        <p:spPr>
          <a:xfrm>
            <a:off x="0" y="8831160"/>
            <a:ext cx="3037320" cy="46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2053"/>
          <p:cNvSpPr/>
          <p:nvPr/>
        </p:nvSpPr>
        <p:spPr>
          <a:xfrm>
            <a:off x="0" y="0"/>
            <a:ext cx="3037320" cy="46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2054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9080" y="703440"/>
            <a:ext cx="4632120" cy="3472919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7" name="Rectangle 2055"/>
          <p:cNvSpPr txBox="1">
            <a:spLocks noGrp="1"/>
          </p:cNvSpPr>
          <p:nvPr>
            <p:ph type="body" sz="quarter" idx="1"/>
          </p:nvPr>
        </p:nvSpPr>
        <p:spPr>
          <a:xfrm>
            <a:off x="934559" y="4416480"/>
            <a:ext cx="5140440" cy="4181039"/>
          </a:xfrm>
        </p:spPr>
        <p:txBody>
          <a:bodyPr wrap="square" lIns="90360" tIns="44280" rIns="90360" bIns="44280" anchor="t"/>
          <a:lstStyle/>
          <a:p>
            <a:pPr lvl="0"/>
            <a:r>
              <a:rPr lang="en-GB"/>
              <a:t>Banking crises may occur without real estate cycles and real estate cycles may occur without banking crises, but often linked. Initial impetus may be an increase in demand due to --e.g. a switch to a service economy, opening to foreign investment or accelerate growth.</a:t>
            </a:r>
          </a:p>
          <a:p>
            <a:pPr lvl="0"/>
            <a:r>
              <a:rPr lang="en-GB"/>
              <a:t>1.Real estate markets are especially vulnerable to waves of optimism</a:t>
            </a:r>
          </a:p>
          <a:p>
            <a:pPr lvl="0"/>
            <a:r>
              <a:rPr lang="en-GB"/>
              <a:t>	-Difficult to sell short</a:t>
            </a:r>
          </a:p>
          <a:p>
            <a:pPr lvl="0"/>
            <a:r>
              <a:rPr lang="en-GB"/>
              <a:t>	-Supply is relatively fixed in s.r. (2-6yrs for new construction)</a:t>
            </a:r>
          </a:p>
          <a:p>
            <a:pPr lvl="0"/>
            <a:r>
              <a:rPr lang="en-GB"/>
              <a:t>2. Role of optimists is enhanced to the extent they can obtain financing.  As prices increase, they can borrow against capital gains.</a:t>
            </a:r>
          </a:p>
          <a:p>
            <a:pPr lvl="0"/>
            <a:r>
              <a:rPr lang="en-GB"/>
              <a:t>3. </a:t>
            </a:r>
            <a:r>
              <a:rPr lang="en-GB">
                <a:latin typeface="Symbol" pitchFamily="18"/>
              </a:rPr>
              <a:t></a:t>
            </a:r>
            <a:r>
              <a:rPr lang="en-GB"/>
              <a:t> financing </a:t>
            </a:r>
            <a:r>
              <a:rPr lang="en-GB">
                <a:latin typeface="Symbol" pitchFamily="18"/>
              </a:rPr>
              <a:t></a:t>
            </a:r>
            <a:r>
              <a:rPr lang="en-GB"/>
              <a:t> </a:t>
            </a:r>
            <a:r>
              <a:rPr lang="en-GB">
                <a:latin typeface="Symbol" pitchFamily="18"/>
              </a:rPr>
              <a:t></a:t>
            </a:r>
            <a:r>
              <a:rPr lang="en-GB"/>
              <a:t> demand </a:t>
            </a:r>
            <a:r>
              <a:rPr lang="en-GB">
                <a:latin typeface="Symbol" pitchFamily="18"/>
              </a:rPr>
              <a:t></a:t>
            </a:r>
            <a:r>
              <a:rPr lang="en-GB"/>
              <a:t> </a:t>
            </a:r>
            <a:r>
              <a:rPr lang="en-GB">
                <a:latin typeface="Symbol" pitchFamily="18"/>
              </a:rPr>
              <a:t></a:t>
            </a:r>
            <a:r>
              <a:rPr lang="en-GB"/>
              <a:t> prices which may encourage still more real estate lending.</a:t>
            </a:r>
          </a:p>
          <a:p>
            <a:pPr lvl="0"/>
            <a:r>
              <a:rPr lang="en-GB"/>
              <a:t>Higher p </a:t>
            </a:r>
            <a:r>
              <a:rPr lang="en-GB">
                <a:latin typeface="Symbol" pitchFamily="18"/>
              </a:rPr>
              <a:t></a:t>
            </a:r>
            <a:r>
              <a:rPr lang="en-GB"/>
              <a:t> (1) Bank capital </a:t>
            </a:r>
            <a:r>
              <a:rPr lang="en-GB">
                <a:latin typeface="Symbol" pitchFamily="18"/>
              </a:rPr>
              <a:t></a:t>
            </a:r>
            <a:r>
              <a:rPr lang="en-GB"/>
              <a:t> to the extent the bank holds real estate; (2) Collateral </a:t>
            </a:r>
            <a:r>
              <a:rPr lang="en-GB">
                <a:latin typeface="Symbol" pitchFamily="18"/>
              </a:rPr>
              <a:t></a:t>
            </a:r>
            <a:r>
              <a:rPr lang="en-GB"/>
              <a:t> in value  </a:t>
            </a:r>
            <a:r>
              <a:rPr lang="en-GB">
                <a:latin typeface="Symbol" pitchFamily="18"/>
              </a:rPr>
              <a:t></a:t>
            </a:r>
            <a:r>
              <a:rPr lang="en-GB"/>
              <a:t> risk of loss on existing portfolio </a:t>
            </a:r>
            <a:r>
              <a:rPr lang="en-GB">
                <a:latin typeface="Symbol" pitchFamily="18"/>
              </a:rPr>
              <a:t></a:t>
            </a:r>
            <a:r>
              <a:rPr lang="en-GB"/>
              <a:t>.  Thus can lend more without increasing the risk of insolvency.</a:t>
            </a:r>
          </a:p>
          <a:p>
            <a:pPr lvl="0"/>
            <a:r>
              <a:rPr lang="en-GB"/>
              <a:t>Supervisors often regard real estate as especially good collateral --an example of the fallacy of misplaced concretion -- or more often misplaced concrete.</a:t>
            </a:r>
          </a:p>
          <a:p>
            <a:pPr lvl="0"/>
            <a:r>
              <a:rPr lang="en-GB"/>
              <a:t>Indeed real estate exposure expands: (1)To entities investing in real estate; (2)To entities using real estate as collateral.</a:t>
            </a:r>
          </a:p>
          <a:p>
            <a:pPr lvl="0"/>
            <a:r>
              <a:rPr lang="en-GB"/>
              <a:t>Note works in reverse. When P </a:t>
            </a:r>
            <a:r>
              <a:rPr lang="en-GB">
                <a:latin typeface="Symbol" pitchFamily="18"/>
              </a:rPr>
              <a:t></a:t>
            </a:r>
            <a:r>
              <a:rPr lang="en-GB"/>
              <a:t> </a:t>
            </a:r>
            <a:r>
              <a:rPr lang="en-GB">
                <a:latin typeface="Symbol" pitchFamily="18"/>
              </a:rPr>
              <a:t></a:t>
            </a:r>
            <a:r>
              <a:rPr lang="en-GB"/>
              <a:t>bank cap </a:t>
            </a:r>
            <a:r>
              <a:rPr lang="en-GB">
                <a:latin typeface="Symbol" pitchFamily="18"/>
              </a:rPr>
              <a:t></a:t>
            </a:r>
            <a:r>
              <a:rPr lang="en-GB"/>
              <a:t> &amp; </a:t>
            </a:r>
            <a:r>
              <a:rPr lang="en-GB">
                <a:latin typeface="Symbol" pitchFamily="18"/>
              </a:rPr>
              <a:t></a:t>
            </a:r>
            <a:r>
              <a:rPr lang="en-GB"/>
              <a:t>in perceived risk of RE lending. Supervisors may </a:t>
            </a:r>
            <a:r>
              <a:rPr lang="en-GB">
                <a:latin typeface="Symbol" pitchFamily="18"/>
              </a:rPr>
              <a:t></a:t>
            </a:r>
            <a:r>
              <a:rPr lang="en-GB"/>
              <a:t> cap. Requirements &amp; demand provisions.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33588"/>
            <a:ext cx="1943100" cy="316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33588"/>
            <a:ext cx="5676900" cy="316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FE3C4BA-E487-44C3-8624-EDBCF00AD6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6DBF4C7-498F-4AA1-97CE-2185EEC4091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82B74F3-A7DC-4F46-95EF-8FFD61C4276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63E64BD-640E-4C62-B1BC-96F4448308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58620D0-57E2-4935-BA2D-FC52E5616C6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666B7F3-4E0F-4C30-ACE0-DEE09647056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1F19E9A-96C2-4D0C-A4A7-89993A45956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5B95868-1EC0-415C-B6A3-6E326E403C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3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2B98649-9F65-47AA-95C8-A055984524E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2A1138C-47D0-4D23-9D03-02925ABA9F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58825"/>
            <a:ext cx="1943100" cy="4956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58825"/>
            <a:ext cx="5676900" cy="4956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43CF21A-1BC4-4FCB-8133-8711B7B90E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US" smtClean="0"/>
              <a:t>Name of Presenter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tIns="0" rIns="228600" bIns="0"/>
          <a:lstStyle>
            <a:lvl1pPr algn="r">
              <a:defRPr/>
            </a:lvl1pPr>
          </a:lstStyle>
          <a:p>
            <a:fld id="{0499C290-51E0-41BB-9934-58A3D372F6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2286000"/>
            <a:ext cx="7772400" cy="342900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5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F22A47C-B4D6-4E88-9B01-7B48F963A42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7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C441E58-9614-46D8-BC04-60BCC07D912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4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E081609-89A0-446B-B525-91A19CC8E2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8030C07-9C0D-4963-8520-3858245A5EC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DBE0094-6DA8-43C4-8B5D-6C527907A59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576C51C-2160-4872-89C6-A9C86B35A7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4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95D76E6-6BB7-4BB0-9E12-F6DB6A1CC3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1735EC6-7F24-4BCC-9247-816E6920198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7608A4A-3359-4715-8878-9105E235842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B9596C5-9AF2-4CC3-B1BD-B20F07A5BC0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58825"/>
            <a:ext cx="1943100" cy="4956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58825"/>
            <a:ext cx="5676900" cy="4956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07D7C26-7EDA-4B19-A1F1-24820E06054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51B99C-0962-4C4B-B231-912556170D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ED2B9A-B881-4EFE-AD23-9D6021F1CA1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D1F34C-797F-470C-B348-FA4E871811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301625"/>
            <a:ext cx="3579812" cy="564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301625"/>
            <a:ext cx="3581400" cy="564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040B63-2A34-4C8D-9EB4-CEF682616FA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75D599-13FE-484F-ABBA-E86319C394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114800"/>
            <a:ext cx="3810000" cy="108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14800"/>
            <a:ext cx="3810000" cy="108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3BEDA5-E9D6-4F69-9F35-E0260FA227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7513F4-2B45-43CE-80AC-C5FAD872F18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465589-BB40-4231-9F83-8B2F713ACC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339D11-72B4-4CDC-8B17-57FFC3C607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988FE2-27B0-4369-91C6-DBD788E805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3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607D0B-6774-4DB3-9937-9027CE2235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000999-206F-4B8D-9C28-0CEE27A40F9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5AA36B-9051-4C2B-BF6A-8F60156267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840B9A-7D09-4211-BE81-F094D306742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D52DDD-3907-47AD-A2DC-1B85CA28ED0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2F1439-D1FD-47E3-B97A-59951410F9C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379258-8E7A-46A7-8985-83AD8278F8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42C252-A9C4-4916-B373-43CD3BEA995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A6D5B0-2847-403B-97E3-E797757A5A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3531BF-4452-43D4-B090-09697AA5B5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670A3D-293C-4239-8537-446A03B2D4D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8B0452-BA2C-44D9-9A7B-00D3E181ED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A3B488-FA7E-489E-9C8F-2CCEC837D00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FBE04F-3E3B-49D2-926A-72061B7244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AB7921-46EB-4C25-A64B-C3DAAEAF1D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4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CEBBE0-D4C6-4F69-B78E-70FAACE99D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919FEA-2DC4-4149-957D-4C9DAF7E95F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2CC603-48AD-4913-AEA6-1DBB5DA7E7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3191C4-4513-4B10-A51F-651ED2031BB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38EA40-5C0A-4166-A968-3BA1BD9C49C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654F13-2907-4BBF-8914-BF844247ED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529E8B-6C07-460A-9EC2-95BA03B6F3D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E1A604-89DE-4CDD-89FB-E8F46246DAC2}" type="datetime1">
              <a:rPr lang="en-GB" smtClean="0"/>
              <a:pPr lvl="0"/>
              <a:t>10/23/14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34C0AE-5565-4844-9E16-AE35BD72F1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C055B91-8753-46EF-A88A-620154EA5FE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45A326F-7823-4C19-B7AC-1D2D8565C3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6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D9F9EBF-AFA4-4A0D-98E6-5AC0C75120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00A578E-B99F-4C55-85F5-582765B8607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4DFFCFF-560E-498F-AA44-42A77FECE4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02F4065-28BC-4BA4-8B03-CE57BFC09B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26FEF12-CBCD-43DD-8EB8-979554B131D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C200488-D37D-4FB9-83BB-5DB8A3F5E3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3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AB14D59-0E54-4FC3-998E-6336633D261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732EFAB-4A7C-4C3E-97E6-9457FF4D0C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58825"/>
            <a:ext cx="2057400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58825"/>
            <a:ext cx="60198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mtClean="0"/>
              <a:t>Name of Presenter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16F7E40-EF11-4664-9929-933E5307389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0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4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457200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81E3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010280" y="5930999"/>
            <a:ext cx="1536840" cy="5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/>
          <p:nvPr/>
        </p:nvSpPr>
        <p:spPr>
          <a:xfrm>
            <a:off x="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C7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13"/>
          <p:cNvSpPr/>
          <p:nvPr/>
        </p:nvSpPr>
        <p:spPr>
          <a:xfrm>
            <a:off x="0" y="6566399"/>
            <a:ext cx="4571640" cy="25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100" b="1" i="0" u="none" strike="noStrike" kern="1200" spc="0">
                <a:ln>
                  <a:noFill/>
                </a:ln>
                <a:solidFill>
                  <a:srgbClr val="BFBFBF"/>
                </a:solidFill>
                <a:latin typeface="Garamond" pitchFamily="18"/>
                <a:ea typeface="Microsoft YaHei" pitchFamily="2"/>
                <a:cs typeface="Mangal" pitchFamily="2"/>
              </a:rPr>
              <a:t>KNOWLEDGE FOR ACTION</a:t>
            </a:r>
          </a:p>
        </p:txBody>
      </p:sp>
      <p:sp>
        <p:nvSpPr>
          <p:cNvPr id="7" name="Straight Connector 14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1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C7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685799" y="2033999"/>
            <a:ext cx="7772039" cy="1537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11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799" y="4114800"/>
            <a:ext cx="7772039" cy="108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2938320" y="5519520"/>
            <a:ext cx="3267360" cy="91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3057120" y="685799"/>
            <a:ext cx="3029760" cy="60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3057120" y="685799"/>
            <a:ext cx="3029760" cy="6033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1" i="0" u="none" strike="noStrike" kern="1200" spc="0">
          <a:ln>
            <a:noFill/>
          </a:ln>
          <a:solidFill>
            <a:srgbClr val="FFFFFF"/>
          </a:solidFill>
          <a:latin typeface="Helvetica" pitchFamily="34"/>
          <a:ea typeface="Microsoft YaHei" pitchFamily="2"/>
          <a:cs typeface="Helvetica" pitchFamily="34"/>
        </a:defRPr>
      </a:lvl1pPr>
    </p:titleStyle>
    <p:bodyStyle>
      <a:lvl1pPr lvl="0" rtl="0">
        <a:buSzPct val="45000"/>
        <a:buFont typeface="StarSymbol"/>
        <a:buChar char="●"/>
        <a:tabLst/>
        <a:defRPr lang="en-US" sz="2400" b="1" i="1" u="none" strike="noStrike" spc="0">
          <a:solidFill>
            <a:srgbClr val="8EB4E3"/>
          </a:solidFill>
          <a:latin typeface="Helvetica" pitchFamily="34"/>
          <a:cs typeface="Helvetica" pitchFamily="34"/>
        </a:defRPr>
      </a:lvl1pPr>
      <a:lvl2pPr lvl="1" rtl="0">
        <a:buSzPct val="75000"/>
        <a:buFont typeface="StarSymbol"/>
        <a:buChar char="–"/>
        <a:tabLst/>
        <a:defRPr lang="en-US" sz="2400" b="1" i="1" u="none" strike="noStrike" spc="0">
          <a:solidFill>
            <a:srgbClr val="8EB4E3"/>
          </a:solidFill>
          <a:latin typeface="Helvetica" pitchFamily="34"/>
          <a:cs typeface="Helvetica" pitchFamily="34"/>
        </a:defRPr>
      </a:lvl2pPr>
      <a:lvl3pPr lvl="2" rtl="0">
        <a:buSzPct val="45000"/>
        <a:buFont typeface="StarSymbol"/>
        <a:buChar char="●"/>
        <a:tabLst/>
        <a:defRPr lang="en-US" sz="2400" b="1" i="1" u="none" strike="noStrike" spc="0">
          <a:solidFill>
            <a:srgbClr val="8EB4E3"/>
          </a:solidFill>
          <a:latin typeface="Helvetica" pitchFamily="34"/>
          <a:cs typeface="Helvetica" pitchFamily="34"/>
        </a:defRPr>
      </a:lvl3pPr>
      <a:lvl4pPr lvl="3" rtl="0">
        <a:buSzPct val="75000"/>
        <a:buFont typeface="StarSymbol"/>
        <a:buChar char="–"/>
        <a:tabLst/>
        <a:defRPr lang="en-US" sz="2400" b="1" i="1" u="none" strike="noStrike" spc="0">
          <a:solidFill>
            <a:srgbClr val="8EB4E3"/>
          </a:solidFill>
          <a:latin typeface="Helvetica" pitchFamily="34"/>
          <a:cs typeface="Helvetica" pitchFamily="34"/>
        </a:defRPr>
      </a:lvl4pPr>
      <a:lvl5pPr lvl="4" rtl="0">
        <a:buSzPct val="45000"/>
        <a:buFont typeface="StarSymbol"/>
        <a:buChar char="●"/>
        <a:tabLst/>
        <a:defRPr lang="en-US" sz="2400" b="1" i="1" u="none" strike="noStrike" spc="0">
          <a:solidFill>
            <a:srgbClr val="8EB4E3"/>
          </a:solidFill>
          <a:latin typeface="Helvetica" pitchFamily="34"/>
          <a:cs typeface="Helvetica" pitchFamily="34"/>
        </a:defRPr>
      </a:lvl5pPr>
      <a:lvl6pPr lvl="5" rtl="0">
        <a:buSzPct val="45000"/>
        <a:buFont typeface="StarSymbol"/>
        <a:buChar char="●"/>
        <a:tabLst/>
        <a:defRPr lang="en-US" sz="2400" b="1" i="1" u="none" strike="noStrike" spc="0">
          <a:solidFill>
            <a:srgbClr val="8EB4E3"/>
          </a:solidFill>
          <a:latin typeface="Helvetica" pitchFamily="34"/>
          <a:cs typeface="Helvetica" pitchFamily="34"/>
        </a:defRPr>
      </a:lvl6pPr>
      <a:lvl7pPr lvl="6" rtl="0">
        <a:buSzPct val="45000"/>
        <a:buFont typeface="StarSymbol"/>
        <a:buChar char="●"/>
        <a:tabLst/>
        <a:defRPr lang="en-US" sz="2400" b="1" i="1" u="none" strike="noStrike" spc="0">
          <a:solidFill>
            <a:srgbClr val="8EB4E3"/>
          </a:solidFill>
          <a:latin typeface="Helvetica" pitchFamily="34"/>
          <a:cs typeface="Helvetica" pitchFamily="34"/>
        </a:defRPr>
      </a:lvl7pPr>
      <a:lvl8pPr lvl="7" rtl="0">
        <a:buSzPct val="45000"/>
        <a:buFont typeface="StarSymbol"/>
        <a:buChar char="●"/>
        <a:tabLst/>
        <a:defRPr lang="en-US" sz="2400" b="1" i="1" u="none" strike="noStrike" spc="0">
          <a:solidFill>
            <a:srgbClr val="8EB4E3"/>
          </a:solidFill>
          <a:latin typeface="Helvetica" pitchFamily="34"/>
          <a:cs typeface="Helvetica" pitchFamily="34"/>
        </a:defRPr>
      </a:lvl8pPr>
      <a:lvl9pPr marL="0" marR="0" lvl="0" indent="0" algn="l" rtl="0" hangingPunct="1">
        <a:lnSpc>
          <a:spcPct val="125000"/>
        </a:lnSpc>
        <a:spcBef>
          <a:spcPts val="0"/>
        </a:spcBef>
        <a:spcAft>
          <a:spcPts val="0"/>
        </a:spcAft>
        <a:buNone/>
        <a:tabLst/>
        <a:defRPr lang="en-US" sz="2400" b="1" i="1" u="none" strike="noStrike" spc="0">
          <a:solidFill>
            <a:srgbClr val="8EB4E3"/>
          </a:solidFill>
          <a:latin typeface="Helvetica" pitchFamily="34"/>
          <a:cs typeface="Helvetica" pitchFamily="34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457200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81E3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7010280" y="5930999"/>
            <a:ext cx="1536840" cy="5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/>
          <p:nvPr/>
        </p:nvSpPr>
        <p:spPr>
          <a:xfrm>
            <a:off x="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C7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13"/>
          <p:cNvSpPr/>
          <p:nvPr/>
        </p:nvSpPr>
        <p:spPr>
          <a:xfrm>
            <a:off x="0" y="6566399"/>
            <a:ext cx="4571640" cy="25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100" b="1" i="0" u="none" strike="noStrike" kern="1200" spc="0">
                <a:ln>
                  <a:noFill/>
                </a:ln>
                <a:solidFill>
                  <a:srgbClr val="BFBFBF"/>
                </a:solidFill>
                <a:latin typeface="Garamond" pitchFamily="18"/>
                <a:ea typeface="Microsoft YaHei" pitchFamily="2"/>
                <a:cs typeface="Mangal" pitchFamily="2"/>
              </a:rPr>
              <a:t>KNOWLEDGE FOR ACTION</a:t>
            </a:r>
          </a:p>
        </p:txBody>
      </p:sp>
      <p:sp>
        <p:nvSpPr>
          <p:cNvPr id="7" name="Straight Connector 14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1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85799" y="758880"/>
            <a:ext cx="7772039" cy="7617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en-GB"/>
              <a:t>Name of Presenter</a:t>
            </a:r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0" rIns="228600" bIns="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936B2BB-FE08-4F63-9AD8-30FDC15A0535}" type="slidenum">
              <a:t>‹#›</a:t>
            </a:fld>
            <a:endParaRPr lang="en-GB"/>
          </a:p>
        </p:txBody>
      </p:sp>
      <p:sp>
        <p:nvSpPr>
          <p:cNvPr id="12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685799" y="2286000"/>
            <a:ext cx="7772039" cy="34286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200" spc="0">
          <a:ln>
            <a:noFill/>
          </a:ln>
          <a:solidFill>
            <a:srgbClr val="000000"/>
          </a:solidFill>
          <a:latin typeface="Helvetica" pitchFamily="34"/>
          <a:ea typeface="Microsoft YaHei" pitchFamily="2"/>
          <a:cs typeface="Helvetica" pitchFamily="34"/>
        </a:defRPr>
      </a:lvl1pPr>
    </p:titleStyle>
    <p:bodyStyle>
      <a:lvl1pPr lvl="0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1pPr>
      <a:lvl2pPr lvl="1" rtl="0">
        <a:buSzPct val="75000"/>
        <a:buFont typeface="StarSymbol"/>
        <a:buChar char="–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2pPr>
      <a:lvl3pPr lvl="2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3pPr>
      <a:lvl4pPr lvl="3" rtl="0">
        <a:buSzPct val="75000"/>
        <a:buFont typeface="StarSymbol"/>
        <a:buChar char="–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4pPr>
      <a:lvl5pPr lvl="4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5pPr>
      <a:lvl6pPr lvl="5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6pPr>
      <a:lvl7pPr lvl="6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7pPr>
      <a:lvl8pPr lvl="7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8pPr>
      <a:lvl9pPr marL="0" marR="0" lvl="0" indent="0" algn="l" rtl="0" hangingPunct="1">
        <a:lnSpc>
          <a:spcPct val="125000"/>
        </a:lnSpc>
        <a:spcBef>
          <a:spcPts val="0"/>
        </a:spcBef>
        <a:spcAft>
          <a:spcPts val="0"/>
        </a:spcAft>
        <a:buSzPct val="45000"/>
        <a:buFont typeface="Arial" pitchFamily="32"/>
        <a:buChar char="•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457200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81E3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010280" y="5930999"/>
            <a:ext cx="1536840" cy="5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/>
          <p:nvPr/>
        </p:nvSpPr>
        <p:spPr>
          <a:xfrm>
            <a:off x="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C7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13"/>
          <p:cNvSpPr/>
          <p:nvPr/>
        </p:nvSpPr>
        <p:spPr>
          <a:xfrm>
            <a:off x="0" y="6566399"/>
            <a:ext cx="4571640" cy="25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100" b="1" i="0" u="none" strike="noStrike" kern="1200" spc="0">
                <a:ln>
                  <a:noFill/>
                </a:ln>
                <a:solidFill>
                  <a:srgbClr val="BFBFBF"/>
                </a:solidFill>
                <a:latin typeface="Garamond" pitchFamily="18"/>
                <a:ea typeface="Microsoft YaHei" pitchFamily="2"/>
                <a:cs typeface="Mangal" pitchFamily="2"/>
              </a:rPr>
              <a:t>KNOWLEDGE FOR ACTION</a:t>
            </a:r>
          </a:p>
        </p:txBody>
      </p:sp>
      <p:sp>
        <p:nvSpPr>
          <p:cNvPr id="7" name="Straight Connector 14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1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85799" y="758880"/>
            <a:ext cx="7772039" cy="7617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1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799" y="2286000"/>
            <a:ext cx="7772039" cy="34286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200" b="1" i="0" u="none" strike="noStrike" kern="1200" spc="0">
                <a:solidFill>
                  <a:srgbClr val="FFFFFF"/>
                </a:solidFill>
                <a:latin typeface="Helvetica" pitchFamily="34"/>
                <a:ea typeface="Lucida Sans Unicode" pitchFamily="2"/>
                <a:cs typeface="Helvetica" pitchFamily="34"/>
              </a:defRPr>
            </a:lvl1pPr>
          </a:lstStyle>
          <a:p>
            <a:pPr lvl="0"/>
            <a:r>
              <a:rPr lang="en-GB"/>
              <a:t>Name of Presenter</a:t>
            </a:r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228600" bIns="45720" anchor="ctr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>
                <a:tab pos="741239" algn="r"/>
              </a:tabLst>
              <a:defRPr lang="en-GB" sz="1200" b="1" i="0" u="none" strike="noStrike" kern="1200" spc="0">
                <a:solidFill>
                  <a:srgbClr val="FFFFFF"/>
                </a:solidFill>
                <a:latin typeface="Helvetica" pitchFamily="34"/>
                <a:ea typeface="Lucida Sans Unicode" pitchFamily="2"/>
                <a:cs typeface="Helvetica" pitchFamily="34"/>
              </a:defRPr>
            </a:lvl1pPr>
          </a:lstStyle>
          <a:p>
            <a:pPr lvl="0"/>
            <a:fld id="{477A1E47-1FDA-4223-8654-E918355FCE9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200" spc="0">
          <a:ln>
            <a:noFill/>
          </a:ln>
          <a:solidFill>
            <a:srgbClr val="000000"/>
          </a:solidFill>
          <a:latin typeface="Helvetica" pitchFamily="34"/>
          <a:ea typeface="Microsoft YaHei" pitchFamily="2"/>
          <a:cs typeface="Helvetica" pitchFamily="34"/>
        </a:defRPr>
      </a:lvl1pPr>
    </p:titleStyle>
    <p:bodyStyle>
      <a:lvl1pPr lvl="0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1pPr>
      <a:lvl2pPr lvl="1" rtl="0">
        <a:buSzPct val="75000"/>
        <a:buFont typeface="StarSymbol"/>
        <a:buChar char="–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2pPr>
      <a:lvl3pPr lvl="2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3pPr>
      <a:lvl4pPr lvl="3" rtl="0">
        <a:buSzPct val="75000"/>
        <a:buFont typeface="StarSymbol"/>
        <a:buChar char="–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4pPr>
      <a:lvl5pPr lvl="4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5pPr>
      <a:lvl6pPr lvl="5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6pPr>
      <a:lvl7pPr lvl="6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7pPr>
      <a:lvl8pPr lvl="7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8pPr>
      <a:lvl9pPr marL="0" marR="0" lvl="0" indent="0" algn="l" rtl="0" hangingPunct="1">
        <a:lnSpc>
          <a:spcPct val="125000"/>
        </a:lnSpc>
        <a:spcBef>
          <a:spcPts val="1199"/>
        </a:spcBef>
        <a:spcAft>
          <a:spcPts val="1400"/>
        </a:spcAft>
        <a:buNone/>
        <a:tabLst>
          <a:tab pos="460439" algn="l"/>
          <a:tab pos="914400" algn="l"/>
          <a:tab pos="1374839" algn="l"/>
          <a:tab pos="1828800" algn="l"/>
          <a:tab pos="2289240" algn="l"/>
        </a:tabLst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457200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81E3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010280" y="5930999"/>
            <a:ext cx="1536840" cy="5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/>
          <p:nvPr/>
        </p:nvSpPr>
        <p:spPr>
          <a:xfrm>
            <a:off x="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C7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13"/>
          <p:cNvSpPr/>
          <p:nvPr/>
        </p:nvSpPr>
        <p:spPr>
          <a:xfrm>
            <a:off x="0" y="6566399"/>
            <a:ext cx="4571640" cy="25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100" b="1" i="0" u="none" strike="noStrike" kern="1200" spc="0">
                <a:ln>
                  <a:noFill/>
                </a:ln>
                <a:solidFill>
                  <a:srgbClr val="BFBFBF"/>
                </a:solidFill>
                <a:latin typeface="Garamond" pitchFamily="18"/>
                <a:ea typeface="Microsoft YaHei" pitchFamily="2"/>
                <a:cs typeface="Mangal" pitchFamily="2"/>
              </a:rPr>
              <a:t>KNOWLEDGE FOR ACTION</a:t>
            </a:r>
          </a:p>
        </p:txBody>
      </p:sp>
      <p:sp>
        <p:nvSpPr>
          <p:cNvPr id="7" name="Straight Connector 14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1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370159" y="301680"/>
            <a:ext cx="7313400" cy="5640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2"/>
          <p:cNvSpPr txBox="1">
            <a:spLocks noGrp="1"/>
          </p:cNvSpPr>
          <p:nvPr>
            <p:ph type="dt" sz="half" idx="2"/>
          </p:nvPr>
        </p:nvSpPr>
        <p:spPr>
          <a:xfrm>
            <a:off x="457200" y="6248520"/>
            <a:ext cx="213336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1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3124079" y="6248520"/>
            <a:ext cx="289512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2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8520"/>
            <a:ext cx="213336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33C5A26-5E35-41DE-93E1-BA9B610C1032}" type="slidenum">
              <a:t>‹#›</a:t>
            </a:fld>
            <a:endParaRPr lang="en-GB"/>
          </a:p>
        </p:txBody>
      </p:sp>
      <p:sp>
        <p:nvSpPr>
          <p:cNvPr id="13" name="Title Placeholder 1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lnSpc>
          <a:spcPct val="100000"/>
        </a:lnSpc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Helvetica" pitchFamily="34"/>
        </a:defRPr>
      </a:lvl1pPr>
    </p:titleStyle>
    <p:bodyStyle>
      <a:lvl1pPr lvl="0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1pPr>
      <a:lvl2pPr lvl="1" rtl="0">
        <a:buSzPct val="75000"/>
        <a:buFont typeface="StarSymbol"/>
        <a:buChar char="–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2pPr>
      <a:lvl3pPr lvl="2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3pPr>
      <a:lvl4pPr lvl="3" rtl="0">
        <a:buSzPct val="75000"/>
        <a:buFont typeface="StarSymbol"/>
        <a:buChar char="–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4pPr>
      <a:lvl5pPr lvl="4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5pPr>
      <a:lvl6pPr lvl="5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6pPr>
      <a:lvl7pPr lvl="6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7pPr>
      <a:lvl8pPr lvl="7" rtl="0">
        <a:buSzPct val="45000"/>
        <a:buFont typeface="StarSymbol"/>
        <a:buChar char="●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8pPr>
      <a:lvl9pPr marL="0" marR="0" lvl="0" indent="0" algn="l" rtl="0" hangingPunct="1">
        <a:lnSpc>
          <a:spcPct val="125000"/>
        </a:lnSpc>
        <a:spcBef>
          <a:spcPts val="1199"/>
        </a:spcBef>
        <a:spcAft>
          <a:spcPts val="201"/>
        </a:spcAft>
        <a:buSzPct val="45000"/>
        <a:buFont typeface="Arial" pitchFamily="32"/>
        <a:buChar char="•"/>
        <a:tabLst/>
        <a:defRPr lang="en-US" sz="1600" b="1" i="0" u="none" strike="noStrike" spc="0">
          <a:solidFill>
            <a:srgbClr val="17375E"/>
          </a:solidFill>
          <a:latin typeface="Helvetica" pitchFamily="34"/>
          <a:cs typeface="Helvetica" pitchFamily="34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457200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81E3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010280" y="5930999"/>
            <a:ext cx="1536840" cy="5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/>
          <p:nvPr/>
        </p:nvSpPr>
        <p:spPr>
          <a:xfrm>
            <a:off x="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C7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13"/>
          <p:cNvSpPr/>
          <p:nvPr/>
        </p:nvSpPr>
        <p:spPr>
          <a:xfrm>
            <a:off x="0" y="6566399"/>
            <a:ext cx="4571640" cy="25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100" b="1" i="0" u="none" strike="noStrike" kern="1200" spc="0">
                <a:ln>
                  <a:noFill/>
                </a:ln>
                <a:solidFill>
                  <a:srgbClr val="BFBFBF"/>
                </a:solidFill>
                <a:latin typeface="Garamond" pitchFamily="18"/>
                <a:ea typeface="Microsoft YaHei" pitchFamily="2"/>
                <a:cs typeface="Mangal" pitchFamily="2"/>
              </a:rPr>
              <a:t>KNOWLEDGE FOR ACTION</a:t>
            </a:r>
          </a:p>
        </p:txBody>
      </p:sp>
      <p:sp>
        <p:nvSpPr>
          <p:cNvPr id="7" name="Straight Connector 14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1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685799" y="6248520"/>
            <a:ext cx="190476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1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80A5102-A085-473F-9536-4555AAC2BA66}" type="slidenum">
              <a:t>‹#›</a:t>
            </a:fld>
            <a:endParaRPr lang="en-GB"/>
          </a:p>
        </p:txBody>
      </p:sp>
      <p:sp>
        <p:nvSpPr>
          <p:cNvPr id="12" name="Title Placeholder 1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lnSpc>
          <a:spcPct val="100000"/>
        </a:lnSpc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Helvetica" pitchFamily="34"/>
        </a:defRPr>
      </a:lvl1pPr>
    </p:titleStyle>
    <p:bodyStyle>
      <a:lvl1pPr algn="l" rtl="0" hangingPunct="1">
        <a:lnSpc>
          <a:spcPct val="125000"/>
        </a:lnSpc>
        <a:spcBef>
          <a:spcPts val="0"/>
        </a:spcBef>
        <a:spcAft>
          <a:spcPts val="1417"/>
        </a:spcAft>
        <a:tabLst/>
        <a:defRPr lang="en-US" sz="1600" b="1" i="0" u="none" strike="noStrike" kern="1200" spc="0">
          <a:ln>
            <a:noFill/>
          </a:ln>
          <a:solidFill>
            <a:srgbClr val="17375E"/>
          </a:solidFill>
          <a:latin typeface="Helvetica" pitchFamily="34"/>
          <a:ea typeface="Microsoft YaHei" pitchFamily="2"/>
          <a:cs typeface="Helvetica" pitchFamily="34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6E1A604-89DE-4CDD-89FB-E8F46246DAC2}" type="datetime1">
              <a:rPr lang="en-GB"/>
              <a:pPr lvl="0"/>
              <a:t>10/23/14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2C3D9BD-CC4B-470C-A281-9E506223CE4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1pPr>
      <a:lvl2pPr lvl="1" rtl="0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2pPr>
      <a:lvl3pPr lvl="2" rt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3pPr>
      <a:lvl4pPr lvl="3" rtl="0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4pPr>
      <a:lvl5pPr lvl="4" rt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5pPr>
      <a:lvl6pPr lvl="5" rt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6pPr>
      <a:lvl7pPr lvl="6" rt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7pPr>
      <a:lvl8pPr lvl="7" rt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457200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81E3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010280" y="5930999"/>
            <a:ext cx="1536840" cy="5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/>
          <p:nvPr/>
        </p:nvSpPr>
        <p:spPr>
          <a:xfrm>
            <a:off x="0" y="6536520"/>
            <a:ext cx="4571640" cy="32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C7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13"/>
          <p:cNvSpPr/>
          <p:nvPr/>
        </p:nvSpPr>
        <p:spPr>
          <a:xfrm>
            <a:off x="0" y="6566399"/>
            <a:ext cx="4571640" cy="25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100" b="1" i="0" u="none" strike="noStrike" kern="1200" spc="0">
                <a:ln>
                  <a:noFill/>
                </a:ln>
                <a:solidFill>
                  <a:srgbClr val="BFBFBF"/>
                </a:solidFill>
                <a:latin typeface="Garamond" pitchFamily="18"/>
                <a:ea typeface="Microsoft YaHei" pitchFamily="2"/>
                <a:cs typeface="Mangal" pitchFamily="2"/>
              </a:rPr>
              <a:t>KNOWLEDGE FOR ACTION</a:t>
            </a:r>
          </a:p>
        </p:txBody>
      </p:sp>
      <p:sp>
        <p:nvSpPr>
          <p:cNvPr id="7" name="Straight Connector 14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17"/>
          <p:cNvSpPr/>
          <p:nvPr/>
        </p:nvSpPr>
        <p:spPr>
          <a:xfrm>
            <a:off x="685799" y="609480"/>
            <a:ext cx="7772401" cy="0"/>
          </a:xfrm>
          <a:prstGeom prst="line">
            <a:avLst/>
          </a:prstGeom>
          <a:noFill/>
          <a:ln w="6480">
            <a:solidFill>
              <a:srgbClr val="981E32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85799" y="758880"/>
            <a:ext cx="7772039" cy="7617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en-GB"/>
              <a:t>Name of Presenter</a:t>
            </a:r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8A64ED5-5F37-44E4-8D8E-28614F1A9E46}" type="slidenum">
              <a:t>‹#›</a:t>
            </a:fld>
            <a:endParaRPr lang="en-GB"/>
          </a:p>
        </p:txBody>
      </p:sp>
      <p:sp>
        <p:nvSpPr>
          <p:cNvPr id="12" name="Text Placeholder 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200" spc="0">
          <a:ln>
            <a:noFill/>
          </a:ln>
          <a:solidFill>
            <a:srgbClr val="000000"/>
          </a:solidFill>
          <a:latin typeface="Helvetica" pitchFamily="34"/>
          <a:ea typeface="Microsoft YaHei" pitchFamily="2"/>
          <a:cs typeface="Helvetica" pitchFamily="34"/>
        </a:defRPr>
      </a:lvl1pPr>
    </p:titleStyle>
    <p:bodyStyle>
      <a:lvl1pPr algn="l" rtl="0" hangingPunct="1">
        <a:lnSpc>
          <a:spcPct val="125000"/>
        </a:lnSpc>
        <a:spcBef>
          <a:spcPts val="0"/>
        </a:spcBef>
        <a:spcAft>
          <a:spcPts val="1417"/>
        </a:spcAft>
        <a:tabLst/>
        <a:defRPr lang="en-US" sz="1600" b="1" i="0" u="none" strike="noStrike" kern="1200" spc="0">
          <a:ln>
            <a:noFill/>
          </a:ln>
          <a:solidFill>
            <a:srgbClr val="17375E"/>
          </a:solidFill>
          <a:latin typeface="Helvetica" pitchFamily="34"/>
          <a:ea typeface="Microsoft YaHei" pitchFamily="2"/>
          <a:cs typeface="Helvetica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el:215-898-6355" TargetMode="External"/><Relationship Id="rId4" Type="http://schemas.openxmlformats.org/officeDocument/2006/relationships/hyperlink" Target="tel:610-299-9714" TargetMode="External"/><Relationship Id="rId5" Type="http://schemas.openxmlformats.org/officeDocument/2006/relationships/hyperlink" Target="http://wachter@wharton.upenn.edu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C7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le 3"/>
          <p:cNvSpPr txBox="1">
            <a:spLocks noGrp="1"/>
          </p:cNvSpPr>
          <p:nvPr>
            <p:ph type="title" idx="4294967295"/>
          </p:nvPr>
        </p:nvSpPr>
        <p:spPr>
          <a:xfrm>
            <a:off x="609480" y="228600"/>
            <a:ext cx="8000640" cy="1537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400">
                <a:solidFill>
                  <a:srgbClr val="000000"/>
                </a:solidFill>
              </a:rPr>
              <a:t>The Future of Housing Finance: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NIESR/ERSC/CFM Finance Conference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Friday, September 12, 2014</a:t>
            </a:r>
          </a:p>
        </p:txBody>
      </p:sp>
      <p:sp>
        <p:nvSpPr>
          <p:cNvPr id="4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685799" y="4017960"/>
            <a:ext cx="7772039" cy="1087200"/>
          </a:xfrm>
        </p:spPr>
        <p:txBody>
          <a:bodyPr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34"/>
                <a:cs typeface="Helvetica" pitchFamily="34"/>
              </a:rPr>
              <a:t>Susan M. </a:t>
            </a:r>
            <a:r>
              <a:rPr lang="en-US" dirty="0" err="1">
                <a:solidFill>
                  <a:srgbClr val="FFFFFF"/>
                </a:solidFill>
                <a:latin typeface="Helvetica" pitchFamily="34"/>
                <a:cs typeface="Helvetica" pitchFamily="34"/>
              </a:rPr>
              <a:t>Wachter</a:t>
            </a:r>
            <a:endParaRPr lang="en-US" dirty="0">
              <a:solidFill>
                <a:srgbClr val="FFFFFF"/>
              </a:solidFill>
              <a:latin typeface="Helvetica" pitchFamily="34"/>
              <a:cs typeface="Helvetica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000" dirty="0">
                <a:latin typeface="Helvetica" pitchFamily="34"/>
                <a:cs typeface="Helvetica" pitchFamily="34"/>
              </a:rPr>
              <a:t>Albert </a:t>
            </a:r>
            <a:r>
              <a:rPr lang="en-US" sz="2000" dirty="0" err="1">
                <a:latin typeface="Helvetica" pitchFamily="34"/>
                <a:cs typeface="Helvetica" pitchFamily="34"/>
              </a:rPr>
              <a:t>Sussman</a:t>
            </a:r>
            <a:r>
              <a:rPr lang="en-US" sz="2000" dirty="0">
                <a:latin typeface="Helvetica" pitchFamily="34"/>
                <a:cs typeface="Helvetica" pitchFamily="34"/>
              </a:rPr>
              <a:t> Professor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000" dirty="0">
                <a:latin typeface="Helvetica" pitchFamily="34"/>
                <a:cs typeface="Helvetica" pitchFamily="34"/>
              </a:rPr>
              <a:t>Professor of  Real Estate and Finance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38320" y="5519520"/>
            <a:ext cx="3267360" cy="9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/>
          <p:cNvSpPr/>
          <p:nvPr/>
        </p:nvSpPr>
        <p:spPr>
          <a:xfrm>
            <a:off x="685799" y="1905120"/>
            <a:ext cx="7772039" cy="1537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36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Microsoft YaHei" pitchFamily="2"/>
                <a:cs typeface="Helvetica" pitchFamily="34"/>
              </a:rPr>
              <a:t>Structure of Securitization Markets: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36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Microsoft YaHei" pitchFamily="2"/>
                <a:cs typeface="Helvetica" pitchFamily="34"/>
              </a:rPr>
              <a:t>Role in U.S. Housing Bubble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Externalities and information failure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Susan M. </a:t>
            </a:r>
            <a:r>
              <a:rPr lang="en-US" dirty="0" err="1" smtClean="0"/>
              <a:t>Wachter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C290-51E0-41BB-9934-58A3D372F6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371600"/>
            <a:ext cx="7772400" cy="3429000"/>
          </a:xfrm>
        </p:spPr>
        <p:txBody>
          <a:bodyPr/>
          <a:lstStyle/>
          <a:p>
            <a:r>
              <a:rPr lang="en-US" sz="2000" dirty="0" smtClean="0"/>
              <a:t>Borrowers do not internalize feedbacks effects of debt accumulation and asset prices increase on credit booms and busts (Jeanne and </a:t>
            </a:r>
            <a:r>
              <a:rPr lang="en-US" sz="2000" dirty="0" err="1" smtClean="0"/>
              <a:t>Korinek</a:t>
            </a:r>
            <a:r>
              <a:rPr lang="en-US" sz="2000" dirty="0" smtClean="0"/>
              <a:t> 2011)</a:t>
            </a:r>
          </a:p>
          <a:p>
            <a:r>
              <a:rPr lang="en-US" sz="2000" dirty="0" smtClean="0"/>
              <a:t>Financial amplification mechanism because price of collateral does not reflect endogenous risk.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ior to mid-2000s: structure of the secondary mark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Prior to mid-2000s: structure of the secondary market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FFFFFF"/>
                </a:solidFill>
                <a:latin typeface="Calibri" pitchFamily="18"/>
                <a:cs typeface="Tahoma" pitchFamily="2"/>
              </a:rPr>
              <a:t>Name of Presenter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28C453B9-0621-4AE7-8616-FF6C599FF544}" type="slidenum">
              <a:t>11</a:t>
            </a:fld>
            <a:endParaRPr lang="en-GB">
              <a:solidFill>
                <a:srgbClr val="FFFFFF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685799" y="1676519"/>
            <a:ext cx="7772039" cy="4038119"/>
          </a:xfrm>
        </p:spPr>
        <p:txBody>
          <a:bodyPr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34"/>
                <a:cs typeface="Helvetica" pitchFamily="34"/>
              </a:rPr>
              <a:t>GSEs had “monopoly” on secondary market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34"/>
                <a:cs typeface="Helvetica" pitchFamily="34"/>
              </a:rPr>
              <a:t>Originators abided by </a:t>
            </a:r>
            <a:r>
              <a:rPr lang="en-US" sz="2400" dirty="0" smtClean="0">
                <a:latin typeface="Helvetica" pitchFamily="34"/>
                <a:cs typeface="Helvetica" pitchFamily="34"/>
              </a:rPr>
              <a:t>GSE </a:t>
            </a:r>
            <a:r>
              <a:rPr lang="en-US" sz="2400" dirty="0">
                <a:latin typeface="Helvetica" pitchFamily="34"/>
                <a:cs typeface="Helvetica" pitchFamily="34"/>
              </a:rPr>
              <a:t>standards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34"/>
                <a:cs typeface="Helvetica" pitchFamily="34"/>
              </a:rPr>
              <a:t>If not, originators lost access to secondary market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34"/>
                <a:cs typeface="Helvetica" pitchFamily="34"/>
              </a:rPr>
              <a:t>Average cost pricing for risk, the credit default spread, </a:t>
            </a:r>
            <a:r>
              <a:rPr lang="en-US" sz="2400" dirty="0" smtClean="0">
                <a:latin typeface="Helvetica" pitchFamily="34"/>
                <a:cs typeface="Helvetica" pitchFamily="34"/>
              </a:rPr>
              <a:t>and put-backs incentivized</a:t>
            </a:r>
            <a:endParaRPr lang="en-US" sz="2400" dirty="0">
              <a:latin typeface="Helvetica" pitchFamily="34"/>
              <a:cs typeface="Helvetica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ivate Label Securitizers and Increasing Systemic Risk, 2003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Private </a:t>
            </a:r>
            <a:r>
              <a:rPr lang="en-US" dirty="0" smtClean="0"/>
              <a:t>label </a:t>
            </a:r>
            <a:r>
              <a:rPr lang="en-US" dirty="0" err="1" smtClean="0"/>
              <a:t>securitizers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increasing systemic risk</a:t>
            </a:r>
            <a:r>
              <a:rPr lang="en-US" dirty="0"/>
              <a:t>, 2003-7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FFFFFF"/>
                </a:solidFill>
                <a:latin typeface="Calibri" pitchFamily="18"/>
                <a:cs typeface="Tahoma" pitchFamily="2"/>
              </a:rPr>
              <a:t>Susan M. Wachter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13B24377-FA84-4775-9746-A556AF7AFFDE}" type="slidenum">
              <a:t>12</a:t>
            </a:fld>
            <a:endParaRPr lang="en-GB">
              <a:solidFill>
                <a:srgbClr val="FFFFFF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571680" y="1600200"/>
            <a:ext cx="8115119" cy="4571640"/>
          </a:xfrm>
        </p:spPr>
        <p:txBody>
          <a:bodyPr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 smtClean="0">
                <a:latin typeface="Helvetica" pitchFamily="34"/>
                <a:cs typeface="Helvetica" pitchFamily="34"/>
              </a:rPr>
              <a:t>Private </a:t>
            </a:r>
            <a:r>
              <a:rPr lang="en-US" sz="2400" dirty="0">
                <a:latin typeface="Helvetica" pitchFamily="34"/>
                <a:cs typeface="Helvetica" pitchFamily="34"/>
              </a:rPr>
              <a:t>label </a:t>
            </a:r>
            <a:r>
              <a:rPr lang="en-US" sz="2400" dirty="0" err="1">
                <a:latin typeface="Helvetica" pitchFamily="34"/>
                <a:cs typeface="Helvetica" pitchFamily="34"/>
              </a:rPr>
              <a:t>securitizers</a:t>
            </a:r>
            <a:r>
              <a:rPr lang="en-US" sz="2400" dirty="0">
                <a:latin typeface="Helvetica" pitchFamily="34"/>
                <a:cs typeface="Helvetica" pitchFamily="34"/>
              </a:rPr>
              <a:t> entered the secondary mortgage </a:t>
            </a:r>
            <a:r>
              <a:rPr lang="en-US" sz="2400" dirty="0" smtClean="0">
                <a:latin typeface="Helvetica" pitchFamily="34"/>
                <a:cs typeface="Helvetica" pitchFamily="34"/>
              </a:rPr>
              <a:t>market in force.</a:t>
            </a:r>
            <a:endParaRPr lang="en-US" sz="2400" dirty="0">
              <a:latin typeface="Helvetica" pitchFamily="34"/>
              <a:cs typeface="Helvetica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 smtClean="0">
                <a:latin typeface="Helvetica" pitchFamily="34"/>
                <a:cs typeface="Helvetica" pitchFamily="34"/>
              </a:rPr>
              <a:t>PLS </a:t>
            </a:r>
            <a:r>
              <a:rPr lang="en-US" sz="2400" dirty="0">
                <a:latin typeface="Helvetica" pitchFamily="34"/>
                <a:cs typeface="Helvetica" pitchFamily="34"/>
              </a:rPr>
              <a:t>resulted in a shift in the structure of the mortgage origination market.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34"/>
                <a:cs typeface="Helvetica" pitchFamily="34"/>
              </a:rPr>
              <a:t>Competition </a:t>
            </a:r>
            <a:r>
              <a:rPr lang="en-US" sz="2400" dirty="0" smtClean="0">
                <a:latin typeface="Helvetica" pitchFamily="34"/>
                <a:cs typeface="Helvetica" pitchFamily="34"/>
              </a:rPr>
              <a:t>ended oversight </a:t>
            </a:r>
            <a:r>
              <a:rPr lang="en-US" sz="2400" dirty="0">
                <a:latin typeface="Helvetica" pitchFamily="34"/>
                <a:cs typeface="Helvetica" pitchFamily="34"/>
              </a:rPr>
              <a:t>resulting in </a:t>
            </a:r>
            <a:r>
              <a:rPr lang="en-US" sz="2400" dirty="0" smtClean="0">
                <a:latin typeface="Helvetica" pitchFamily="34"/>
                <a:cs typeface="Helvetica" pitchFamily="34"/>
              </a:rPr>
              <a:t>a decline in underwriting</a:t>
            </a:r>
            <a:endParaRPr lang="en-US" sz="2400" dirty="0">
              <a:latin typeface="Helvetica" pitchFamily="34"/>
              <a:cs typeface="Helvetica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34"/>
                <a:cs typeface="Helvetica" pitchFamily="34"/>
              </a:rPr>
              <a:t>The extent of the decline </a:t>
            </a:r>
            <a:r>
              <a:rPr lang="en-US" sz="2400" dirty="0" smtClean="0">
                <a:latin typeface="Helvetica" pitchFamily="34"/>
                <a:cs typeface="Helvetica" pitchFamily="34"/>
              </a:rPr>
              <a:t>and </a:t>
            </a:r>
            <a:r>
              <a:rPr lang="en-US" sz="2400" dirty="0">
                <a:latin typeface="Helvetica" pitchFamily="34"/>
                <a:cs typeface="Helvetica" pitchFamily="34"/>
              </a:rPr>
              <a:t>product mix shifts </a:t>
            </a:r>
            <a:r>
              <a:rPr lang="en-US" sz="2400" dirty="0" smtClean="0">
                <a:latin typeface="Helvetica" pitchFamily="34"/>
                <a:cs typeface="Helvetica" pitchFamily="34"/>
              </a:rPr>
              <a:t>were </a:t>
            </a:r>
            <a:r>
              <a:rPr lang="en-US" sz="2400" dirty="0">
                <a:latin typeface="Helvetica" pitchFamily="34"/>
                <a:cs typeface="Helvetica" pitchFamily="34"/>
              </a:rPr>
              <a:t>shrouded lending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GSEs as gatekeepers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Susan M. </a:t>
            </a:r>
            <a:r>
              <a:rPr lang="en-US" dirty="0" err="1" smtClean="0"/>
              <a:t>Wachter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C290-51E0-41BB-9934-58A3D372F67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r>
              <a:rPr lang="en-US" sz="2000" dirty="0" smtClean="0"/>
              <a:t>GSEs enforced strict guidelines for </a:t>
            </a:r>
            <a:r>
              <a:rPr lang="en-US" sz="2000" dirty="0"/>
              <a:t>conforming mortgage </a:t>
            </a:r>
            <a:r>
              <a:rPr lang="en-US" sz="2000" dirty="0" smtClean="0"/>
              <a:t>they would securitize. If originators </a:t>
            </a:r>
            <a:r>
              <a:rPr lang="en-US" sz="2000" dirty="0"/>
              <a:t>did not comply, they would find themselves without a secondary market for their mortgages (</a:t>
            </a:r>
            <a:r>
              <a:rPr lang="en-US" sz="2000" dirty="0" err="1"/>
              <a:t>Simkovic</a:t>
            </a:r>
            <a:r>
              <a:rPr lang="en-US" sz="2000" dirty="0"/>
              <a:t> 2013). </a:t>
            </a:r>
            <a:endParaRPr lang="en-US" sz="2000" dirty="0" smtClean="0"/>
          </a:p>
          <a:p>
            <a:r>
              <a:rPr lang="en-US" sz="2000" dirty="0" smtClean="0"/>
              <a:t>With GSEs as gatekeepers, securitization accompanied by close monitoring of the </a:t>
            </a:r>
            <a:r>
              <a:rPr lang="en-US" sz="2000" dirty="0"/>
              <a:t>risks of </a:t>
            </a:r>
            <a:r>
              <a:rPr lang="en-US" sz="2000" dirty="0" smtClean="0"/>
              <a:t>standardized individual </a:t>
            </a:r>
            <a:r>
              <a:rPr lang="en-US" sz="2000" dirty="0"/>
              <a:t>loans. </a:t>
            </a:r>
            <a:endParaRPr lang="en-US" sz="2000" dirty="0" smtClean="0"/>
          </a:p>
          <a:p>
            <a:r>
              <a:rPr lang="en-US" sz="2000" dirty="0" smtClean="0"/>
              <a:t>Market dominated </a:t>
            </a:r>
            <a:r>
              <a:rPr lang="en-US" sz="2000" dirty="0"/>
              <a:t>by traditional long-term, fixed-rate </a:t>
            </a:r>
            <a:r>
              <a:rPr lang="en-US" sz="2000" dirty="0" smtClean="0"/>
              <a:t>mortgages. Average </a:t>
            </a:r>
            <a:r>
              <a:rPr lang="en-US" sz="2000" dirty="0"/>
              <a:t>borrower characteristics—high FICO scores, low CLTV ratios, full documentation—indicated that originators were upholding prudent underwriting standards.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5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PLS and the relaxation of underwriting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Susan M. </a:t>
            </a:r>
            <a:r>
              <a:rPr lang="en-US" dirty="0" err="1" smtClean="0"/>
              <a:t>Wachter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C290-51E0-41BB-9934-58A3D372F67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z="2000" dirty="0" smtClean="0"/>
              <a:t>PLS issuers willing to purchase riskier loans, growing in capacity in mid 2000s, giving originators access to capital.</a:t>
            </a:r>
          </a:p>
          <a:p>
            <a:r>
              <a:rPr lang="en-US" sz="2000" dirty="0" smtClean="0"/>
              <a:t>PLS issuers did not exercise same due diligence as GSEs did. </a:t>
            </a:r>
          </a:p>
          <a:p>
            <a:r>
              <a:rPr lang="en-US" sz="2000" dirty="0" err="1" smtClean="0"/>
              <a:t>Securitizers</a:t>
            </a:r>
            <a:r>
              <a:rPr lang="en-US" sz="2000" dirty="0" smtClean="0"/>
              <a:t> engaged in a “race to the bottom” with little power over originators as they competed for market share. </a:t>
            </a:r>
          </a:p>
          <a:p>
            <a:r>
              <a:rPr lang="en-US" sz="2000" dirty="0" smtClean="0"/>
              <a:t>PLS pools dominated by non-conforming loans with risky features issued to risky borrowers.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Credit supply in incomplete housing market generates systemic risk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Susan M. Wachter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C290-51E0-41BB-9934-58A3D372F67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r>
              <a:rPr lang="en-US" sz="2400" dirty="0" smtClean="0"/>
              <a:t>Static component: NTM mortgage riskier than perceived  but takes time to be revealed: depends on negative income or price shocks and no possibility for pessimist to short sell</a:t>
            </a:r>
          </a:p>
          <a:p>
            <a:r>
              <a:rPr lang="en-US" sz="2400" dirty="0" smtClean="0"/>
              <a:t>Dynamic component: new products increase demand and drive price up&gt;increase supply of collateral-based credit&gt;increase prices as short term inelasticity in supply of new construction.</a:t>
            </a:r>
          </a:p>
          <a:p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78148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4920" y="274680"/>
            <a:ext cx="861012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 b="1" dirty="0"/>
              <a:t>Market Share of Nontraditional Mortgage Products and Private Label Securitization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799" y="1600200"/>
            <a:ext cx="7689600" cy="515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BS Issuance Since 20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MBS Issuance Since 2000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000000"/>
                </a:solidFill>
                <a:latin typeface="Calibri" pitchFamily="18"/>
                <a:cs typeface="Tahoma" pitchFamily="2"/>
              </a:rPr>
              <a:t>Name of Presenter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16F52C2E-34E2-47CE-855D-41DEAEA8BB56}" type="slidenum">
              <a:t>17</a:t>
            </a:fld>
            <a:endParaRPr lang="en-GB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graphicFrame>
        <p:nvGraphicFramePr>
          <p:cNvPr id="5" name="Object 2"/>
          <p:cNvGraphicFramePr/>
          <p:nvPr/>
        </p:nvGraphicFramePr>
        <p:xfrm>
          <a:off x="1500119" y="2286000"/>
          <a:ext cx="6143399" cy="342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hart" r:id="rId4" imgW="11475152" imgH="6413501" progId="MSGraph.Chart.8">
                  <p:embed/>
                </p:oleObj>
              </mc:Choice>
              <mc:Fallback>
                <p:oleObj name="Chart" r:id="rId4" imgW="11475152" imgH="6413501" progId="MSGraph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119" y="2286000"/>
                        <a:ext cx="6143399" cy="3428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t="15634" r="17162"/>
          <a:stretch/>
        </p:blipFill>
        <p:spPr>
          <a:xfrm>
            <a:off x="684663" y="1476833"/>
            <a:ext cx="7240137" cy="44667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799" y="758880"/>
            <a:ext cx="7772039" cy="7617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Helvetica" pitchFamily="34"/>
                <a:ea typeface="Microsoft YaHei" pitchFamily="2"/>
                <a:cs typeface="Helvetica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dirty="0" smtClean="0"/>
              <a:t>PLS issuance and weighted average PLS spreads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$1 trillion to $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3506" t="22632" r="27807" b="16735"/>
          <a:stretch>
            <a:fillRect/>
          </a:stretch>
        </p:blipFill>
        <p:spPr>
          <a:xfrm>
            <a:off x="2133720" y="2001960"/>
            <a:ext cx="4757039" cy="33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9"/>
          <p:cNvSpPr/>
          <p:nvPr/>
        </p:nvSpPr>
        <p:spPr>
          <a:xfrm>
            <a:off x="228600" y="6612479"/>
            <a:ext cx="3428639" cy="244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Source: MBA, Datastream, DB Global Markets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634079"/>
            <a:ext cx="5714640" cy="22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9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http://online.wsj.com/public/resources/documents/WilsonCenter5.22.12.BlueprintforHousingFinanceReform.pdf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85799"/>
            <a:ext cx="7772039" cy="3837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$1 trillion to $0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ucture of securitization: role in the US bubble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/>
          <p:cNvSpPr txBox="1">
            <a:spLocks noGrp="1"/>
          </p:cNvSpPr>
          <p:nvPr>
            <p:ph type="title" idx="4294967295"/>
          </p:nvPr>
        </p:nvSpPr>
        <p:spPr>
          <a:xfrm>
            <a:off x="304920" y="758880"/>
            <a:ext cx="8152920" cy="761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>
                <a:latin typeface="Times New Roman" pitchFamily="18"/>
                <a:cs typeface="Times New Roman" pitchFamily="34"/>
              </a:rPr>
              <a:t>Structure of securitization: role in the US bubble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000000"/>
                </a:solidFill>
                <a:latin typeface="Calibri" pitchFamily="18"/>
                <a:cs typeface="Tahoma" pitchFamily="2"/>
              </a:rPr>
              <a:t>Susan M. Wachter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B3B6AF91-C424-45C9-AFF7-455BE59BACA0}" type="slidenum">
              <a:t>2</a:t>
            </a:fld>
            <a:endParaRPr lang="en-GB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380880" y="1600200"/>
            <a:ext cx="8610120" cy="5028840"/>
          </a:xfrm>
        </p:spPr>
        <p:txBody>
          <a:bodyPr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>
                <a:latin typeface="Times New Roman" pitchFamily="2"/>
                <a:cs typeface="Times New Roman" pitchFamily="2"/>
              </a:rPr>
              <a:t>Securitization and the originate to distribute model: The Dodd-Frank theory of the bubble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>
                <a:latin typeface="Times New Roman" pitchFamily="2"/>
                <a:cs typeface="Times New Roman" pitchFamily="2"/>
              </a:rPr>
              <a:t>Securitization neither necessary nor sufficient for a house price bubble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>
                <a:latin typeface="Times New Roman" pitchFamily="2"/>
                <a:cs typeface="Times New Roman" pitchFamily="2"/>
              </a:rPr>
              <a:t>Financial accelerator/incomplete markets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>
                <a:latin typeface="Times New Roman" pitchFamily="2"/>
                <a:cs typeface="Times New Roman" pitchFamily="2"/>
              </a:rPr>
              <a:t>Shift in structure of securitization market in US: outcomes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>
                <a:latin typeface="Times New Roman" pitchFamily="2"/>
                <a:cs typeface="Times New Roman" pitchFamily="2"/>
              </a:rPr>
              <a:t>Implications for housing finance reform in the US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sz="2400">
              <a:latin typeface="Helvetica" pitchFamily="34"/>
              <a:cs typeface="Helvetica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sz="2400">
              <a:latin typeface="Helvetica" pitchFamily="34"/>
              <a:cs typeface="Helvetica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erything changes in bubble years 2003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/>
          <p:cNvSpPr txBox="1">
            <a:spLocks noGrp="1"/>
          </p:cNvSpPr>
          <p:nvPr>
            <p:ph type="title" idx="4294967295"/>
          </p:nvPr>
        </p:nvSpPr>
        <p:spPr>
          <a:xfrm>
            <a:off x="685799" y="685799"/>
            <a:ext cx="7772039" cy="4568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Changes </a:t>
            </a:r>
            <a:r>
              <a:rPr lang="en-US" dirty="0"/>
              <a:t>in bubble years 2003-7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000000"/>
                </a:solidFill>
                <a:latin typeface="Calibri" pitchFamily="18"/>
                <a:cs typeface="Tahoma" pitchFamily="2"/>
              </a:rPr>
              <a:t>Susan M. Wachter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650C4C8B-3775-407E-93F7-A406E2B6F4E0}" type="slidenum">
              <a:t>20</a:t>
            </a:fld>
            <a:endParaRPr lang="en-GB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304920" y="1295280"/>
            <a:ext cx="8838720" cy="4571640"/>
          </a:xfrm>
        </p:spPr>
        <p:txBody>
          <a:bodyPr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1800" dirty="0">
                <a:latin typeface="Helvetica" pitchFamily="34"/>
                <a:cs typeface="Helvetica" pitchFamily="34"/>
              </a:rPr>
              <a:t>Mortgage debt </a:t>
            </a:r>
          </a:p>
          <a:p>
            <a:pPr marL="0" lvl="1" indent="0">
              <a:spcAft>
                <a:spcPts val="0"/>
              </a:spcAft>
              <a:buFont typeface="Arial" pitchFamily="32"/>
            </a:pPr>
            <a:r>
              <a:rPr lang="en-US" sz="1800" b="0" dirty="0">
                <a:latin typeface="Helvetica" pitchFamily="34"/>
                <a:cs typeface="Helvetica" pitchFamily="34"/>
              </a:rPr>
              <a:t>Prime </a:t>
            </a:r>
            <a:r>
              <a:rPr lang="en-US" sz="1800" b="0" dirty="0">
                <a:latin typeface="Wingdings" pitchFamily="2"/>
                <a:cs typeface="Helvetica" pitchFamily="34"/>
              </a:rPr>
              <a:t></a:t>
            </a:r>
            <a:r>
              <a:rPr lang="en-US" sz="1800" b="0" dirty="0">
                <a:latin typeface="Helvetica" pitchFamily="34"/>
                <a:cs typeface="Helvetica" pitchFamily="34"/>
              </a:rPr>
              <a:t> subprime, credit score decline</a:t>
            </a:r>
          </a:p>
          <a:p>
            <a:pPr marL="0" lvl="1" indent="0">
              <a:spcAft>
                <a:spcPts val="0"/>
              </a:spcAft>
              <a:buFont typeface="Arial" pitchFamily="32"/>
            </a:pPr>
            <a:r>
              <a:rPr lang="en-US" sz="1800" b="0" dirty="0">
                <a:latin typeface="Helvetica" pitchFamily="34"/>
                <a:cs typeface="Helvetica" pitchFamily="34"/>
              </a:rPr>
              <a:t>Fixed-rate </a:t>
            </a:r>
            <a:r>
              <a:rPr lang="en-US" sz="1800" b="0" dirty="0">
                <a:latin typeface="Wingdings" pitchFamily="2"/>
                <a:cs typeface="Helvetica" pitchFamily="34"/>
              </a:rPr>
              <a:t></a:t>
            </a:r>
            <a:r>
              <a:rPr lang="en-US" sz="1800" b="0" dirty="0">
                <a:latin typeface="Helvetica" pitchFamily="34"/>
                <a:cs typeface="Helvetica" pitchFamily="34"/>
              </a:rPr>
              <a:t> adjustable-rate</a:t>
            </a:r>
          </a:p>
          <a:p>
            <a:pPr marL="0" lvl="1" indent="0">
              <a:spcAft>
                <a:spcPts val="0"/>
              </a:spcAft>
              <a:buFont typeface="Arial" pitchFamily="32"/>
            </a:pPr>
            <a:r>
              <a:rPr lang="en-US" sz="1800" b="0" dirty="0">
                <a:latin typeface="Helvetica" pitchFamily="34"/>
                <a:cs typeface="Helvetica" pitchFamily="34"/>
              </a:rPr>
              <a:t>Traditional </a:t>
            </a:r>
            <a:r>
              <a:rPr lang="en-US" sz="1800" b="0" dirty="0">
                <a:latin typeface="Wingdings" pitchFamily="2"/>
                <a:cs typeface="Helvetica" pitchFamily="34"/>
              </a:rPr>
              <a:t></a:t>
            </a:r>
            <a:r>
              <a:rPr lang="en-US" sz="1800" b="0" dirty="0">
                <a:latin typeface="Helvetica" pitchFamily="34"/>
                <a:cs typeface="Helvetica" pitchFamily="34"/>
              </a:rPr>
              <a:t> nontraditional products, Alt –A, balloons, interest only, option ARMs</a:t>
            </a:r>
          </a:p>
          <a:p>
            <a:pPr marL="0" lvl="1" indent="0">
              <a:spcAft>
                <a:spcPts val="0"/>
              </a:spcAft>
              <a:buFont typeface="Arial" pitchFamily="32"/>
            </a:pPr>
            <a:r>
              <a:rPr lang="en-US" sz="1800" b="0" dirty="0" smtClean="0">
                <a:latin typeface="Helvetica" pitchFamily="34"/>
                <a:cs typeface="Helvetica" pitchFamily="34"/>
              </a:rPr>
              <a:t>Underwriting </a:t>
            </a:r>
            <a:r>
              <a:rPr lang="en-US" sz="1800" b="0" dirty="0">
                <a:latin typeface="Wingdings" pitchFamily="2"/>
                <a:cs typeface="Helvetica" pitchFamily="34"/>
              </a:rPr>
              <a:t></a:t>
            </a:r>
            <a:r>
              <a:rPr lang="en-US" sz="1800" b="0" dirty="0">
                <a:latin typeface="Helvetica" pitchFamily="34"/>
                <a:cs typeface="Helvetica" pitchFamily="34"/>
              </a:rPr>
              <a:t> missing, unverified, wrong information   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1800" dirty="0">
                <a:latin typeface="Helvetica" pitchFamily="34"/>
                <a:cs typeface="Helvetica" pitchFamily="34"/>
              </a:rPr>
              <a:t>Mortgage securitization </a:t>
            </a:r>
            <a:r>
              <a:rPr lang="en-US" sz="1800" dirty="0" smtClean="0">
                <a:latin typeface="Helvetica" pitchFamily="34"/>
                <a:cs typeface="Helvetica" pitchFamily="34"/>
              </a:rPr>
              <a:t>structure changed</a:t>
            </a:r>
            <a:endParaRPr lang="en-US" sz="1800" dirty="0">
              <a:latin typeface="Helvetica" pitchFamily="34"/>
              <a:cs typeface="Helvetica" pitchFamily="34"/>
            </a:endParaRPr>
          </a:p>
          <a:p>
            <a:pPr marL="0" lvl="1" indent="0">
              <a:spcAft>
                <a:spcPts val="0"/>
              </a:spcAft>
              <a:buFont typeface="Arial" pitchFamily="32"/>
            </a:pPr>
            <a:r>
              <a:rPr lang="en-US" sz="1800" b="0" dirty="0">
                <a:latin typeface="Helvetica" pitchFamily="34"/>
                <a:cs typeface="Helvetica" pitchFamily="34"/>
              </a:rPr>
              <a:t>Majority GSE-issued </a:t>
            </a:r>
            <a:r>
              <a:rPr lang="en-US" sz="1800" b="0" dirty="0">
                <a:latin typeface="Wingdings" pitchFamily="2"/>
                <a:cs typeface="Helvetica" pitchFamily="34"/>
              </a:rPr>
              <a:t></a:t>
            </a:r>
            <a:r>
              <a:rPr lang="en-US" sz="1800" b="0" dirty="0">
                <a:latin typeface="Helvetica" pitchFamily="34"/>
                <a:cs typeface="Helvetica" pitchFamily="34"/>
              </a:rPr>
              <a:t> majority private-label</a:t>
            </a:r>
          </a:p>
          <a:p>
            <a:pPr marL="0" lvl="1" indent="0">
              <a:spcAft>
                <a:spcPts val="0"/>
              </a:spcAft>
              <a:buFont typeface="Arial" pitchFamily="32"/>
            </a:pPr>
            <a:r>
              <a:rPr lang="en-US" sz="1800" b="0" dirty="0">
                <a:latin typeface="Helvetica" pitchFamily="34"/>
                <a:cs typeface="Helvetica" pitchFamily="34"/>
              </a:rPr>
              <a:t>Simple pass-through </a:t>
            </a:r>
            <a:r>
              <a:rPr lang="en-US" sz="1800" b="0" dirty="0">
                <a:latin typeface="Wingdings" pitchFamily="2"/>
                <a:cs typeface="Helvetica" pitchFamily="34"/>
              </a:rPr>
              <a:t></a:t>
            </a:r>
            <a:r>
              <a:rPr lang="en-US" sz="1800" b="0" dirty="0">
                <a:latin typeface="Helvetica" pitchFamily="34"/>
                <a:cs typeface="Helvetica" pitchFamily="34"/>
              </a:rPr>
              <a:t> </a:t>
            </a:r>
            <a:r>
              <a:rPr lang="en-US" sz="1800" b="0" dirty="0" err="1">
                <a:latin typeface="Helvetica" pitchFamily="34"/>
                <a:cs typeface="Helvetica" pitchFamily="34"/>
              </a:rPr>
              <a:t>tranched</a:t>
            </a:r>
            <a:r>
              <a:rPr lang="en-US" sz="1800" b="0" dirty="0">
                <a:latin typeface="Helvetica" pitchFamily="34"/>
                <a:cs typeface="Helvetica" pitchFamily="34"/>
              </a:rPr>
              <a:t> structure</a:t>
            </a:r>
          </a:p>
          <a:p>
            <a:pPr marL="0" lvl="1" indent="0">
              <a:spcAft>
                <a:spcPts val="0"/>
              </a:spcAft>
              <a:buFont typeface="Arial" pitchFamily="32"/>
            </a:pPr>
            <a:r>
              <a:rPr lang="en-US" sz="1800" b="0" dirty="0">
                <a:latin typeface="Helvetica" pitchFamily="34"/>
                <a:cs typeface="Helvetica" pitchFamily="34"/>
              </a:rPr>
              <a:t>Standards set by GSEs </a:t>
            </a:r>
            <a:r>
              <a:rPr lang="en-US" sz="1800" b="0" dirty="0">
                <a:latin typeface="Wingdings" pitchFamily="2"/>
                <a:cs typeface="Helvetica" pitchFamily="34"/>
              </a:rPr>
              <a:t></a:t>
            </a:r>
            <a:r>
              <a:rPr lang="en-US" sz="1800" b="0" dirty="0">
                <a:latin typeface="Helvetica" pitchFamily="34"/>
                <a:cs typeface="Helvetica" pitchFamily="34"/>
              </a:rPr>
              <a:t> </a:t>
            </a:r>
            <a:r>
              <a:rPr lang="en-US" sz="1800" b="0" dirty="0" err="1">
                <a:latin typeface="Helvetica" pitchFamily="34"/>
                <a:cs typeface="Helvetica" pitchFamily="34"/>
              </a:rPr>
              <a:t>securitizers</a:t>
            </a:r>
            <a:r>
              <a:rPr lang="en-US" sz="1800" b="0" dirty="0">
                <a:latin typeface="Helvetica" pitchFamily="34"/>
                <a:cs typeface="Helvetica" pitchFamily="34"/>
              </a:rPr>
              <a:t> compete for </a:t>
            </a:r>
            <a:r>
              <a:rPr lang="en-US" sz="1800" b="0" dirty="0" smtClean="0">
                <a:latin typeface="Helvetica" pitchFamily="34"/>
                <a:cs typeface="Helvetica" pitchFamily="34"/>
              </a:rPr>
              <a:t>risk</a:t>
            </a:r>
            <a:endParaRPr lang="en-US" sz="1800" b="0" dirty="0">
              <a:latin typeface="Helvetica" pitchFamily="34"/>
              <a:cs typeface="Helvetica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oreclosure by Market Se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/>
          <p:cNvSpPr txBox="1">
            <a:spLocks noGrp="1"/>
          </p:cNvSpPr>
          <p:nvPr>
            <p:ph type="title" idx="4294967295"/>
          </p:nvPr>
        </p:nvSpPr>
        <p:spPr>
          <a:xfrm>
            <a:off x="685799" y="152280"/>
            <a:ext cx="7772039" cy="761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800" dirty="0"/>
              <a:t>Foreclosure by Market Segment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FFFFFF"/>
                </a:solidFill>
                <a:latin typeface="Calibri" pitchFamily="18"/>
                <a:cs typeface="Tahoma" pitchFamily="2"/>
              </a:rPr>
              <a:t>Susan M. Wachter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D5905EC7-82A3-4D2C-96C5-907EC3DD3BE2}" type="slidenum">
              <a:t>21</a:t>
            </a:fld>
            <a:endParaRPr lang="en-GB">
              <a:solidFill>
                <a:srgbClr val="FFFFFF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5" name="Title 11"/>
          <p:cNvSpPr/>
          <p:nvPr/>
        </p:nvSpPr>
        <p:spPr>
          <a:xfrm>
            <a:off x="380880" y="990719"/>
            <a:ext cx="8381519" cy="761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9"/>
          <p:cNvSpPr/>
          <p:nvPr/>
        </p:nvSpPr>
        <p:spPr>
          <a:xfrm>
            <a:off x="1600200" y="5486399"/>
            <a:ext cx="5943240" cy="54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Source: MBA, Datastream, DB Global Markets Research.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GB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765" y="762000"/>
            <a:ext cx="7547748" cy="472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curitization and housing finance: what’s nex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/>
          <p:cNvSpPr txBox="1">
            <a:spLocks noGrp="1"/>
          </p:cNvSpPr>
          <p:nvPr>
            <p:ph type="title" idx="4294967295"/>
          </p:nvPr>
        </p:nvSpPr>
        <p:spPr>
          <a:xfrm>
            <a:off x="685799" y="685799"/>
            <a:ext cx="8305560" cy="4568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Securitization and housing finance: what’s next?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000000"/>
                </a:solidFill>
                <a:latin typeface="Calibri" pitchFamily="18"/>
                <a:cs typeface="Tahoma" pitchFamily="2"/>
              </a:rPr>
              <a:t>Susan M. Wachter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D3AC037F-3FBF-4121-9819-48573A7FC5EA}" type="slidenum">
              <a:t>22</a:t>
            </a:fld>
            <a:endParaRPr lang="en-GB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685799" y="1295280"/>
            <a:ext cx="8152920" cy="5257440"/>
          </a:xfrm>
        </p:spPr>
        <p:txBody>
          <a:bodyPr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sz="1800" dirty="0">
              <a:latin typeface="Helvetica" pitchFamily="34"/>
              <a:cs typeface="Helvetica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1800" dirty="0">
                <a:latin typeface="Helvetica" pitchFamily="34"/>
                <a:cs typeface="Helvetica" pitchFamily="34"/>
              </a:rPr>
              <a:t>GSEs </a:t>
            </a:r>
            <a:r>
              <a:rPr lang="en-US" sz="1800">
                <a:latin typeface="Helvetica" pitchFamily="34"/>
                <a:cs typeface="Helvetica" pitchFamily="34"/>
              </a:rPr>
              <a:t>now </a:t>
            </a:r>
            <a:r>
              <a:rPr lang="en-US" sz="1800" smtClean="0">
                <a:latin typeface="Helvetica" pitchFamily="34"/>
                <a:cs typeface="Helvetica" pitchFamily="34"/>
              </a:rPr>
              <a:t>in </a:t>
            </a:r>
            <a:r>
              <a:rPr lang="en-US" sz="1800" dirty="0">
                <a:latin typeface="Helvetica" pitchFamily="34"/>
                <a:cs typeface="Helvetica" pitchFamily="34"/>
              </a:rPr>
              <a:t>federal conservatorship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sz="1800" dirty="0">
              <a:latin typeface="Helvetica" pitchFamily="34"/>
              <a:cs typeface="Helvetica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1800" dirty="0">
                <a:latin typeface="Helvetica" pitchFamily="34"/>
                <a:cs typeface="Helvetica" pitchFamily="34"/>
              </a:rPr>
              <a:t>Dodd-Frank foci on originate-to-distribute model and product </a:t>
            </a:r>
            <a:r>
              <a:rPr lang="en-US" sz="1800" dirty="0" smtClean="0">
                <a:latin typeface="Helvetica" pitchFamily="34"/>
                <a:cs typeface="Helvetica" pitchFamily="34"/>
              </a:rPr>
              <a:t>mix</a:t>
            </a:r>
            <a:endParaRPr lang="en-US" sz="1800" dirty="0">
              <a:latin typeface="Helvetica" pitchFamily="34"/>
              <a:cs typeface="Helvetica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sz="1800" dirty="0">
              <a:latin typeface="Helvetica" pitchFamily="34"/>
              <a:cs typeface="Helvetica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1800" dirty="0">
                <a:latin typeface="Helvetica" pitchFamily="34"/>
                <a:cs typeface="Helvetica" pitchFamily="34"/>
              </a:rPr>
              <a:t>Consensus on need to bring in private capital—but how</a:t>
            </a:r>
            <a:r>
              <a:rPr lang="en-US" sz="1800" dirty="0" smtClean="0">
                <a:latin typeface="Helvetica" pitchFamily="34"/>
                <a:cs typeface="Helvetica" pitchFamily="34"/>
              </a:rPr>
              <a:t>?</a:t>
            </a:r>
          </a:p>
          <a:p>
            <a:pPr marL="432000" lvl="1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1800" dirty="0" smtClean="0">
                <a:latin typeface="Helvetica" pitchFamily="34"/>
                <a:cs typeface="Helvetica" pitchFamily="34"/>
              </a:rPr>
              <a:t>Johnson-Crapo fails</a:t>
            </a:r>
          </a:p>
          <a:p>
            <a:pPr marL="432000" lvl="1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1800" dirty="0" smtClean="0">
                <a:latin typeface="Helvetica" pitchFamily="34"/>
                <a:cs typeface="Helvetica" pitchFamily="34"/>
              </a:rPr>
              <a:t>Potential role for securitization as a solution</a:t>
            </a:r>
            <a:endParaRPr lang="en-US" sz="1800" dirty="0">
              <a:latin typeface="Helvetica" pitchFamily="34"/>
              <a:cs typeface="Helvetica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sz="1800" b="0" dirty="0">
              <a:latin typeface="Helvetica" pitchFamily="34"/>
              <a:cs typeface="Helvetica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000000"/>
                </a:solidFill>
                <a:latin typeface="Calibri" pitchFamily="18"/>
                <a:cs typeface="Tahoma" pitchFamily="2"/>
              </a:rPr>
              <a:t>Susan M. Wachter</a:t>
            </a:r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F5006823-25FF-4341-BCC4-CE4D07FC6F6A}" type="slidenum">
              <a:t>23</a:t>
            </a:fld>
            <a:endParaRPr lang="en-GB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4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685800" y="533761"/>
            <a:ext cx="7772039" cy="3428639"/>
          </a:xfrm>
        </p:spPr>
        <p:txBody>
          <a:bodyPr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sz="4000" dirty="0">
                <a:latin typeface="Helvetica" pitchFamily="34"/>
                <a:cs typeface="Helvetica" pitchFamily="34"/>
              </a:rPr>
              <a:t>Thank you</a:t>
            </a: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endParaRPr lang="en-US" sz="2000" b="0" dirty="0">
              <a:latin typeface="Helvetica" pitchFamily="34"/>
              <a:cs typeface="Helvetica" pitchFamily="34"/>
            </a:endParaRP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sz="2000" b="0" dirty="0">
                <a:latin typeface="Helvetica" pitchFamily="34"/>
                <a:cs typeface="Helvetica" pitchFamily="34"/>
              </a:rPr>
              <a:t>Susan M. </a:t>
            </a:r>
            <a:r>
              <a:rPr lang="en-US" sz="2000" b="0" dirty="0" err="1">
                <a:latin typeface="Helvetica" pitchFamily="34"/>
                <a:cs typeface="Helvetica" pitchFamily="34"/>
              </a:rPr>
              <a:t>Wachter</a:t>
            </a:r>
            <a:endParaRPr lang="en-US" sz="2000" b="0" dirty="0">
              <a:latin typeface="Helvetica" pitchFamily="34"/>
              <a:cs typeface="Helvetica" pitchFamily="34"/>
            </a:endParaRP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sz="2000" b="0" dirty="0" err="1">
                <a:latin typeface="Helvetica" pitchFamily="34"/>
                <a:cs typeface="Helvetica" pitchFamily="34"/>
              </a:rPr>
              <a:t>Sussman</a:t>
            </a:r>
            <a:r>
              <a:rPr lang="en-US" sz="2000" b="0" dirty="0">
                <a:latin typeface="Helvetica" pitchFamily="34"/>
                <a:cs typeface="Helvetica" pitchFamily="34"/>
              </a:rPr>
              <a:t> Professor</a:t>
            </a: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sz="2000" b="0" dirty="0">
                <a:latin typeface="Helvetica" pitchFamily="34"/>
                <a:cs typeface="Helvetica" pitchFamily="34"/>
              </a:rPr>
              <a:t>Professor of Real Estate and Finance</a:t>
            </a: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sz="2000" b="0" dirty="0">
                <a:latin typeface="Helvetica" pitchFamily="34"/>
                <a:cs typeface="Helvetica" pitchFamily="34"/>
              </a:rPr>
              <a:t>Co-Director – Penn Institute for Urban Research</a:t>
            </a: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sz="2000" b="0" dirty="0">
                <a:latin typeface="Helvetica" pitchFamily="34"/>
                <a:cs typeface="Helvetica" pitchFamily="34"/>
              </a:rPr>
              <a:t>The Wharton School, University of Pennsylvania</a:t>
            </a: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sz="2000" b="0" dirty="0">
                <a:latin typeface="Helvetica" pitchFamily="34"/>
                <a:cs typeface="Helvetica" pitchFamily="34"/>
              </a:rPr>
              <a:t>Tel: </a:t>
            </a:r>
            <a:r>
              <a:rPr lang="en-US" sz="2000" b="0" dirty="0">
                <a:latin typeface="Helvetica" pitchFamily="34"/>
                <a:cs typeface="Helvetica" pitchFamily="34"/>
                <a:hlinkClick r:id="rId3"/>
              </a:rPr>
              <a:t>215-898-6355</a:t>
            </a: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sz="2000" b="0" dirty="0">
                <a:latin typeface="Helvetica" pitchFamily="34"/>
                <a:cs typeface="Helvetica" pitchFamily="34"/>
              </a:rPr>
              <a:t>Cell: </a:t>
            </a:r>
            <a:r>
              <a:rPr lang="en-US" sz="2000" b="0" dirty="0">
                <a:latin typeface="Helvetica" pitchFamily="34"/>
                <a:cs typeface="Helvetica" pitchFamily="34"/>
                <a:hlinkClick r:id="rId4"/>
              </a:rPr>
              <a:t>610-299-9714</a:t>
            </a: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sz="2000" b="0" dirty="0">
                <a:latin typeface="Helvetica" pitchFamily="34"/>
                <a:cs typeface="Helvetica" pitchFamily="34"/>
                <a:hlinkClick r:id="rId5"/>
              </a:rPr>
              <a:t>wachter@wharton.upenn.edu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ousing Stability, Systemic Risk and Securit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3520" y="758880"/>
            <a:ext cx="8534160" cy="761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Housing stability, systemic risk and securitization</a:t>
            </a:r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000000"/>
                </a:solidFill>
                <a:latin typeface="Calibri" pitchFamily="18"/>
                <a:cs typeface="Tahoma" pitchFamily="2"/>
              </a:rPr>
              <a:t>Susan Wachter</a:t>
            </a:r>
          </a:p>
        </p:txBody>
      </p:sp>
      <p:sp>
        <p:nvSpPr>
          <p:cNvPr id="4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3061B325-F5A1-4761-B9D2-89F86966187A}" type="slidenum">
              <a:t>3</a:t>
            </a:fld>
            <a:endParaRPr lang="en-GB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5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533520" y="1676519"/>
            <a:ext cx="8076960" cy="4266720"/>
          </a:xfrm>
        </p:spPr>
        <p:txBody>
          <a:bodyPr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2"/>
                <a:cs typeface="Helvetica" pitchFamily="2"/>
              </a:rPr>
              <a:t>International house price boom-bust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2"/>
                <a:cs typeface="Helvetica" pitchFamily="2"/>
              </a:rPr>
              <a:t>Securitization played no consistent role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2"/>
                <a:cs typeface="Helvetica" pitchFamily="2"/>
              </a:rPr>
              <a:t>Implication of the banking/financial system necessary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2"/>
                <a:cs typeface="Helvetica" pitchFamily="2"/>
              </a:rPr>
              <a:t>Securitization market in the US is broken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dirty="0">
              <a:latin typeface="Helvetica" pitchFamily="34"/>
              <a:cs typeface="Helvetica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 US and Europe, housing prices peaked in 2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000000"/>
                </a:solidFill>
                <a:latin typeface="Calibri" pitchFamily="18"/>
                <a:cs typeface="Tahoma" pitchFamily="2"/>
              </a:rPr>
              <a:t>Susan Wachter</a:t>
            </a:r>
          </a:p>
        </p:txBody>
      </p:sp>
      <p:sp>
        <p:nvSpPr>
          <p:cNvPr id="3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7FBB0287-DD65-4E28-B385-A97169A727BD}" type="slidenum">
              <a:t>4</a:t>
            </a:fld>
            <a:endParaRPr lang="en-GB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In US and Europe, housing prices peaked in 2007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2680" y="1129320"/>
            <a:ext cx="7147080" cy="5337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7"/>
          <p:cNvSpPr/>
          <p:nvPr/>
        </p:nvSpPr>
        <p:spPr>
          <a:xfrm>
            <a:off x="6019919" y="1523880"/>
            <a:ext cx="1066320" cy="228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172200" y="2514600"/>
            <a:ext cx="1142640" cy="228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Rectangle 20"/>
          <p:cNvSpPr/>
          <p:nvPr/>
        </p:nvSpPr>
        <p:spPr>
          <a:xfrm>
            <a:off x="6019919" y="3429000"/>
            <a:ext cx="1447560" cy="228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Rectangle 21"/>
          <p:cNvSpPr/>
          <p:nvPr/>
        </p:nvSpPr>
        <p:spPr>
          <a:xfrm>
            <a:off x="6172200" y="5029200"/>
            <a:ext cx="1447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Rectangle 22"/>
          <p:cNvSpPr/>
          <p:nvPr/>
        </p:nvSpPr>
        <p:spPr>
          <a:xfrm>
            <a:off x="6172200" y="4800600"/>
            <a:ext cx="1142640" cy="228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traight Connector 24"/>
          <p:cNvSpPr/>
          <p:nvPr/>
        </p:nvSpPr>
        <p:spPr>
          <a:xfrm>
            <a:off x="4419360" y="1904760"/>
            <a:ext cx="0" cy="3581639"/>
          </a:xfrm>
          <a:prstGeom prst="line">
            <a:avLst/>
          </a:prstGeom>
          <a:noFill/>
          <a:ln w="38160">
            <a:solidFill>
              <a:srgbClr val="953735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tangle 25"/>
          <p:cNvSpPr/>
          <p:nvPr/>
        </p:nvSpPr>
        <p:spPr>
          <a:xfrm>
            <a:off x="7620120" y="5943600"/>
            <a:ext cx="106632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0880" y="5867279"/>
            <a:ext cx="5866920" cy="592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Sources: BIS; Bundesbank; FHFA; Japan Real Estate Institute; NVM; Nationwide; OECD; Office for National Statistics; Standard &amp; Poor's; Statistics Denmark; Statistics Netherlands; Statistics Sweden; Thomson Reuters; vdpResearch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S and Europe House Price Bubbl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US and Europe bubble economies</a:t>
            </a:r>
          </a:p>
        </p:txBody>
      </p:sp>
      <p:sp>
        <p:nvSpPr>
          <p:cNvPr id="3" name="TextBox 4"/>
          <p:cNvSpPr/>
          <p:nvPr/>
        </p:nvSpPr>
        <p:spPr>
          <a:xfrm>
            <a:off x="228600" y="6400799"/>
            <a:ext cx="4876560" cy="516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Source: OECD, FHFA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GB" sz="1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6680" y="1504080"/>
            <a:ext cx="7086240" cy="436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248520"/>
            <a:ext cx="213336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0D0263FE-05DB-45F9-BAE0-1829030ED281}" type="slidenum">
              <a:t>6</a:t>
            </a:fld>
            <a:endParaRPr lang="en-GB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155520" y="-144360"/>
            <a:ext cx="304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07800" y="7920"/>
            <a:ext cx="304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460439" y="160200"/>
            <a:ext cx="304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itle 1"/>
          <p:cNvSpPr/>
          <p:nvPr/>
        </p:nvSpPr>
        <p:spPr>
          <a:xfrm>
            <a:off x="685799" y="680400"/>
            <a:ext cx="7772039" cy="761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rtl="0" hangingPunct="1">
              <a:lnSpc>
                <a:spcPct val="125000"/>
              </a:lnSpc>
              <a:spcBef>
                <a:spcPts val="1199"/>
              </a:spcBef>
              <a:spcAft>
                <a:spcPts val="201"/>
              </a:spcAft>
              <a:buNone/>
              <a:tabLst/>
              <a:defRPr sz="1800"/>
            </a:pPr>
            <a:r>
              <a:rPr lang="en-GB" sz="2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Securitization 2003-2008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5280" y="1457280"/>
            <a:ext cx="3114720" cy="358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29200" y="1536480"/>
            <a:ext cx="2905200" cy="29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 txBox="1">
            <a:spLocks noGrp="1"/>
          </p:cNvSpPr>
          <p:nvPr>
            <p:ph type="ftr" sz="quarter" idx="9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000000"/>
                </a:solidFill>
                <a:latin typeface="Calibri" pitchFamily="18"/>
                <a:cs typeface="Tahoma" pitchFamily="2"/>
              </a:rPr>
              <a:t>Susan Wachter</a:t>
            </a:r>
          </a:p>
        </p:txBody>
      </p:sp>
      <p:sp>
        <p:nvSpPr>
          <p:cNvPr id="3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E0F29AF6-7B3F-47F5-9866-2EA8BAFB6DC1}" type="slidenum">
              <a:t>7</a:t>
            </a:fld>
            <a:endParaRPr lang="en-GB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5943600" y="1752479"/>
            <a:ext cx="1066320" cy="228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21"/>
          <p:cNvSpPr/>
          <p:nvPr/>
        </p:nvSpPr>
        <p:spPr>
          <a:xfrm>
            <a:off x="6019919" y="5105520"/>
            <a:ext cx="1218960" cy="15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533400"/>
            <a:ext cx="8229600" cy="535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85799" y="6400799"/>
            <a:ext cx="19047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3" name="Object 3"/>
          <p:cNvGraphicFramePr/>
          <p:nvPr/>
        </p:nvGraphicFramePr>
        <p:xfrm>
          <a:off x="2666880" y="152280"/>
          <a:ext cx="4495320" cy="627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4" imgW="6493097" imgH="8510586" progId="">
                  <p:embed/>
                </p:oleObj>
              </mc:Choice>
              <mc:Fallback>
                <p:oleObj r:id="rId4" imgW="6493097" imgH="851058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6880" y="152280"/>
                        <a:ext cx="4495320" cy="6273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1"/>
          <p:cNvSpPr/>
          <p:nvPr/>
        </p:nvSpPr>
        <p:spPr>
          <a:xfrm>
            <a:off x="152280" y="5029200"/>
            <a:ext cx="2819160" cy="121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125000"/>
              </a:lnSpc>
              <a:spcBef>
                <a:spcPts val="1199"/>
              </a:spcBef>
              <a:spcAft>
                <a:spcPts val="201"/>
              </a:spcAft>
              <a:buNone/>
              <a:tabLst/>
              <a:defRPr sz="1800"/>
            </a:pPr>
            <a:r>
              <a:rPr lang="en-GB" sz="11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4"/>
                <a:ea typeface="Microsoft YaHei" pitchFamily="2"/>
                <a:cs typeface="Helvetica" pitchFamily="34"/>
              </a:rPr>
              <a:t>Herring, Richard J., and Susan Wachter. Real estate booms and banking busts: an international perspective. US-Japan Management Studies Center, Wharton School of the University of Pennsylvania, 1998.</a:t>
            </a:r>
          </a:p>
          <a:p>
            <a:pPr marL="0" marR="0" lvl="0" indent="0" algn="l" rtl="0" hangingPunct="1">
              <a:lnSpc>
                <a:spcPct val="125000"/>
              </a:lnSpc>
              <a:spcBef>
                <a:spcPts val="1199"/>
              </a:spcBef>
              <a:spcAft>
                <a:spcPts val="201"/>
              </a:spcAft>
              <a:buNone/>
              <a:tabLst/>
              <a:defRPr sz="1800"/>
            </a:pPr>
            <a:endParaRPr lang="en-GB" sz="1100" b="1" i="0" u="none" strike="noStrike" kern="1200" spc="0">
              <a:ln>
                <a:noFill/>
              </a:ln>
              <a:solidFill>
                <a:srgbClr val="17375E"/>
              </a:solidFill>
              <a:latin typeface="Helvetica" pitchFamily="34"/>
              <a:ea typeface="Microsoft YaHei" pitchFamily="2"/>
              <a:cs typeface="Helvetica" pitchFamily="34"/>
            </a:endParaRPr>
          </a:p>
          <a:p>
            <a:pPr marL="0" marR="0" lvl="0" indent="0" algn="l" rtl="0" hangingPunct="1">
              <a:lnSpc>
                <a:spcPct val="125000"/>
              </a:lnSpc>
              <a:spcBef>
                <a:spcPts val="1199"/>
              </a:spcBef>
              <a:spcAft>
                <a:spcPts val="201"/>
              </a:spcAft>
              <a:buNone/>
              <a:tabLst/>
              <a:defRPr sz="1800"/>
            </a:pPr>
            <a:endParaRPr lang="en-GB" sz="1100" b="1" i="0" u="none" strike="noStrike" kern="1200" spc="0">
              <a:ln>
                <a:noFill/>
              </a:ln>
              <a:solidFill>
                <a:srgbClr val="17375E"/>
              </a:solidFill>
              <a:latin typeface="Helvetica" pitchFamily="34"/>
              <a:ea typeface="Microsoft YaHei" pitchFamily="2"/>
              <a:cs typeface="Helvetica" pitchFamily="34"/>
            </a:endParaRPr>
          </a:p>
        </p:txBody>
      </p:sp>
      <p:sp>
        <p:nvSpPr>
          <p:cNvPr id="5" name="Title 1"/>
          <p:cNvSpPr/>
          <p:nvPr/>
        </p:nvSpPr>
        <p:spPr>
          <a:xfrm>
            <a:off x="685799" y="152280"/>
            <a:ext cx="7772039" cy="761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GB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34"/>
                <a:ea typeface="Microsoft YaHei" pitchFamily="2"/>
                <a:cs typeface="Helvetica" pitchFamily="34"/>
              </a:rPr>
              <a:t>Lending drives real estate prices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Securitization and the “American Mortgage”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4294967295"/>
          </p:nvPr>
        </p:nvSpPr>
        <p:spPr>
          <a:xfrm>
            <a:off x="4724280" y="6536520"/>
            <a:ext cx="3428639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en-GB">
                <a:solidFill>
                  <a:srgbClr val="FFFFFF"/>
                </a:solidFill>
                <a:latin typeface="Calibri" pitchFamily="18"/>
                <a:cs typeface="Tahoma" pitchFamily="2"/>
              </a:rPr>
              <a:t>Susan M. Wachter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05920" y="6536520"/>
            <a:ext cx="768240" cy="29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B0470627-B679-4781-998C-DEF2C1E275DE}" type="slidenum">
              <a:t>9</a:t>
            </a:fld>
            <a:endParaRPr lang="en-GB">
              <a:solidFill>
                <a:srgbClr val="FFFFFF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685799" y="1295400"/>
            <a:ext cx="8000640" cy="4190759"/>
          </a:xfrm>
        </p:spPr>
        <p:txBody>
          <a:bodyPr/>
          <a:lstStyle>
            <a:def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defPPr>
            <a:lvl1pPr marL="432000" lvl="0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1pPr>
            <a:lvl2pPr marL="864000" lvl="1" indent="-324000" algn="l" hangingPunct="1">
              <a:lnSpc>
                <a:spcPct val="125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2pPr>
            <a:lvl3pPr marL="1295999" lvl="2" indent="-288000" algn="l" hangingPunct="1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3pPr>
            <a:lvl4pPr marL="1728000" lvl="3" indent="-216000" algn="l" hangingPunct="1">
              <a:lnSpc>
                <a:spcPct val="125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4pPr>
            <a:lvl5pPr marL="2160000" lvl="4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5pPr>
            <a:lvl6pPr marL="2592000" lvl="5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6pPr>
            <a:lvl7pPr marL="3024000" lvl="6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7pPr>
            <a:lvl8pPr marL="3456000" lvl="7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8pPr>
            <a:lvl9pPr marL="3887999" lvl="8" indent="-216000" algn="l" hangingPunct="1">
              <a:lnSpc>
                <a:spcPct val="125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1" i="0" u="none" strike="noStrike" kern="1200" spc="0">
                <a:ln>
                  <a:noFill/>
                </a:ln>
                <a:solidFill>
                  <a:srgbClr val="17375E"/>
                </a:solidFill>
                <a:latin typeface="Helvetica" pitchFamily="32"/>
                <a:ea typeface="Microsoft YaHei" pitchFamily="2"/>
                <a:cs typeface="Helvetica" pitchFamily="3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34"/>
                <a:cs typeface="Helvetica" pitchFamily="34"/>
              </a:rPr>
              <a:t>GSE dominance of the mortgage origination market contributed to a traditional long-term fixed-rate mortgage, the “American Mortgage”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34"/>
                <a:cs typeface="Helvetica" pitchFamily="34"/>
              </a:rPr>
              <a:t>For most of their history, GSEs controlled the lending terms in the mortgage origination market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34"/>
                <a:cs typeface="Helvetica" pitchFamily="34"/>
              </a:rPr>
              <a:t>Their market power allowed them to dictate terms and maintain underwriting standards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Font typeface="Arial" pitchFamily="32"/>
              <a:buChar char="•"/>
            </a:pPr>
            <a:r>
              <a:rPr lang="en-US" sz="2400" dirty="0">
                <a:latin typeface="Helvetica" pitchFamily="34"/>
                <a:cs typeface="Helvetica" pitchFamily="34"/>
              </a:rPr>
              <a:t>GSEs monitored default risk, banks had no choice but to abide—only two conventional </a:t>
            </a:r>
            <a:r>
              <a:rPr lang="en-US" sz="2400" dirty="0" err="1">
                <a:latin typeface="Helvetica" pitchFamily="34"/>
                <a:cs typeface="Helvetica" pitchFamily="34"/>
              </a:rPr>
              <a:t>securitizers</a:t>
            </a:r>
            <a:endParaRPr lang="en-US" sz="2400" dirty="0"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939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62C5F2E-DF8D-4344-AD48-AA81C64428D3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ED25B98-6E07-48D3-9A93-A29CF0C20D7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560A8D8-E686-4AAD-B4FD-B598CE71FED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00158F5-F328-4A4E-860F-94D4E4D6B67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86ACBB1-641D-42CB-B4FC-726AF473B01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D335782-8EB3-4D3C-8314-9F4763FA4EB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AB9EE40-AB8C-4528-B7B1-38521D6733F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F8FD2AE-CA66-458F-8408-A2421D8CC92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1251831-BCC5-4A4E-97E4-D2EC1DC937B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7F89842-7A33-48C9-8978-A410D7A2D7E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DE84E71-0248-4381-AE34-70E8DE85272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8C91A78-3E23-4872-AA51-EC0C01E993B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B12B8A2-EA06-4FBA-98D4-F16FB512CE1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9A09279-08F9-4626-91AB-736E4CFB210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D84E6C0-188F-4376-AD7D-C21041F841D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3D25D35-84F5-4655-BE8B-31BE912D60D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1064</Words>
  <Application>Microsoft Macintosh PowerPoint</Application>
  <PresentationFormat>On-screen Show (4:3)</PresentationFormat>
  <Paragraphs>136</Paragraphs>
  <Slides>24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Default</vt:lpstr>
      <vt:lpstr>Default 1</vt:lpstr>
      <vt:lpstr>Default 2</vt:lpstr>
      <vt:lpstr>Default 3</vt:lpstr>
      <vt:lpstr>Default 4</vt:lpstr>
      <vt:lpstr>Default 5</vt:lpstr>
      <vt:lpstr>Default 6</vt:lpstr>
      <vt:lpstr>Chart</vt:lpstr>
      <vt:lpstr>The Future of Housing Finance:  NIESR/ERSC/CFM Finance Conference Friday, September 12, 2014</vt:lpstr>
      <vt:lpstr>Structure of securitization: role in the US bubble </vt:lpstr>
      <vt:lpstr>Housing stability, systemic risk and securitization</vt:lpstr>
      <vt:lpstr>In US and Europe, housing prices peaked in 2007</vt:lpstr>
      <vt:lpstr>US and Europe bubble economies</vt:lpstr>
      <vt:lpstr>PowerPoint Presentation</vt:lpstr>
      <vt:lpstr>PowerPoint Presentation</vt:lpstr>
      <vt:lpstr>PowerPoint Presentation</vt:lpstr>
      <vt:lpstr>Securitization and the “American Mortgage”</vt:lpstr>
      <vt:lpstr>Externalities and information failure</vt:lpstr>
      <vt:lpstr>Prior to mid-2000s: structure of the secondary market</vt:lpstr>
      <vt:lpstr>Private label securitizers and increasing systemic risk, 2003-7</vt:lpstr>
      <vt:lpstr>The GSEs as gatekeepers</vt:lpstr>
      <vt:lpstr>PLS and the relaxation of underwriting</vt:lpstr>
      <vt:lpstr>Credit supply in incomplete housing market generates systemic risk</vt:lpstr>
      <vt:lpstr>Market Share of Nontraditional Mortgage Products and Private Label Securitization</vt:lpstr>
      <vt:lpstr>MBS Issuance Since 2000</vt:lpstr>
      <vt:lpstr>PowerPoint Presentation</vt:lpstr>
      <vt:lpstr> $1 trillion to $0</vt:lpstr>
      <vt:lpstr>Changes in bubble years 2003-7</vt:lpstr>
      <vt:lpstr>Foreclosure by Market Segment</vt:lpstr>
      <vt:lpstr>Securitization and housing finance: what’s next?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Housing Finance:  NIESR/ERSC/CFM Finance Conference Friday, September 12, 2014</dc:title>
  <dc:creator>Amos, Paul</dc:creator>
  <cp:lastModifiedBy>David N Karp</cp:lastModifiedBy>
  <cp:revision>18</cp:revision>
  <dcterms:modified xsi:type="dcterms:W3CDTF">2014-10-24T00:04:14Z</dcterms:modified>
</cp:coreProperties>
</file>