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77" r:id="rId4"/>
    <p:sldId id="258" r:id="rId5"/>
    <p:sldId id="259" r:id="rId6"/>
    <p:sldId id="261" r:id="rId7"/>
    <p:sldId id="263" r:id="rId8"/>
    <p:sldId id="278" r:id="rId9"/>
    <p:sldId id="264" r:id="rId10"/>
    <p:sldId id="266" r:id="rId11"/>
    <p:sldId id="265" r:id="rId12"/>
    <p:sldId id="268" r:id="rId13"/>
    <p:sldId id="280" r:id="rId14"/>
    <p:sldId id="270" r:id="rId15"/>
    <p:sldId id="271" r:id="rId16"/>
    <p:sldId id="272" r:id="rId17"/>
    <p:sldId id="273" r:id="rId18"/>
    <p:sldId id="275" r:id="rId19"/>
    <p:sldId id="276"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57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104940-D5CA-45DC-A93B-CC45BAFBA0C6}" type="datetimeFigureOut">
              <a:rPr lang="en-GB" smtClean="0"/>
              <a:pPr/>
              <a:t>10/09/2014</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935452-E9C5-4B9A-8A19-FDC98A70537D}" type="slidenum">
              <a:rPr lang="en-GB" smtClean="0"/>
              <a:pPr/>
              <a:t>‹#›</a:t>
            </a:fld>
            <a:endParaRPr lang="en-GB" dirty="0"/>
          </a:p>
        </p:txBody>
      </p:sp>
    </p:spTree>
    <p:extLst>
      <p:ext uri="{BB962C8B-B14F-4D97-AF65-F5344CB8AC3E}">
        <p14:creationId xmlns:p14="http://schemas.microsoft.com/office/powerpoint/2010/main" val="446272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A64A75-846F-41F7-A65C-5B47B9222186}" type="datetimeFigureOut">
              <a:rPr lang="en-GB" smtClean="0"/>
              <a:pPr/>
              <a:t>10/09/2014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A7C70-1CF4-4EF2-996C-CA7D95C911C0}" type="slidenum">
              <a:rPr lang="en-GB" smtClean="0"/>
              <a:pPr/>
              <a:t>‹#›</a:t>
            </a:fld>
            <a:endParaRPr lang="en-GB" dirty="0"/>
          </a:p>
        </p:txBody>
      </p:sp>
    </p:spTree>
    <p:extLst>
      <p:ext uri="{BB962C8B-B14F-4D97-AF65-F5344CB8AC3E}">
        <p14:creationId xmlns:p14="http://schemas.microsoft.com/office/powerpoint/2010/main" val="88104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2A7C70-1CF4-4EF2-996C-CA7D95C911C0}" type="slidenum">
              <a:rPr lang="en-GB" smtClean="0"/>
              <a:pPr/>
              <a:t>18</a:t>
            </a:fld>
            <a:endParaRPr lang="en-GB" dirty="0"/>
          </a:p>
        </p:txBody>
      </p:sp>
    </p:spTree>
    <p:extLst>
      <p:ext uri="{BB962C8B-B14F-4D97-AF65-F5344CB8AC3E}">
        <p14:creationId xmlns:p14="http://schemas.microsoft.com/office/powerpoint/2010/main" val="1781948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35692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362624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134565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42223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243740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2708562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333547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78918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220360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55140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94982-692F-4FEC-8357-1CBAE4BC2B16}" type="datetimeFigureOut">
              <a:rPr lang="en-GB" smtClean="0"/>
              <a:pPr/>
              <a:t>10/09/2014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400759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9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AB94982-692F-4FEC-8357-1CBAE4BC2B16}" type="datetimeFigureOut">
              <a:rPr lang="en-GB" smtClean="0"/>
              <a:pPr/>
              <a:t>10/09/2014</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B14979A-14B3-4A69-8AA8-696B3E832EC5}" type="slidenum">
              <a:rPr lang="en-GB" smtClean="0"/>
              <a:pPr/>
              <a:t>‹#›</a:t>
            </a:fld>
            <a:endParaRPr lang="en-GB" dirty="0"/>
          </a:p>
        </p:txBody>
      </p:sp>
    </p:spTree>
    <p:extLst>
      <p:ext uri="{BB962C8B-B14F-4D97-AF65-F5344CB8AC3E}">
        <p14:creationId xmlns:p14="http://schemas.microsoft.com/office/powerpoint/2010/main" val="2039997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4.docx"/></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Microsoft_Word_Document5.docx"/></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package" Target="../embeddings/Microsoft_Word_Document6.docx"/></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package" Target="../embeddings/Microsoft_Word_Document7.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oleObject" Target="../embeddings/oleObject8.bin"/><Relationship Id="rId7" Type="http://schemas.openxmlformats.org/officeDocument/2006/relationships/package" Target="../embeddings/Microsoft_Word_Document9.docx"/><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9.bin"/><Relationship Id="rId5" Type="http://schemas.openxmlformats.org/officeDocument/2006/relationships/image" Target="../media/image10.emf"/><Relationship Id="rId4" Type="http://schemas.openxmlformats.org/officeDocument/2006/relationships/package" Target="../embeddings/Microsoft_Word_Document8.doc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Word_Document2.docx"/></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Word_Document3.docx"/></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
            </a:r>
            <a:br>
              <a:rPr lang="en-GB" dirty="0"/>
            </a:br>
            <a:r>
              <a:rPr lang="en-GB" dirty="0"/>
              <a:t> </a:t>
            </a:r>
            <a:br>
              <a:rPr lang="en-GB" dirty="0"/>
            </a:br>
            <a:r>
              <a:rPr lang="en-GB" dirty="0"/>
              <a:t> </a:t>
            </a:r>
            <a:br>
              <a:rPr lang="en-GB" dirty="0"/>
            </a:br>
            <a:r>
              <a:rPr lang="en-GB" dirty="0"/>
              <a:t> </a:t>
            </a:r>
            <a:r>
              <a:rPr lang="en-GB" b="1" dirty="0" smtClean="0"/>
              <a:t> COMPARING HOUSING BOOMS AND MORTGAGE SUPPLY IN THE MAJOR OECD COUNTRIES</a:t>
            </a:r>
            <a:r>
              <a:rPr lang="en-GB" dirty="0"/>
              <a:t/>
            </a:r>
            <a:br>
              <a:rPr lang="en-GB" dirty="0"/>
            </a:br>
            <a:r>
              <a:rPr lang="en-GB" dirty="0"/>
              <a:t> </a:t>
            </a:r>
            <a:br>
              <a:rPr lang="en-GB" dirty="0"/>
            </a:br>
            <a:r>
              <a:rPr lang="en-GB" sz="2700" dirty="0"/>
              <a:t>Angus Armstrong and E Philip Davis</a:t>
            </a:r>
            <a:br>
              <a:rPr lang="en-GB" sz="2700" dirty="0"/>
            </a:br>
            <a:r>
              <a:rPr lang="en-GB" sz="2700" dirty="0"/>
              <a:t>NIESR and Brunel University</a:t>
            </a:r>
            <a:br>
              <a:rPr lang="en-GB" sz="2700" dirty="0"/>
            </a:br>
            <a:r>
              <a:rPr lang="en-GB" sz="2700" dirty="0"/>
              <a:t>London</a:t>
            </a:r>
            <a:r>
              <a:rPr lang="en-GB" dirty="0"/>
              <a:t/>
            </a:r>
            <a:br>
              <a:rPr lang="en-GB" dirty="0"/>
            </a:b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778381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 to estimation</a:t>
            </a:r>
            <a:endParaRPr lang="en-GB" dirty="0"/>
          </a:p>
        </p:txBody>
      </p:sp>
      <p:sp>
        <p:nvSpPr>
          <p:cNvPr id="3" name="Content Placeholder 2"/>
          <p:cNvSpPr>
            <a:spLocks noGrp="1"/>
          </p:cNvSpPr>
          <p:nvPr>
            <p:ph idx="1"/>
          </p:nvPr>
        </p:nvSpPr>
        <p:spPr>
          <a:xfrm>
            <a:off x="395536" y="1059582"/>
            <a:ext cx="8568952" cy="3996444"/>
          </a:xfrm>
        </p:spPr>
        <p:txBody>
          <a:bodyPr>
            <a:normAutofit fontScale="62500" lnSpcReduction="20000"/>
          </a:bodyPr>
          <a:lstStyle/>
          <a:p>
            <a:r>
              <a:rPr lang="en-GB" dirty="0" smtClean="0"/>
              <a:t>Panel estimation for 11 OECD countries</a:t>
            </a:r>
          </a:p>
          <a:p>
            <a:pPr lvl="1"/>
            <a:r>
              <a:rPr lang="en-GB" dirty="0" smtClean="0"/>
              <a:t>scope to investigate the common patterns of property price movements, while at the same time controlling for heterogeneity across countries or at different stages of real estate cycles</a:t>
            </a:r>
          </a:p>
          <a:p>
            <a:pPr lvl="1"/>
            <a:r>
              <a:rPr lang="en-GB" dirty="0" smtClean="0"/>
              <a:t>panel approach gives more informative data, more variability, less collinearity among variables, more degrees of freedom and more efficiency </a:t>
            </a:r>
          </a:p>
          <a:p>
            <a:pPr lvl="1"/>
            <a:r>
              <a:rPr lang="en-GB" dirty="0" smtClean="0"/>
              <a:t>following Capozza et al (2002) allowing  for serial correlation and mean reversion as well as sensible long run variables in inverse demand function estimated as error correction model</a:t>
            </a:r>
          </a:p>
          <a:p>
            <a:r>
              <a:rPr lang="en-GB" dirty="0" smtClean="0"/>
              <a:t>Estimate for </a:t>
            </a:r>
            <a:r>
              <a:rPr lang="en-GB" dirty="0"/>
              <a:t>three sub-periods namely the pre-liberalisation period before 1982, the first post liberalisation cycle over 1982-1997 and the second broad cycle over </a:t>
            </a:r>
            <a:r>
              <a:rPr lang="en-GB" dirty="0" smtClean="0"/>
              <a:t>1998-2013 and also with leveraged coefficients. Quarterly data is used for 11 countries experiencing booms in 1980s and </a:t>
            </a:r>
            <a:r>
              <a:rPr lang="en-GB" dirty="0"/>
              <a:t>2000s</a:t>
            </a:r>
            <a:r>
              <a:rPr lang="en-GB" dirty="0" smtClean="0"/>
              <a:t>, namely the </a:t>
            </a:r>
            <a:r>
              <a:rPr lang="en-GB" dirty="0"/>
              <a:t>UK, US, France, Canada, Italy, Spain, the Netherlands, Belgium, Ireland, Finland and Sweden.</a:t>
            </a:r>
          </a:p>
        </p:txBody>
      </p:sp>
    </p:spTree>
    <p:extLst>
      <p:ext uri="{BB962C8B-B14F-4D97-AF65-F5344CB8AC3E}">
        <p14:creationId xmlns:p14="http://schemas.microsoft.com/office/powerpoint/2010/main" val="2167746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a:t>
            </a:r>
            <a:r>
              <a:rPr lang="en-GB" dirty="0" smtClean="0"/>
              <a:t>anel unit root tests (IPS)</a:t>
            </a:r>
            <a:endParaRPr lang="en-GB" dirty="0"/>
          </a:p>
        </p:txBody>
      </p:sp>
      <p:sp>
        <p:nvSpPr>
          <p:cNvPr id="3" name="Content Placeholder 2"/>
          <p:cNvSpPr>
            <a:spLocks noGrp="1"/>
          </p:cNvSpPr>
          <p:nvPr>
            <p:ph idx="1"/>
          </p:nvPr>
        </p:nvSpPr>
        <p:spPr/>
        <p:txBody>
          <a:bodyPr/>
          <a:lstStyle/>
          <a:p>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893560154"/>
              </p:ext>
            </p:extLst>
          </p:nvPr>
        </p:nvGraphicFramePr>
        <p:xfrm>
          <a:off x="323528" y="1545636"/>
          <a:ext cx="9289032" cy="2538282"/>
        </p:xfrm>
        <a:graphic>
          <a:graphicData uri="http://schemas.openxmlformats.org/presentationml/2006/ole">
            <mc:AlternateContent xmlns:mc="http://schemas.openxmlformats.org/markup-compatibility/2006">
              <mc:Choice xmlns:v="urn:schemas-microsoft-com:vml" Requires="v">
                <p:oleObj spid="_x0000_s7198" name="Document" r:id="rId4" imgW="5902169" imgH="1876067" progId="Word.Document.12">
                  <p:embed/>
                </p:oleObj>
              </mc:Choice>
              <mc:Fallback>
                <p:oleObj name="Document" r:id="rId4" imgW="5902169" imgH="1876067" progId="Word.Document.12">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545636"/>
                        <a:ext cx="9289032" cy="2538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3692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486"/>
            <a:ext cx="2267744" cy="3834426"/>
          </a:xfrm>
        </p:spPr>
        <p:txBody>
          <a:bodyPr>
            <a:normAutofit fontScale="90000"/>
          </a:bodyPr>
          <a:lstStyle/>
          <a:p>
            <a:r>
              <a:rPr lang="en-GB" dirty="0" smtClean="0"/>
              <a:t>House prices equation for boom countries</a:t>
            </a:r>
            <a:br>
              <a:rPr lang="en-GB" dirty="0" smtClean="0"/>
            </a:br>
            <a:endParaRPr lang="en-GB" dirty="0"/>
          </a:p>
        </p:txBody>
      </p:sp>
      <p:sp>
        <p:nvSpPr>
          <p:cNvPr id="3" name="Content Placeholder 2"/>
          <p:cNvSpPr>
            <a:spLocks noGrp="1"/>
          </p:cNvSpPr>
          <p:nvPr>
            <p:ph idx="1"/>
          </p:nvPr>
        </p:nvSpPr>
        <p:spPr/>
        <p:txBody>
          <a:bodyPr/>
          <a:lstStyle/>
          <a:p>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530573323"/>
              </p:ext>
            </p:extLst>
          </p:nvPr>
        </p:nvGraphicFramePr>
        <p:xfrm>
          <a:off x="2940050" y="0"/>
          <a:ext cx="6203950" cy="5129037"/>
        </p:xfrm>
        <a:graphic>
          <a:graphicData uri="http://schemas.openxmlformats.org/presentationml/2006/ole">
            <mc:AlternateContent xmlns:mc="http://schemas.openxmlformats.org/markup-compatibility/2006">
              <mc:Choice xmlns:v="urn:schemas-microsoft-com:vml" Requires="v">
                <p:oleObj spid="_x0000_s11294" name="Document" r:id="rId4" imgW="5889222" imgH="7336368" progId="Word.Document.12">
                  <p:embed/>
                </p:oleObj>
              </mc:Choice>
              <mc:Fallback>
                <p:oleObj name="Document" r:id="rId4" imgW="5889222" imgH="7336368" progId="Word.Document.12">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0050" y="0"/>
                        <a:ext cx="6203950" cy="5129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297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2890664" cy="4093964"/>
          </a:xfrm>
        </p:spPr>
        <p:txBody>
          <a:bodyPr>
            <a:normAutofit fontScale="90000"/>
          </a:bodyPr>
          <a:lstStyle/>
          <a:p>
            <a:r>
              <a:rPr lang="en-GB" dirty="0" smtClean="0"/>
              <a:t>Leveraged coefficients for 1982-1997 (in regression 1982-2013)</a:t>
            </a:r>
            <a:endParaRPr lang="en-GB" dirty="0"/>
          </a:p>
        </p:txBody>
      </p:sp>
      <p:sp>
        <p:nvSpPr>
          <p:cNvPr id="3" name="Content Placeholder 2"/>
          <p:cNvSpPr>
            <a:spLocks noGrp="1"/>
          </p:cNvSpPr>
          <p:nvPr>
            <p:ph idx="1"/>
          </p:nvPr>
        </p:nvSpPr>
        <p:spPr>
          <a:xfrm>
            <a:off x="3563888" y="249493"/>
            <a:ext cx="5122912" cy="4345130"/>
          </a:xfrm>
        </p:spPr>
        <p:txBody>
          <a:bodyPr/>
          <a:lstStyle/>
          <a:p>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187807858"/>
              </p:ext>
            </p:extLst>
          </p:nvPr>
        </p:nvGraphicFramePr>
        <p:xfrm>
          <a:off x="3563888" y="20625"/>
          <a:ext cx="7056784" cy="4927389"/>
        </p:xfrm>
        <a:graphic>
          <a:graphicData uri="http://schemas.openxmlformats.org/presentationml/2006/ole">
            <mc:AlternateContent xmlns:mc="http://schemas.openxmlformats.org/markup-compatibility/2006">
              <mc:Choice xmlns:v="urn:schemas-microsoft-com:vml" Requires="v">
                <p:oleObj spid="_x0000_s13319" name="Document" r:id="rId4" imgW="5860851" imgH="4873901" progId="Word.Document.12">
                  <p:embed/>
                </p:oleObj>
              </mc:Choice>
              <mc:Fallback>
                <p:oleObj name="Document" r:id="rId4" imgW="5860851" imgH="4873901" progId="Word.Document.12">
                  <p:embed/>
                  <p:pic>
                    <p:nvPicPr>
                      <p:cNvPr id="0" name=""/>
                      <p:cNvPicPr/>
                      <p:nvPr/>
                    </p:nvPicPr>
                    <p:blipFill>
                      <a:blip r:embed="rId5"/>
                      <a:stretch>
                        <a:fillRect/>
                      </a:stretch>
                    </p:blipFill>
                    <p:spPr>
                      <a:xfrm>
                        <a:off x="3563888" y="20625"/>
                        <a:ext cx="7056784" cy="4927389"/>
                      </a:xfrm>
                      <a:prstGeom prst="rect">
                        <a:avLst/>
                      </a:prstGeom>
                    </p:spPr>
                  </p:pic>
                </p:oleObj>
              </mc:Fallback>
            </mc:AlternateContent>
          </a:graphicData>
        </a:graphic>
      </p:graphicFrame>
    </p:spTree>
    <p:extLst>
      <p:ext uri="{BB962C8B-B14F-4D97-AF65-F5344CB8AC3E}">
        <p14:creationId xmlns:p14="http://schemas.microsoft.com/office/powerpoint/2010/main" val="1640092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978"/>
            <a:ext cx="2915816" cy="3823934"/>
          </a:xfrm>
        </p:spPr>
        <p:txBody>
          <a:bodyPr>
            <a:normAutofit fontScale="90000"/>
          </a:bodyPr>
          <a:lstStyle/>
          <a:p>
            <a:r>
              <a:rPr lang="en-GB" dirty="0" smtClean="0"/>
              <a:t>Extended</a:t>
            </a:r>
            <a:br>
              <a:rPr lang="en-GB" dirty="0" smtClean="0"/>
            </a:br>
            <a:r>
              <a:rPr lang="en-GB" dirty="0" smtClean="0"/>
              <a:t>house price equation, leveraged coefficients for booms</a:t>
            </a:r>
            <a:endParaRPr lang="en-GB" dirty="0"/>
          </a:p>
        </p:txBody>
      </p:sp>
      <p:sp>
        <p:nvSpPr>
          <p:cNvPr id="3" name="Content Placeholder 2"/>
          <p:cNvSpPr>
            <a:spLocks noGrp="1"/>
          </p:cNvSpPr>
          <p:nvPr>
            <p:ph idx="1"/>
          </p:nvPr>
        </p:nvSpPr>
        <p:spPr/>
        <p:txBody>
          <a:bodyPr/>
          <a:lstStyle/>
          <a:p>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1979685361"/>
              </p:ext>
            </p:extLst>
          </p:nvPr>
        </p:nvGraphicFramePr>
        <p:xfrm>
          <a:off x="2915816" y="1"/>
          <a:ext cx="7344816" cy="5123033"/>
        </p:xfrm>
        <a:graphic>
          <a:graphicData uri="http://schemas.openxmlformats.org/presentationml/2006/ole">
            <mc:AlternateContent xmlns:mc="http://schemas.openxmlformats.org/markup-compatibility/2006">
              <mc:Choice xmlns:v="urn:schemas-microsoft-com:vml" Requires="v">
                <p:oleObj spid="_x0000_s9246" name="Document" r:id="rId4" imgW="5889222" imgH="4383708" progId="Word.Document.12">
                  <p:embed/>
                </p:oleObj>
              </mc:Choice>
              <mc:Fallback>
                <p:oleObj name="Document" r:id="rId4" imgW="5889222" imgH="4383708" progId="Word.Document.12">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6" y="1"/>
                        <a:ext cx="7344816" cy="51230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77609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House prices and mortgage supply</a:t>
            </a:r>
            <a:endParaRPr lang="en-GB" dirty="0"/>
          </a:p>
        </p:txBody>
      </p:sp>
      <p:sp>
        <p:nvSpPr>
          <p:cNvPr id="3" name="Content Placeholder 2"/>
          <p:cNvSpPr>
            <a:spLocks noGrp="1"/>
          </p:cNvSpPr>
          <p:nvPr>
            <p:ph idx="1"/>
          </p:nvPr>
        </p:nvSpPr>
        <p:spPr/>
        <p:txBody>
          <a:bodyPr>
            <a:normAutofit lnSpcReduction="10000"/>
          </a:bodyPr>
          <a:lstStyle/>
          <a:p>
            <a:r>
              <a:rPr lang="en-GB" dirty="0" smtClean="0"/>
              <a:t>Mortgage market innovations altered terms and availability of credit, while securitisation removes the limit of capital – less borrowing constraints</a:t>
            </a:r>
          </a:p>
          <a:p>
            <a:r>
              <a:rPr lang="en-GB" dirty="0" smtClean="0"/>
              <a:t>Should mortgage stock enter house price equation – clear case if rationing, less so in liberalised market as endogenous?</a:t>
            </a:r>
          </a:p>
        </p:txBody>
      </p:sp>
    </p:spTree>
    <p:extLst>
      <p:ext uri="{BB962C8B-B14F-4D97-AF65-F5344CB8AC3E}">
        <p14:creationId xmlns:p14="http://schemas.microsoft.com/office/powerpoint/2010/main" val="157206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249492"/>
            <a:ext cx="8229600" cy="4894008"/>
          </a:xfrm>
        </p:spPr>
        <p:txBody>
          <a:bodyPr>
            <a:noAutofit/>
          </a:bodyPr>
          <a:lstStyle/>
          <a:p>
            <a:r>
              <a:rPr lang="en-GB" sz="1900" dirty="0" smtClean="0"/>
              <a:t>Lindner (2014); two alternative views of the link from asset prices to credit:</a:t>
            </a:r>
          </a:p>
          <a:p>
            <a:pPr lvl="1"/>
            <a:r>
              <a:rPr lang="en-GB" sz="1900" dirty="0" smtClean="0"/>
              <a:t>Bernanke and Gertler (1989) and Kyotaki and Moore (1987) view that it is asset prices that drive credit availability via changes in the net worth of borrowers that in turn eases borrowing constraints in the presence of asymmetric information. This is consistent with the exclusion of credit from house price equations.</a:t>
            </a:r>
          </a:p>
          <a:p>
            <a:pPr lvl="1"/>
            <a:r>
              <a:rPr lang="en-GB" sz="1900" dirty="0" smtClean="0"/>
              <a:t>Allen and Gale (2000) availability of credit is the more exogenous factor, with the key influence being risk shifting by lenders and borrowers in the presence of asymmetric information and limited liability, with consequent moral hazard. These may in turn be facilitated by financial deregulation. </a:t>
            </a:r>
          </a:p>
          <a:p>
            <a:pPr lvl="1"/>
            <a:r>
              <a:rPr lang="en-GB" sz="1900" dirty="0" smtClean="0"/>
              <a:t>Lindner (2014) suggests that the net worth argument is most relevant to credit availability in general whereas risk shifting is appropriate for the financing of a particular asset such as housing by credit so mortgage stock is relevant. </a:t>
            </a:r>
          </a:p>
          <a:p>
            <a:r>
              <a:rPr lang="en-GB" sz="1900" dirty="0" smtClean="0"/>
              <a:t>Credit spreads and conditions versus credit stock</a:t>
            </a:r>
            <a:endParaRPr lang="en-GB" sz="1900" dirty="0"/>
          </a:p>
        </p:txBody>
      </p:sp>
    </p:spTree>
    <p:extLst>
      <p:ext uri="{BB962C8B-B14F-4D97-AF65-F5344CB8AC3E}">
        <p14:creationId xmlns:p14="http://schemas.microsoft.com/office/powerpoint/2010/main" val="4244599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57250"/>
          </a:xfrm>
        </p:spPr>
        <p:txBody>
          <a:bodyPr>
            <a:noAutofit/>
          </a:bodyPr>
          <a:lstStyle/>
          <a:p>
            <a:r>
              <a:rPr lang="en-GB" sz="3200" dirty="0" smtClean="0"/>
              <a:t>Panel results – boom countries – adding debt variables</a:t>
            </a:r>
            <a:endParaRPr lang="en-GB" sz="3200" dirty="0"/>
          </a:p>
        </p:txBody>
      </p:sp>
      <p:sp>
        <p:nvSpPr>
          <p:cNvPr id="3" name="Content Placeholder 2"/>
          <p:cNvSpPr>
            <a:spLocks noGrp="1"/>
          </p:cNvSpPr>
          <p:nvPr>
            <p:ph idx="1"/>
          </p:nvPr>
        </p:nvSpPr>
        <p:spPr/>
        <p:txBody>
          <a:bodyPr/>
          <a:lstStyle/>
          <a:p>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708062589"/>
              </p:ext>
            </p:extLst>
          </p:nvPr>
        </p:nvGraphicFramePr>
        <p:xfrm>
          <a:off x="395536" y="1005576"/>
          <a:ext cx="8640032" cy="1242138"/>
        </p:xfrm>
        <a:graphic>
          <a:graphicData uri="http://schemas.openxmlformats.org/presentationml/2006/ole">
            <mc:AlternateContent xmlns:mc="http://schemas.openxmlformats.org/markup-compatibility/2006">
              <mc:Choice xmlns:v="urn:schemas-microsoft-com:vml" Requires="v">
                <p:oleObj spid="_x0000_s12338" name="Document" r:id="rId4" imgW="5889222" imgH="1227280" progId="Word.Document.12">
                  <p:embed/>
                </p:oleObj>
              </mc:Choice>
              <mc:Fallback>
                <p:oleObj name="Document" r:id="rId4" imgW="5889222" imgH="1227280" progId="Word.Document.12">
                  <p:embed/>
                  <p:pic>
                    <p:nvPicPr>
                      <p:cNvPr id="0" name="Picture 34"/>
                      <p:cNvPicPr>
                        <a:picLocks noChangeAspect="1" noChangeArrowheads="1"/>
                      </p:cNvPicPr>
                      <p:nvPr/>
                    </p:nvPicPr>
                    <p:blipFill>
                      <a:blip r:embed="rId5"/>
                      <a:srcRect/>
                      <a:stretch>
                        <a:fillRect/>
                      </a:stretch>
                    </p:blipFill>
                    <p:spPr bwMode="auto">
                      <a:xfrm>
                        <a:off x="395536" y="1005576"/>
                        <a:ext cx="8640032" cy="1242138"/>
                      </a:xfrm>
                      <a:prstGeom prst="rect">
                        <a:avLst/>
                      </a:prstGeom>
                      <a:noFill/>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82114015"/>
              </p:ext>
            </p:extLst>
          </p:nvPr>
        </p:nvGraphicFramePr>
        <p:xfrm>
          <a:off x="1367136" y="2247714"/>
          <a:ext cx="7776864" cy="2646294"/>
        </p:xfrm>
        <a:graphic>
          <a:graphicData uri="http://schemas.openxmlformats.org/presentationml/2006/ole">
            <mc:AlternateContent xmlns:mc="http://schemas.openxmlformats.org/markup-compatibility/2006">
              <mc:Choice xmlns:v="urn:schemas-microsoft-com:vml" Requires="v">
                <p:oleObj spid="_x0000_s12339" name="Document" r:id="rId7" imgW="5931598" imgH="3122287" progId="Word.Document.12">
                  <p:embed/>
                </p:oleObj>
              </mc:Choice>
              <mc:Fallback>
                <p:oleObj name="Document" r:id="rId7" imgW="5931598" imgH="3122287" progId="Word.Document.12">
                  <p:embed/>
                  <p:pic>
                    <p:nvPicPr>
                      <p:cNvPr id="0" name="Picture 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67136" y="2247714"/>
                        <a:ext cx="7776864" cy="2646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17286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Additional distinguishing factors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Some </a:t>
            </a:r>
            <a:r>
              <a:rPr lang="en-GB" dirty="0"/>
              <a:t>structural differences between the 1980s and 2000s, common to a number of countries, that could underlie the differences and warrant further </a:t>
            </a:r>
            <a:r>
              <a:rPr lang="en-GB" dirty="0" smtClean="0"/>
              <a:t>research</a:t>
            </a:r>
          </a:p>
          <a:p>
            <a:pPr lvl="1"/>
            <a:r>
              <a:rPr lang="en-GB" dirty="0" smtClean="0"/>
              <a:t>Levels of debt and the relation to inflation. </a:t>
            </a:r>
          </a:p>
          <a:p>
            <a:pPr lvl="1"/>
            <a:r>
              <a:rPr lang="en-GB" dirty="0" smtClean="0"/>
              <a:t>Interest rates and the impact of global liquidity.</a:t>
            </a:r>
          </a:p>
          <a:p>
            <a:pPr lvl="1"/>
            <a:r>
              <a:rPr lang="en-GB" dirty="0" smtClean="0"/>
              <a:t>Patterns of securitisation.</a:t>
            </a:r>
          </a:p>
          <a:p>
            <a:pPr lvl="1"/>
            <a:r>
              <a:rPr lang="en-GB" dirty="0" smtClean="0"/>
              <a:t>Changing patterns of owner occupation</a:t>
            </a:r>
          </a:p>
          <a:p>
            <a:pPr lvl="1"/>
            <a:r>
              <a:rPr lang="en-GB" dirty="0" smtClean="0"/>
              <a:t>Population density</a:t>
            </a:r>
            <a:endParaRPr lang="en-GB" dirty="0"/>
          </a:p>
        </p:txBody>
      </p:sp>
    </p:spTree>
    <p:extLst>
      <p:ext uri="{BB962C8B-B14F-4D97-AF65-F5344CB8AC3E}">
        <p14:creationId xmlns:p14="http://schemas.microsoft.com/office/powerpoint/2010/main" val="3067814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57250"/>
          </a:xfrm>
        </p:spPr>
        <p:txBody>
          <a:bodyPr/>
          <a:lstStyle/>
          <a:p>
            <a:r>
              <a:rPr lang="en-GB" dirty="0" smtClean="0"/>
              <a:t>Conclusion</a:t>
            </a:r>
            <a:endParaRPr lang="en-GB" dirty="0"/>
          </a:p>
        </p:txBody>
      </p:sp>
      <p:sp>
        <p:nvSpPr>
          <p:cNvPr id="3" name="Content Placeholder 2"/>
          <p:cNvSpPr>
            <a:spLocks noGrp="1"/>
          </p:cNvSpPr>
          <p:nvPr>
            <p:ph idx="1"/>
          </p:nvPr>
        </p:nvSpPr>
        <p:spPr>
          <a:xfrm>
            <a:off x="179512" y="789552"/>
            <a:ext cx="8712968" cy="4353948"/>
          </a:xfrm>
        </p:spPr>
        <p:txBody>
          <a:bodyPr>
            <a:normAutofit fontScale="47500" lnSpcReduction="20000"/>
          </a:bodyPr>
          <a:lstStyle/>
          <a:p>
            <a:r>
              <a:rPr lang="en-GB" dirty="0" smtClean="0"/>
              <a:t>Comparison of the booms of the 1980s and the 2000s shows a similar rise in real house prices where booms took place, </a:t>
            </a:r>
            <a:r>
              <a:rPr lang="en-GB" dirty="0"/>
              <a:t>and a marked rise in the real mortgage stock along with real incomes and real financial wealth. </a:t>
            </a:r>
            <a:r>
              <a:rPr lang="en-GB" dirty="0" smtClean="0"/>
              <a:t>For the most part a similar econometric specification covers both periods. </a:t>
            </a:r>
          </a:p>
          <a:p>
            <a:r>
              <a:rPr lang="en-GB" dirty="0" smtClean="0"/>
              <a:t>Some differences are that leverage </a:t>
            </a:r>
            <a:r>
              <a:rPr lang="en-GB" dirty="0"/>
              <a:t>rose far more in the later episode and did not contract in the aftermath</a:t>
            </a:r>
            <a:r>
              <a:rPr lang="en-GB" dirty="0" smtClean="0"/>
              <a:t>. Also, the adjustment to the long run is slower in recent years, while the earlier boom period itself showed differences with average house price behaviour which was not mirrored in the most recent boom. </a:t>
            </a:r>
          </a:p>
          <a:p>
            <a:r>
              <a:rPr lang="en-GB" dirty="0"/>
              <a:t>The fact that the earlier </a:t>
            </a:r>
            <a:r>
              <a:rPr lang="en-GB" dirty="0" smtClean="0"/>
              <a:t>cycle </a:t>
            </a:r>
            <a:r>
              <a:rPr lang="en-GB" dirty="0"/>
              <a:t>is in many ways comparable to the recent one despite not provoking a similar global financial crisis poses a challenge for the existing narrative claiming the housing boom was the unique and key determinant of the crisis. Further </a:t>
            </a:r>
            <a:r>
              <a:rPr lang="en-GB" dirty="0" smtClean="0"/>
              <a:t>research is needed on factors potentially underlying the differences between the booms such as:</a:t>
            </a:r>
          </a:p>
          <a:p>
            <a:pPr lvl="1"/>
            <a:r>
              <a:rPr lang="en-GB" dirty="0" smtClean="0"/>
              <a:t>the initial level of debt/income and the related impact of inflation, </a:t>
            </a:r>
          </a:p>
          <a:p>
            <a:pPr lvl="1"/>
            <a:r>
              <a:rPr lang="en-GB" dirty="0" smtClean="0"/>
              <a:t>the impact of lower interest rates in the recent boom and global contagion via liquidity in the recent episode; </a:t>
            </a:r>
          </a:p>
          <a:p>
            <a:pPr lvl="1"/>
            <a:r>
              <a:rPr lang="en-GB" dirty="0" smtClean="0"/>
              <a:t>the ready availability of credit from mortgage bond issuance;</a:t>
            </a:r>
          </a:p>
          <a:p>
            <a:pPr lvl="1"/>
            <a:r>
              <a:rPr lang="en-GB" dirty="0"/>
              <a:t>c</a:t>
            </a:r>
            <a:r>
              <a:rPr lang="en-GB" dirty="0" smtClean="0"/>
              <a:t>hanging owner occupation rates.</a:t>
            </a:r>
          </a:p>
          <a:p>
            <a:pPr lvl="1"/>
            <a:r>
              <a:rPr lang="en-GB" dirty="0"/>
              <a:t>e</a:t>
            </a:r>
            <a:r>
              <a:rPr lang="en-GB" dirty="0" smtClean="0"/>
              <a:t>volution of population density</a:t>
            </a:r>
          </a:p>
          <a:p>
            <a:endParaRPr lang="en-GB" dirty="0"/>
          </a:p>
        </p:txBody>
      </p:sp>
    </p:spTree>
    <p:extLst>
      <p:ext uri="{BB962C8B-B14F-4D97-AF65-F5344CB8AC3E}">
        <p14:creationId xmlns:p14="http://schemas.microsoft.com/office/powerpoint/2010/main" val="79497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467544" y="1113588"/>
            <a:ext cx="8424936" cy="3942438"/>
          </a:xfrm>
        </p:spPr>
        <p:txBody>
          <a:bodyPr>
            <a:normAutofit fontScale="85000" lnSpcReduction="20000"/>
          </a:bodyPr>
          <a:lstStyle/>
          <a:p>
            <a:r>
              <a:rPr lang="en-GB" dirty="0"/>
              <a:t>The house price and lending boom of the 2000s is widely </a:t>
            </a:r>
            <a:r>
              <a:rPr lang="en-GB" dirty="0" smtClean="0"/>
              <a:t>seen as </a:t>
            </a:r>
            <a:r>
              <a:rPr lang="en-GB" dirty="0"/>
              <a:t>the main </a:t>
            </a:r>
            <a:r>
              <a:rPr lang="en-GB" dirty="0" smtClean="0"/>
              <a:t>and unique cause </a:t>
            </a:r>
            <a:r>
              <a:rPr lang="en-GB" dirty="0"/>
              <a:t>of the financial crisis that began in 2007. However, looking to the past, we find a similar boom in the late 1980s which did not lead directly to a global systemic banking </a:t>
            </a:r>
            <a:r>
              <a:rPr lang="en-GB" dirty="0" smtClean="0"/>
              <a:t>crisis</a:t>
            </a:r>
          </a:p>
          <a:p>
            <a:r>
              <a:rPr lang="en-GB" dirty="0" smtClean="0"/>
              <a:t>This </a:t>
            </a:r>
            <a:r>
              <a:rPr lang="en-GB" dirty="0"/>
              <a:t>raises the question whether the received wisdom is incorrect, and other factors than the housing boom caused the crisis, while macroprudential policy is </a:t>
            </a:r>
            <a:r>
              <a:rPr lang="en-GB" dirty="0" smtClean="0"/>
              <a:t>overly </a:t>
            </a:r>
            <a:r>
              <a:rPr lang="en-GB" dirty="0"/>
              <a:t>targeted at the control of house prices and lending per se. Accordingly, in this paper we compare and contrast the cycles in house prices over 1985-94 with 2002-11. </a:t>
            </a:r>
          </a:p>
          <a:p>
            <a:endParaRPr lang="en-GB" dirty="0"/>
          </a:p>
        </p:txBody>
      </p:sp>
    </p:spTree>
    <p:extLst>
      <p:ext uri="{BB962C8B-B14F-4D97-AF65-F5344CB8AC3E}">
        <p14:creationId xmlns:p14="http://schemas.microsoft.com/office/powerpoint/2010/main" val="66289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985"/>
            <a:ext cx="8712968" cy="5130570"/>
          </a:xfrm>
        </p:spPr>
        <p:txBody>
          <a:bodyPr>
            <a:normAutofit fontScale="70000" lnSpcReduction="20000"/>
          </a:bodyPr>
          <a:lstStyle/>
          <a:p>
            <a:r>
              <a:rPr lang="en-GB" dirty="0" smtClean="0"/>
              <a:t>The cycles entailed a </a:t>
            </a:r>
            <a:r>
              <a:rPr lang="en-GB" dirty="0"/>
              <a:t>similar rise in real house prices where booms took </a:t>
            </a:r>
            <a:r>
              <a:rPr lang="en-GB" dirty="0" smtClean="0"/>
              <a:t>place, and a marked rise </a:t>
            </a:r>
            <a:r>
              <a:rPr lang="en-GB" dirty="0"/>
              <a:t>in the real mortgage stock along with </a:t>
            </a:r>
            <a:r>
              <a:rPr lang="en-GB" dirty="0" smtClean="0"/>
              <a:t>real incomes and real </a:t>
            </a:r>
            <a:r>
              <a:rPr lang="en-GB" dirty="0" smtClean="0"/>
              <a:t>financial wealth. The aftermath periods are </a:t>
            </a:r>
            <a:r>
              <a:rPr lang="en-GB" dirty="0" smtClean="0"/>
              <a:t>also comparable in terms of house price changes as are econometric determinants of house prices in the two cycles since liberalisation.  </a:t>
            </a:r>
          </a:p>
          <a:p>
            <a:r>
              <a:rPr lang="en-GB" dirty="0" smtClean="0"/>
              <a:t>There remain some contrasts. Leverage </a:t>
            </a:r>
            <a:r>
              <a:rPr lang="en-GB" dirty="0"/>
              <a:t>rose far more in the later episode and did not contract in the aftermath. </a:t>
            </a:r>
            <a:r>
              <a:rPr lang="en-GB" dirty="0" smtClean="0"/>
              <a:t>Adjustment to the long run is slower in the recent cycle. The </a:t>
            </a:r>
            <a:r>
              <a:rPr lang="en-GB" dirty="0"/>
              <a:t>earlier boom period showed differences with average house price behaviour which was not mirrored in the most recent boom. </a:t>
            </a:r>
          </a:p>
          <a:p>
            <a:r>
              <a:rPr lang="en-GB" dirty="0" smtClean="0"/>
              <a:t>Despite the contrasts, on balance we suggest the evidence is contrary to the idea that the recent boom was in some way unique and hence the key cause of the crisis. Among </a:t>
            </a:r>
            <a:r>
              <a:rPr lang="en-GB" dirty="0"/>
              <a:t>areas for further research to capture factors underlying the recent crisis are the impact of initial levels of debt/income, or inflation, of global liquidity and monetary policy decisions, of wider securitisation, and of changing owner occupation rates and population densities. These could also be relevant for calibrating macroprudential policies</a:t>
            </a:r>
            <a:r>
              <a:rPr lang="en-GB" dirty="0" smtClean="0"/>
              <a:t>.</a:t>
            </a:r>
            <a:endParaRPr lang="en-GB" dirty="0"/>
          </a:p>
        </p:txBody>
      </p:sp>
    </p:spTree>
    <p:extLst>
      <p:ext uri="{BB962C8B-B14F-4D97-AF65-F5344CB8AC3E}">
        <p14:creationId xmlns:p14="http://schemas.microsoft.com/office/powerpoint/2010/main" val="2077320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9492"/>
            <a:ext cx="8229600" cy="857250"/>
          </a:xfrm>
        </p:spPr>
        <p:txBody>
          <a:bodyPr>
            <a:normAutofit fontScale="90000"/>
          </a:bodyPr>
          <a:lstStyle/>
          <a:p>
            <a:r>
              <a:rPr lang="en-GB" sz="3600" b="1" dirty="0" smtClean="0"/>
              <a:t>House </a:t>
            </a:r>
            <a:r>
              <a:rPr lang="en-GB" sz="3600" b="1" dirty="0"/>
              <a:t>prices, </a:t>
            </a:r>
            <a:r>
              <a:rPr lang="en-GB" sz="3600" b="1" dirty="0" smtClean="0"/>
              <a:t>income, wealth </a:t>
            </a:r>
            <a:r>
              <a:rPr lang="en-GB" sz="3600" b="1" dirty="0"/>
              <a:t>and debt during booms</a:t>
            </a:r>
            <a:r>
              <a:rPr lang="en-GB" dirty="0"/>
              <a:t/>
            </a:r>
            <a:br>
              <a:rPr lang="en-GB" dirty="0"/>
            </a:b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407478369"/>
              </p:ext>
            </p:extLst>
          </p:nvPr>
        </p:nvGraphicFramePr>
        <p:xfrm>
          <a:off x="827584" y="843558"/>
          <a:ext cx="7920880" cy="4229180"/>
        </p:xfrm>
        <a:graphic>
          <a:graphicData uri="http://schemas.openxmlformats.org/presentationml/2006/ole">
            <mc:AlternateContent xmlns:mc="http://schemas.openxmlformats.org/markup-compatibility/2006">
              <mc:Choice xmlns:v="urn:schemas-microsoft-com:vml" Requires="v">
                <p:oleObj spid="_x0000_s3102" name="Document" r:id="rId4" imgW="5889222" imgH="5245499" progId="Word.Document.12">
                  <p:embed/>
                </p:oleObj>
              </mc:Choice>
              <mc:Fallback>
                <p:oleObj name="Document" r:id="rId4" imgW="5889222" imgH="5245499" progId="Word.Document.12">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843558"/>
                        <a:ext cx="7920880" cy="42291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6312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285652"/>
          </a:xfrm>
        </p:spPr>
        <p:txBody>
          <a:bodyPr>
            <a:normAutofit fontScale="90000"/>
          </a:bodyPr>
          <a:lstStyle/>
          <a:p>
            <a:r>
              <a:rPr lang="en-GB" dirty="0"/>
              <a:t> </a:t>
            </a:r>
            <a:br>
              <a:rPr lang="en-GB" dirty="0"/>
            </a:br>
            <a:r>
              <a:rPr lang="en-GB" b="1" dirty="0" smtClean="0"/>
              <a:t>The aftermath </a:t>
            </a:r>
            <a:r>
              <a:rPr lang="en-GB" b="1" dirty="0"/>
              <a:t>of booms</a:t>
            </a:r>
            <a:r>
              <a:rPr lang="en-GB" dirty="0"/>
              <a:t/>
            </a:r>
            <a:br>
              <a:rPr lang="en-GB" dirty="0"/>
            </a:br>
            <a:r>
              <a:rPr lang="en-GB" dirty="0"/>
              <a:t> </a:t>
            </a:r>
            <a:br>
              <a:rPr lang="en-GB" dirty="0"/>
            </a:br>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2484871486"/>
              </p:ext>
            </p:extLst>
          </p:nvPr>
        </p:nvGraphicFramePr>
        <p:xfrm>
          <a:off x="822325" y="681541"/>
          <a:ext cx="7651750" cy="4461959"/>
        </p:xfrm>
        <a:graphic>
          <a:graphicData uri="http://schemas.openxmlformats.org/presentationml/2006/ole">
            <mc:AlternateContent xmlns:mc="http://schemas.openxmlformats.org/markup-compatibility/2006">
              <mc:Choice xmlns:v="urn:schemas-microsoft-com:vml" Requires="v">
                <p:oleObj spid="_x0000_s2078" name="Document" r:id="rId4" imgW="5912305" imgH="5246269" progId="Word.Document.12">
                  <p:embed/>
                </p:oleObj>
              </mc:Choice>
              <mc:Fallback>
                <p:oleObj name="Document" r:id="rId4" imgW="5912305" imgH="5246269" progId="Word.Document.12">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325" y="681541"/>
                        <a:ext cx="7651750" cy="44619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4110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857250"/>
          </a:xfrm>
        </p:spPr>
        <p:txBody>
          <a:bodyPr>
            <a:noAutofit/>
          </a:bodyPr>
          <a:lstStyle/>
          <a:p>
            <a:r>
              <a:rPr lang="en-GB" sz="3200" b="1" dirty="0" smtClean="0"/>
              <a:t>Indicators </a:t>
            </a:r>
            <a:r>
              <a:rPr lang="en-GB" sz="3200" b="1" dirty="0"/>
              <a:t>of leverage in </a:t>
            </a:r>
            <a:r>
              <a:rPr lang="en-GB" sz="3200" b="1" dirty="0" smtClean="0"/>
              <a:t>booms and the aftermath</a:t>
            </a:r>
            <a:endParaRPr lang="en-GB" sz="3200" dirty="0"/>
          </a:p>
        </p:txBody>
      </p:sp>
      <p:sp>
        <p:nvSpPr>
          <p:cNvPr id="3" name="Content Placeholder 2"/>
          <p:cNvSpPr>
            <a:spLocks noGrp="1"/>
          </p:cNvSpPr>
          <p:nvPr>
            <p:ph idx="1"/>
          </p:nvPr>
        </p:nvSpPr>
        <p:spPr/>
        <p:txBody>
          <a:bodyPr/>
          <a:lstStyle/>
          <a:p>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4012080424"/>
              </p:ext>
            </p:extLst>
          </p:nvPr>
        </p:nvGraphicFramePr>
        <p:xfrm>
          <a:off x="323528" y="897564"/>
          <a:ext cx="8568952" cy="3911297"/>
        </p:xfrm>
        <a:graphic>
          <a:graphicData uri="http://schemas.openxmlformats.org/presentationml/2006/ole">
            <mc:AlternateContent xmlns:mc="http://schemas.openxmlformats.org/markup-compatibility/2006">
              <mc:Choice xmlns:v="urn:schemas-microsoft-com:vml" Requires="v">
                <p:oleObj spid="_x0000_s4126" name="Document" r:id="rId4" imgW="5889222" imgH="4998965" progId="Word.Document.12">
                  <p:embed/>
                </p:oleObj>
              </mc:Choice>
              <mc:Fallback>
                <p:oleObj name="Document" r:id="rId4" imgW="5889222" imgH="4998965" progId="Word.Document.12">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897564"/>
                        <a:ext cx="8568952" cy="3911297"/>
                      </a:xfrm>
                      <a:prstGeom prst="rect">
                        <a:avLst/>
                      </a:prstGeom>
                      <a:noFill/>
                      <a:extLst/>
                    </p:spPr>
                  </p:pic>
                </p:oleObj>
              </mc:Fallback>
            </mc:AlternateContent>
          </a:graphicData>
        </a:graphic>
      </p:graphicFrame>
    </p:spTree>
    <p:extLst>
      <p:ext uri="{BB962C8B-B14F-4D97-AF65-F5344CB8AC3E}">
        <p14:creationId xmlns:p14="http://schemas.microsoft.com/office/powerpoint/2010/main" val="21600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Specifications for house price determination</a:t>
            </a:r>
            <a:endParaRPr lang="en-GB" dirty="0"/>
          </a:p>
        </p:txBody>
      </p:sp>
      <p:sp>
        <p:nvSpPr>
          <p:cNvPr id="3" name="Content Placeholder 2"/>
          <p:cNvSpPr>
            <a:spLocks noGrp="1"/>
          </p:cNvSpPr>
          <p:nvPr>
            <p:ph idx="1"/>
          </p:nvPr>
        </p:nvSpPr>
        <p:spPr>
          <a:xfrm>
            <a:off x="0" y="1113588"/>
            <a:ext cx="9144000" cy="4158462"/>
          </a:xfrm>
        </p:spPr>
        <p:txBody>
          <a:bodyPr>
            <a:normAutofit fontScale="55000" lnSpcReduction="20000"/>
          </a:bodyPr>
          <a:lstStyle/>
          <a:p>
            <a:r>
              <a:rPr lang="en-GB" dirty="0" smtClean="0"/>
              <a:t>Typically link of house prices to determinants in cointegrating framework followed by allowance for dynamics in error correction framework (inverted demand function). For example Capozza </a:t>
            </a:r>
            <a:r>
              <a:rPr lang="en-GB" dirty="0"/>
              <a:t>et al (2002) focus on serial correlation and mean reversion </a:t>
            </a:r>
            <a:r>
              <a:rPr lang="en-GB" dirty="0" smtClean="0"/>
              <a:t>using</a:t>
            </a:r>
          </a:p>
          <a:p>
            <a:r>
              <a:rPr lang="en-GB" dirty="0" smtClean="0"/>
              <a:t> </a:t>
            </a:r>
          </a:p>
          <a:p>
            <a:endParaRPr lang="en-GB" dirty="0"/>
          </a:p>
          <a:p>
            <a:r>
              <a:rPr lang="en-GB" dirty="0" smtClean="0"/>
              <a:t>As  </a:t>
            </a:r>
            <a:r>
              <a:rPr lang="el-GR" dirty="0" smtClean="0"/>
              <a:t>α</a:t>
            </a:r>
            <a:r>
              <a:rPr lang="en-GB" dirty="0" smtClean="0"/>
              <a:t> increases, the amplitude and persistence of the cycle will increase whilst as </a:t>
            </a:r>
            <a:r>
              <a:rPr lang="el-GR" dirty="0" smtClean="0"/>
              <a:t>β</a:t>
            </a:r>
            <a:r>
              <a:rPr lang="en-GB" dirty="0" smtClean="0"/>
              <a:t> increases the frequency and the amplitude of the cycle will Increase. P* includes population levels, real median income levels , the long-run (5 year) population growth rate , real construction costs and the user cost of housing in US regions</a:t>
            </a:r>
          </a:p>
          <a:p>
            <a:r>
              <a:rPr lang="en-GB" dirty="0" smtClean="0"/>
              <a:t>Other recent studies use similar variables as long run determinants of house prices, for example:</a:t>
            </a:r>
          </a:p>
          <a:p>
            <a:pPr lvl="1"/>
            <a:r>
              <a:rPr lang="en-GB" dirty="0" smtClean="0"/>
              <a:t>Muellbauer and Murphy (2008) real disposable (non-property) income, the sum of mortgage rates and stamp duty rates, the national credit conditions index and a term which interacts the mortgage rate with the credit conditions index</a:t>
            </a:r>
          </a:p>
          <a:p>
            <a:pPr lvl="1"/>
            <a:r>
              <a:rPr lang="en-GB" dirty="0" smtClean="0"/>
              <a:t>Barrell, Kirby and Whitworth (2011) include the real borrowing rate, the 3-month nominal interest rate, the loan-to-income ratio, the loan-to-value ratio, per capita real disposable income, the ratio of the number of households to the housing stock, and the number </a:t>
            </a:r>
            <a:r>
              <a:rPr lang="en-GB" smtClean="0"/>
              <a:t>of households.  </a:t>
            </a:r>
            <a:endParaRPr lang="en-GB" dirty="0" smtClean="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7764" y="1804383"/>
            <a:ext cx="4312479" cy="378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8501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249492"/>
            <a:ext cx="8435280" cy="4752528"/>
          </a:xfrm>
        </p:spPr>
        <p:txBody>
          <a:bodyPr>
            <a:normAutofit fontScale="62500" lnSpcReduction="20000"/>
          </a:bodyPr>
          <a:lstStyle/>
          <a:p>
            <a:pPr lvl="1"/>
            <a:r>
              <a:rPr lang="en-GB" dirty="0" smtClean="0"/>
              <a:t>Adams and Fuss (2010) include economic activity, construction costs and the long term interest rate. </a:t>
            </a:r>
          </a:p>
          <a:p>
            <a:pPr lvl="1"/>
            <a:r>
              <a:rPr lang="en-GB" dirty="0" smtClean="0"/>
              <a:t>Loungini and Igan (2012) model real house price changes as a function of changes in disposable income, working-age population, equity prices, credit, and thee level of short- and long-term interest rates.</a:t>
            </a:r>
          </a:p>
          <a:p>
            <a:r>
              <a:rPr lang="en-GB" dirty="0" smtClean="0"/>
              <a:t>While most work has been on individual countries, recent pooled or panel studies include our own work (Davis et al 2011) for 18 OECD countries, which was focused on the possible use of macroprudential tools in housing, Capozza et al (2002) who look at US Metropolitan areas, Adams and Fuss (2010) apply panel cointegration to 15 countries using Dynamic Ordinary Least Squares, while Igan and Loungini (2012) apply pooled OLS to 22 countries.</a:t>
            </a:r>
          </a:p>
          <a:p>
            <a:r>
              <a:rPr lang="en-GB" dirty="0" smtClean="0"/>
              <a:t>All approaches to house price determination are fraught with identification problems, which make it difficult to separate supply and demand factors, and exogenous and endogenous determinants of house prices. All work on house prices faces this challenge and there is no definitive solution, although suggestions can be made both for ECMs and VAR/VECMs.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additional variables</a:t>
            </a:r>
            <a:endParaRPr lang="en-GB" dirty="0"/>
          </a:p>
        </p:txBody>
      </p:sp>
      <p:sp>
        <p:nvSpPr>
          <p:cNvPr id="3" name="Content Placeholder 2"/>
          <p:cNvSpPr>
            <a:spLocks noGrp="1"/>
          </p:cNvSpPr>
          <p:nvPr>
            <p:ph idx="1"/>
          </p:nvPr>
        </p:nvSpPr>
        <p:spPr/>
        <p:txBody>
          <a:bodyPr>
            <a:normAutofit lnSpcReduction="10000"/>
          </a:bodyPr>
          <a:lstStyle/>
          <a:p>
            <a:r>
              <a:rPr lang="en-GB" dirty="0" smtClean="0"/>
              <a:t>Unemployment</a:t>
            </a:r>
          </a:p>
          <a:p>
            <a:r>
              <a:rPr lang="en-GB" dirty="0" smtClean="0"/>
              <a:t>Banking crises</a:t>
            </a:r>
          </a:p>
          <a:p>
            <a:r>
              <a:rPr lang="en-GB" dirty="0" smtClean="0"/>
              <a:t>Value of the housing stock</a:t>
            </a:r>
          </a:p>
          <a:p>
            <a:r>
              <a:rPr lang="en-GB" dirty="0" smtClean="0"/>
              <a:t>Mortgage spreads</a:t>
            </a:r>
          </a:p>
          <a:p>
            <a:r>
              <a:rPr lang="en-GB" dirty="0" smtClean="0"/>
              <a:t>Gross financial wealth</a:t>
            </a:r>
          </a:p>
          <a:p>
            <a:r>
              <a:rPr lang="en-GB" dirty="0" smtClean="0"/>
              <a:t>[Stock of mortgage debt]</a:t>
            </a:r>
            <a:endParaRPr lang="en-GB" dirty="0"/>
          </a:p>
        </p:txBody>
      </p:sp>
    </p:spTree>
    <p:extLst>
      <p:ext uri="{BB962C8B-B14F-4D97-AF65-F5344CB8AC3E}">
        <p14:creationId xmlns:p14="http://schemas.microsoft.com/office/powerpoint/2010/main" val="2965811050"/>
      </p:ext>
    </p:extLst>
  </p:cSld>
  <p:clrMapOvr>
    <a:masterClrMapping/>
  </p:clrMapOvr>
</p:sld>
</file>

<file path=ppt/theme/theme1.xml><?xml version="1.0" encoding="utf-8"?>
<a:theme xmlns:a="http://schemas.openxmlformats.org/drawingml/2006/main" name="NIESR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NIESR PowerPoint Template</Template>
  <TotalTime>651</TotalTime>
  <Words>1465</Words>
  <Application>Microsoft Office PowerPoint</Application>
  <PresentationFormat>On-screen Show (16:9)</PresentationFormat>
  <Paragraphs>65</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NIESR PowerPoint Template</vt:lpstr>
      <vt:lpstr>Document</vt:lpstr>
      <vt:lpstr>       COMPARING HOUSING BOOMS AND MORTGAGE SUPPLY IN THE MAJOR OECD COUNTRIES   Angus Armstrong and E Philip Davis NIESR and Brunel University London </vt:lpstr>
      <vt:lpstr>Introduction</vt:lpstr>
      <vt:lpstr>PowerPoint Presentation</vt:lpstr>
      <vt:lpstr>House prices, income, wealth and debt during booms </vt:lpstr>
      <vt:lpstr>  The aftermath of booms   </vt:lpstr>
      <vt:lpstr>Indicators of leverage in booms and the aftermath</vt:lpstr>
      <vt:lpstr>Specifications for house price determination</vt:lpstr>
      <vt:lpstr>PowerPoint Presentation</vt:lpstr>
      <vt:lpstr>Possible additional variables</vt:lpstr>
      <vt:lpstr>Approach to estimation</vt:lpstr>
      <vt:lpstr>Panel unit root tests (IPS)</vt:lpstr>
      <vt:lpstr>House prices equation for boom countries </vt:lpstr>
      <vt:lpstr>Leveraged coefficients for 1982-1997 (in regression 1982-2013)</vt:lpstr>
      <vt:lpstr>Extended house price equation, leveraged coefficients for booms</vt:lpstr>
      <vt:lpstr>House prices and mortgage supply</vt:lpstr>
      <vt:lpstr>PowerPoint Presentation</vt:lpstr>
      <vt:lpstr>Panel results – boom countries – adding debt variables</vt:lpstr>
      <vt:lpstr>Additional distinguishing factors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HOUSING BOOMS AND MORTGAGE SUPPLY IN THE MAJOR OECD COUNTRIES   Angus Armstrong and E Philip Davis NIESR and Brunel University London</dc:title>
  <dc:creator>E Philip Davis</dc:creator>
  <cp:lastModifiedBy>BHollingshead</cp:lastModifiedBy>
  <cp:revision>56</cp:revision>
  <dcterms:created xsi:type="dcterms:W3CDTF">2014-08-26T08:25:18Z</dcterms:created>
  <dcterms:modified xsi:type="dcterms:W3CDTF">2014-09-10T14:02:11Z</dcterms:modified>
</cp:coreProperties>
</file>