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5" r:id="rId26"/>
    <p:sldId id="286" r:id="rId27"/>
    <p:sldId id="287" r:id="rId28"/>
    <p:sldId id="292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1%20Data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1\Public\jbarth\Housing%20Project_2012\Data.xlsx" TargetMode="External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Dat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min1\Public\jbarth\Housing%20Project_2012\Chapters%20from%20housing%20book\Chapter%203%20Data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1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1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1\public\jbarth\Housing%20Project_2012\Chapters%20from%20housing%20book\Chapter%202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375924600334124E-2"/>
          <c:y val="0.11350211431904346"/>
          <c:w val="0.91965103793844105"/>
          <c:h val="0.75699365704287203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'U.S. homeownership rate'!$F$8:$F$66</c:f>
              <c:strCache>
                <c:ptCount val="59"/>
                <c:pt idx="0">
                  <c:v>1900</c:v>
                </c:pt>
                <c:pt idx="1">
                  <c:v>1910</c:v>
                </c:pt>
                <c:pt idx="2">
                  <c:v>1920</c:v>
                </c:pt>
                <c:pt idx="3">
                  <c:v>1930</c:v>
                </c:pt>
                <c:pt idx="4">
                  <c:v>1940</c:v>
                </c:pt>
                <c:pt idx="5">
                  <c:v>1950</c:v>
                </c:pt>
                <c:pt idx="6">
                  <c:v>1960</c:v>
                </c:pt>
                <c:pt idx="7">
                  <c:v>1961</c:v>
                </c:pt>
                <c:pt idx="8">
                  <c:v>1962</c:v>
                </c:pt>
                <c:pt idx="9">
                  <c:v>1963</c:v>
                </c:pt>
                <c:pt idx="10">
                  <c:v>1964</c:v>
                </c:pt>
                <c:pt idx="11">
                  <c:v>1965</c:v>
                </c:pt>
                <c:pt idx="12">
                  <c:v>1966</c:v>
                </c:pt>
                <c:pt idx="13">
                  <c:v>1967</c:v>
                </c:pt>
                <c:pt idx="14">
                  <c:v>1968</c:v>
                </c:pt>
                <c:pt idx="15">
                  <c:v>1969</c:v>
                </c:pt>
                <c:pt idx="16">
                  <c:v>1970</c:v>
                </c:pt>
                <c:pt idx="17">
                  <c:v>1971</c:v>
                </c:pt>
                <c:pt idx="18">
                  <c:v>1972</c:v>
                </c:pt>
                <c:pt idx="19">
                  <c:v>1973</c:v>
                </c:pt>
                <c:pt idx="20">
                  <c:v>1974</c:v>
                </c:pt>
                <c:pt idx="21">
                  <c:v>1975</c:v>
                </c:pt>
                <c:pt idx="22">
                  <c:v>1976</c:v>
                </c:pt>
                <c:pt idx="23">
                  <c:v>1977</c:v>
                </c:pt>
                <c:pt idx="24">
                  <c:v>1978</c:v>
                </c:pt>
                <c:pt idx="25">
                  <c:v>1979</c:v>
                </c:pt>
                <c:pt idx="26">
                  <c:v>1980</c:v>
                </c:pt>
                <c:pt idx="27">
                  <c:v>1981</c:v>
                </c:pt>
                <c:pt idx="28">
                  <c:v>1982</c:v>
                </c:pt>
                <c:pt idx="29">
                  <c:v>1983</c:v>
                </c:pt>
                <c:pt idx="30">
                  <c:v>1984</c:v>
                </c:pt>
                <c:pt idx="31">
                  <c:v>1985</c:v>
                </c:pt>
                <c:pt idx="32">
                  <c:v>1986</c:v>
                </c:pt>
                <c:pt idx="33">
                  <c:v>1987</c:v>
                </c:pt>
                <c:pt idx="34">
                  <c:v>1988</c:v>
                </c:pt>
                <c:pt idx="35">
                  <c:v>1989</c:v>
                </c:pt>
                <c:pt idx="36">
                  <c:v>1990</c:v>
                </c:pt>
                <c:pt idx="37">
                  <c:v>1991</c:v>
                </c:pt>
                <c:pt idx="38">
                  <c:v>1992</c:v>
                </c:pt>
                <c:pt idx="39">
                  <c:v>1993</c:v>
                </c:pt>
                <c:pt idx="40">
                  <c:v>1994</c:v>
                </c:pt>
                <c:pt idx="41">
                  <c:v>1995</c:v>
                </c:pt>
                <c:pt idx="42">
                  <c:v>1996</c:v>
                </c:pt>
                <c:pt idx="43">
                  <c:v>1997</c:v>
                </c:pt>
                <c:pt idx="44">
                  <c:v>1998</c:v>
                </c:pt>
                <c:pt idx="45">
                  <c:v>1999</c:v>
                </c:pt>
                <c:pt idx="46">
                  <c:v>2000</c:v>
                </c:pt>
                <c:pt idx="47">
                  <c:v>2001</c:v>
                </c:pt>
                <c:pt idx="48">
                  <c:v>2002</c:v>
                </c:pt>
                <c:pt idx="49">
                  <c:v>2003</c:v>
                </c:pt>
                <c:pt idx="50">
                  <c:v>2004</c:v>
                </c:pt>
                <c:pt idx="51">
                  <c:v>2005</c:v>
                </c:pt>
                <c:pt idx="52">
                  <c:v>2006</c:v>
                </c:pt>
                <c:pt idx="53">
                  <c:v>2007</c:v>
                </c:pt>
                <c:pt idx="54">
                  <c:v>2008</c:v>
                </c:pt>
                <c:pt idx="55">
                  <c:v>2009</c:v>
                </c:pt>
                <c:pt idx="56">
                  <c:v>2010</c:v>
                </c:pt>
                <c:pt idx="57">
                  <c:v>2011</c:v>
                </c:pt>
                <c:pt idx="58">
                  <c:v>2012 Q2</c:v>
                </c:pt>
              </c:strCache>
            </c:strRef>
          </c:cat>
          <c:val>
            <c:numRef>
              <c:f>'U.S. homeownership rate'!$G$8:$G$66</c:f>
              <c:numCache>
                <c:formatCode>0.00</c:formatCode>
                <c:ptCount val="59"/>
                <c:pt idx="0">
                  <c:v>46.5</c:v>
                </c:pt>
                <c:pt idx="1">
                  <c:v>45.900002000000001</c:v>
                </c:pt>
                <c:pt idx="2">
                  <c:v>45.599998000000063</c:v>
                </c:pt>
                <c:pt idx="3">
                  <c:v>47.799999000000113</c:v>
                </c:pt>
                <c:pt idx="4">
                  <c:v>43.599998000000063</c:v>
                </c:pt>
                <c:pt idx="5">
                  <c:v>55</c:v>
                </c:pt>
                <c:pt idx="6">
                  <c:v>62.099998000000063</c:v>
                </c:pt>
                <c:pt idx="7">
                  <c:v>62.400002000000001</c:v>
                </c:pt>
                <c:pt idx="8">
                  <c:v>63</c:v>
                </c:pt>
                <c:pt idx="9">
                  <c:v>63.099998000000063</c:v>
                </c:pt>
                <c:pt idx="10">
                  <c:v>63.099998000000063</c:v>
                </c:pt>
                <c:pt idx="11">
                  <c:v>63.025002000000143</c:v>
                </c:pt>
                <c:pt idx="12">
                  <c:v>63.425000250000011</c:v>
                </c:pt>
                <c:pt idx="13">
                  <c:v>63.650000750000004</c:v>
                </c:pt>
                <c:pt idx="14">
                  <c:v>63.849997999999999</c:v>
                </c:pt>
                <c:pt idx="15">
                  <c:v>64.325000999999958</c:v>
                </c:pt>
                <c:pt idx="16">
                  <c:v>64.075000749999958</c:v>
                </c:pt>
                <c:pt idx="17">
                  <c:v>64.174999</c:v>
                </c:pt>
                <c:pt idx="18">
                  <c:v>64.425001250000008</c:v>
                </c:pt>
                <c:pt idx="19">
                  <c:v>64.525001999999958</c:v>
                </c:pt>
                <c:pt idx="20">
                  <c:v>64.70000275000001</c:v>
                </c:pt>
                <c:pt idx="21">
                  <c:v>64.675001499999524</c:v>
                </c:pt>
                <c:pt idx="22">
                  <c:v>64.649999250000022</c:v>
                </c:pt>
                <c:pt idx="23">
                  <c:v>64.675001249999539</c:v>
                </c:pt>
                <c:pt idx="24">
                  <c:v>64.75000224999998</c:v>
                </c:pt>
                <c:pt idx="25">
                  <c:v>65.00000224999998</c:v>
                </c:pt>
                <c:pt idx="26">
                  <c:v>65.5</c:v>
                </c:pt>
                <c:pt idx="27">
                  <c:v>65.350000249999979</c:v>
                </c:pt>
                <c:pt idx="28">
                  <c:v>64.775001749999959</c:v>
                </c:pt>
                <c:pt idx="29">
                  <c:v>64.624998249999948</c:v>
                </c:pt>
                <c:pt idx="30">
                  <c:v>64.474997999999999</c:v>
                </c:pt>
                <c:pt idx="31">
                  <c:v>63.9499985</c:v>
                </c:pt>
                <c:pt idx="32">
                  <c:v>63.7749995</c:v>
                </c:pt>
                <c:pt idx="33">
                  <c:v>63.874998749999996</c:v>
                </c:pt>
                <c:pt idx="34">
                  <c:v>63.725000500000149</c:v>
                </c:pt>
                <c:pt idx="35">
                  <c:v>63.824999750000003</c:v>
                </c:pt>
                <c:pt idx="36">
                  <c:v>63.875</c:v>
                </c:pt>
                <c:pt idx="37">
                  <c:v>63.97500075</c:v>
                </c:pt>
                <c:pt idx="38">
                  <c:v>64.050001500000008</c:v>
                </c:pt>
                <c:pt idx="39">
                  <c:v>63.925000500000003</c:v>
                </c:pt>
                <c:pt idx="40">
                  <c:v>63.899998500000002</c:v>
                </c:pt>
                <c:pt idx="41">
                  <c:v>64.674997249999919</c:v>
                </c:pt>
                <c:pt idx="42">
                  <c:v>65.325000999999958</c:v>
                </c:pt>
                <c:pt idx="43">
                  <c:v>65.624998249999948</c:v>
                </c:pt>
                <c:pt idx="44">
                  <c:v>66.075000999999958</c:v>
                </c:pt>
                <c:pt idx="45">
                  <c:v>66.699998749999978</c:v>
                </c:pt>
                <c:pt idx="46">
                  <c:v>67.249998000000005</c:v>
                </c:pt>
                <c:pt idx="47">
                  <c:v>67.874999999999986</c:v>
                </c:pt>
                <c:pt idx="48">
                  <c:v>67.925001000000009</c:v>
                </c:pt>
                <c:pt idx="49">
                  <c:v>68.25</c:v>
                </c:pt>
                <c:pt idx="50">
                  <c:v>68.999998000000005</c:v>
                </c:pt>
                <c:pt idx="51">
                  <c:v>68.874999750000001</c:v>
                </c:pt>
                <c:pt idx="52">
                  <c:v>68.774999750000006</c:v>
                </c:pt>
                <c:pt idx="53">
                  <c:v>68.149999750000006</c:v>
                </c:pt>
                <c:pt idx="54">
                  <c:v>67.825000749999958</c:v>
                </c:pt>
                <c:pt idx="55">
                  <c:v>67.374999999999986</c:v>
                </c:pt>
                <c:pt idx="56">
                  <c:v>66.850000499999979</c:v>
                </c:pt>
                <c:pt idx="57">
                  <c:v>66</c:v>
                </c:pt>
                <c:pt idx="58">
                  <c:v>65.5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3728"/>
        <c:axId val="5595520"/>
      </c:lineChart>
      <c:catAx>
        <c:axId val="559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00000"/>
          <a:lstStyle/>
          <a:p>
            <a:pPr>
              <a:defRPr sz="7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595520"/>
        <c:crosses val="autoZero"/>
        <c:auto val="1"/>
        <c:lblAlgn val="ctr"/>
        <c:lblOffset val="100"/>
        <c:tickLblSkip val="2"/>
        <c:noMultiLvlLbl val="0"/>
      </c:catAx>
      <c:valAx>
        <c:axId val="5595520"/>
        <c:scaling>
          <c:orientation val="minMax"/>
          <c:min val="4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1.1629796275465629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593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26835281953389E-2"/>
          <c:y val="0.14484944590259577"/>
          <c:w val="0.86025053686471065"/>
          <c:h val="0.734601195683874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'Total Mortgages and GSEs'!$G$1</c:f>
              <c:strCache>
                <c:ptCount val="1"/>
                <c:pt idx="0">
                  <c:v>Total mortgages outstanding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'Total Mortgages and GSEs'!$F$2:$F$54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 Q2</c:v>
                </c:pt>
              </c:strCache>
            </c:strRef>
          </c:cat>
          <c:val>
            <c:numRef>
              <c:f>'Total Mortgages and GSEs'!$G$2:$G$54</c:f>
              <c:numCache>
                <c:formatCode>General</c:formatCode>
                <c:ptCount val="53"/>
                <c:pt idx="0">
                  <c:v>162.10999999999999</c:v>
                </c:pt>
                <c:pt idx="1">
                  <c:v>177.59800000000001</c:v>
                </c:pt>
                <c:pt idx="2">
                  <c:v>194.98800000000031</c:v>
                </c:pt>
                <c:pt idx="3">
                  <c:v>215.078</c:v>
                </c:pt>
                <c:pt idx="4">
                  <c:v>236.86</c:v>
                </c:pt>
                <c:pt idx="5">
                  <c:v>257.61</c:v>
                </c:pt>
                <c:pt idx="6">
                  <c:v>273.964</c:v>
                </c:pt>
                <c:pt idx="7">
                  <c:v>290.67200000000008</c:v>
                </c:pt>
                <c:pt idx="8">
                  <c:v>311.06799999999993</c:v>
                </c:pt>
                <c:pt idx="9">
                  <c:v>331.75099999999969</c:v>
                </c:pt>
                <c:pt idx="10">
                  <c:v>352.25099999999969</c:v>
                </c:pt>
                <c:pt idx="11">
                  <c:v>388.45499999999993</c:v>
                </c:pt>
                <c:pt idx="12">
                  <c:v>440.19499999999999</c:v>
                </c:pt>
                <c:pt idx="13">
                  <c:v>492.96699999999908</c:v>
                </c:pt>
                <c:pt idx="14">
                  <c:v>535.16300000000001</c:v>
                </c:pt>
                <c:pt idx="15">
                  <c:v>574.63699999999949</c:v>
                </c:pt>
                <c:pt idx="16">
                  <c:v>640.85699999999827</c:v>
                </c:pt>
                <c:pt idx="17">
                  <c:v>741.95899999999949</c:v>
                </c:pt>
                <c:pt idx="18">
                  <c:v>863.35799999999801</c:v>
                </c:pt>
                <c:pt idx="19">
                  <c:v>990.77800000000161</c:v>
                </c:pt>
                <c:pt idx="20">
                  <c:v>1100.3979999999999</c:v>
                </c:pt>
                <c:pt idx="21">
                  <c:v>1172.55</c:v>
                </c:pt>
                <c:pt idx="22">
                  <c:v>1216.271</c:v>
                </c:pt>
                <c:pt idx="23">
                  <c:v>1347.3429999999998</c:v>
                </c:pt>
                <c:pt idx="24">
                  <c:v>1507.2070000000001</c:v>
                </c:pt>
                <c:pt idx="25">
                  <c:v>1732.1029999999998</c:v>
                </c:pt>
                <c:pt idx="26">
                  <c:v>1968.838</c:v>
                </c:pt>
                <c:pt idx="27">
                  <c:v>2186.0549999999998</c:v>
                </c:pt>
                <c:pt idx="28">
                  <c:v>2436.6570000000002</c:v>
                </c:pt>
                <c:pt idx="29">
                  <c:v>2655.9087999999997</c:v>
                </c:pt>
                <c:pt idx="30">
                  <c:v>2893.728799999994</c:v>
                </c:pt>
                <c:pt idx="31">
                  <c:v>3058.4246000000003</c:v>
                </c:pt>
                <c:pt idx="32">
                  <c:v>3212.6811000000002</c:v>
                </c:pt>
                <c:pt idx="33">
                  <c:v>3368.3603000000012</c:v>
                </c:pt>
                <c:pt idx="34">
                  <c:v>3546.1312000000012</c:v>
                </c:pt>
                <c:pt idx="35">
                  <c:v>3719.2327</c:v>
                </c:pt>
                <c:pt idx="36">
                  <c:v>3954.5257999999999</c:v>
                </c:pt>
                <c:pt idx="37">
                  <c:v>4200.4159</c:v>
                </c:pt>
                <c:pt idx="38">
                  <c:v>4590.4887000000008</c:v>
                </c:pt>
                <c:pt idx="39">
                  <c:v>5055.4445999999998</c:v>
                </c:pt>
                <c:pt idx="40">
                  <c:v>5508.5920000000024</c:v>
                </c:pt>
                <c:pt idx="41">
                  <c:v>6102.6110000000044</c:v>
                </c:pt>
                <c:pt idx="42">
                  <c:v>6896.2660000000014</c:v>
                </c:pt>
                <c:pt idx="43">
                  <c:v>7797.1710000000003</c:v>
                </c:pt>
                <c:pt idx="44">
                  <c:v>8872.7410000000109</c:v>
                </c:pt>
                <c:pt idx="45">
                  <c:v>10049.205</c:v>
                </c:pt>
                <c:pt idx="46">
                  <c:v>11163.067999999965</c:v>
                </c:pt>
                <c:pt idx="47">
                  <c:v>11954.031000000004</c:v>
                </c:pt>
                <c:pt idx="48">
                  <c:v>11906.477999999965</c:v>
                </c:pt>
                <c:pt idx="49">
                  <c:v>11708.031999999987</c:v>
                </c:pt>
                <c:pt idx="50">
                  <c:v>11386.532499999999</c:v>
                </c:pt>
                <c:pt idx="51">
                  <c:v>10167.1</c:v>
                </c:pt>
                <c:pt idx="52">
                  <c:v>10028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43040"/>
        <c:axId val="36744576"/>
      </c:barChart>
      <c:lineChart>
        <c:grouping val="standard"/>
        <c:varyColors val="0"/>
        <c:ser>
          <c:idx val="0"/>
          <c:order val="1"/>
          <c:tx>
            <c:strRef>
              <c:f>'Total Mortgages and GSEs'!$H$1</c:f>
              <c:strCache>
                <c:ptCount val="1"/>
                <c:pt idx="0">
                  <c:v>GSEs proportions</c:v>
                </c:pt>
              </c:strCache>
            </c:strRef>
          </c:tx>
          <c:spPr>
            <a:ln w="28575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'Total Mortgages and GSEs'!$F$2:$F$54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 Q2</c:v>
                </c:pt>
              </c:strCache>
            </c:strRef>
          </c:cat>
          <c:val>
            <c:numRef>
              <c:f>'Total Mortgages and GSEs'!$H$2:$H$54</c:f>
              <c:numCache>
                <c:formatCode>General</c:formatCode>
                <c:ptCount val="53"/>
                <c:pt idx="0">
                  <c:v>1.7907593609277661</c:v>
                </c:pt>
                <c:pt idx="1">
                  <c:v>1.6171353281005421</c:v>
                </c:pt>
                <c:pt idx="2">
                  <c:v>1.4600898516831804</c:v>
                </c:pt>
                <c:pt idx="3">
                  <c:v>0.9545374236323565</c:v>
                </c:pt>
                <c:pt idx="4">
                  <c:v>0.84395845647218026</c:v>
                </c:pt>
                <c:pt idx="5">
                  <c:v>0.99918481425410621</c:v>
                </c:pt>
                <c:pt idx="6">
                  <c:v>1.7031434787052313</c:v>
                </c:pt>
                <c:pt idx="7">
                  <c:v>2.1271398689932375</c:v>
                </c:pt>
                <c:pt idx="8">
                  <c:v>2.6293286355394971</c:v>
                </c:pt>
                <c:pt idx="9">
                  <c:v>3.7238772452833659</c:v>
                </c:pt>
                <c:pt idx="10">
                  <c:v>5.2380262937507744</c:v>
                </c:pt>
                <c:pt idx="11">
                  <c:v>6.5866059131688424</c:v>
                </c:pt>
                <c:pt idx="12">
                  <c:v>7.4230738649916512</c:v>
                </c:pt>
                <c:pt idx="13">
                  <c:v>8.3279408155109778</c:v>
                </c:pt>
                <c:pt idx="14">
                  <c:v>9.9825660593127914</c:v>
                </c:pt>
                <c:pt idx="15">
                  <c:v>11.11275466076845</c:v>
                </c:pt>
                <c:pt idx="16">
                  <c:v>11.967724468953294</c:v>
                </c:pt>
                <c:pt idx="17">
                  <c:v>12.654742377948132</c:v>
                </c:pt>
                <c:pt idx="18">
                  <c:v>13.527181076679662</c:v>
                </c:pt>
                <c:pt idx="19">
                  <c:v>15.185843852003172</c:v>
                </c:pt>
                <c:pt idx="20">
                  <c:v>16.139978444162935</c:v>
                </c:pt>
                <c:pt idx="21">
                  <c:v>16.861541085667941</c:v>
                </c:pt>
                <c:pt idx="22">
                  <c:v>21.180723703845587</c:v>
                </c:pt>
                <c:pt idx="23">
                  <c:v>24.732232252663117</c:v>
                </c:pt>
                <c:pt idx="24">
                  <c:v>25.836331704935017</c:v>
                </c:pt>
                <c:pt idx="25">
                  <c:v>28.150866316841487</c:v>
                </c:pt>
                <c:pt idx="26">
                  <c:v>32.814228494167487</c:v>
                </c:pt>
                <c:pt idx="27">
                  <c:v>35.705185825608233</c:v>
                </c:pt>
                <c:pt idx="28">
                  <c:v>35.449429279541491</c:v>
                </c:pt>
                <c:pt idx="29">
                  <c:v>37.487744308087599</c:v>
                </c:pt>
                <c:pt idx="30">
                  <c:v>39.827253334866768</c:v>
                </c:pt>
                <c:pt idx="31">
                  <c:v>42.549729687630538</c:v>
                </c:pt>
                <c:pt idx="32">
                  <c:v>45.099144761053296</c:v>
                </c:pt>
                <c:pt idx="33">
                  <c:v>46.769129775101561</c:v>
                </c:pt>
                <c:pt idx="34">
                  <c:v>47.783734002847943</c:v>
                </c:pt>
                <c:pt idx="35">
                  <c:v>48.350233638244774</c:v>
                </c:pt>
                <c:pt idx="36">
                  <c:v>48.853007862535534</c:v>
                </c:pt>
                <c:pt idx="37">
                  <c:v>48.573521017287824</c:v>
                </c:pt>
                <c:pt idx="38">
                  <c:v>48.762949792252009</c:v>
                </c:pt>
                <c:pt idx="39">
                  <c:v>49.57383174567871</c:v>
                </c:pt>
                <c:pt idx="40">
                  <c:v>49.488943817222179</c:v>
                </c:pt>
                <c:pt idx="41">
                  <c:v>50.708573756380673</c:v>
                </c:pt>
                <c:pt idx="42">
                  <c:v>50.414731682333468</c:v>
                </c:pt>
                <c:pt idx="43">
                  <c:v>50.397406956959131</c:v>
                </c:pt>
                <c:pt idx="44">
                  <c:v>44.79045426886686</c:v>
                </c:pt>
                <c:pt idx="45">
                  <c:v>40.744168319782496</c:v>
                </c:pt>
                <c:pt idx="46">
                  <c:v>39.42363335957463</c:v>
                </c:pt>
                <c:pt idx="47">
                  <c:v>42.290420695746896</c:v>
                </c:pt>
                <c:pt idx="48">
                  <c:v>47.035596924632131</c:v>
                </c:pt>
                <c:pt idx="49">
                  <c:v>51.423877215231315</c:v>
                </c:pt>
                <c:pt idx="50">
                  <c:v>53.772814506962497</c:v>
                </c:pt>
                <c:pt idx="51">
                  <c:v>48.430722624937303</c:v>
                </c:pt>
                <c:pt idx="52">
                  <c:v>48.56601515755893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50848"/>
        <c:axId val="36752384"/>
      </c:lineChart>
      <c:catAx>
        <c:axId val="36743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80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744576"/>
        <c:crosses val="autoZero"/>
        <c:auto val="1"/>
        <c:lblAlgn val="ctr"/>
        <c:lblOffset val="0"/>
        <c:tickLblSkip val="4"/>
        <c:tickMarkSkip val="1"/>
        <c:noMultiLvlLbl val="0"/>
      </c:catAx>
      <c:valAx>
        <c:axId val="36744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743040"/>
        <c:crosses val="autoZero"/>
        <c:crossBetween val="between"/>
        <c:dispUnits>
          <c:builtInUnit val="thousands"/>
        </c:dispUnits>
      </c:valAx>
      <c:catAx>
        <c:axId val="36750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752384"/>
        <c:crosses val="autoZero"/>
        <c:auto val="1"/>
        <c:lblAlgn val="ctr"/>
        <c:lblOffset val="100"/>
        <c:noMultiLvlLbl val="0"/>
      </c:catAx>
      <c:valAx>
        <c:axId val="367523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750848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015297720137905"/>
          <c:y val="2.9117450213128778E-2"/>
          <c:w val="0.9370937717628175"/>
          <c:h val="0.92166466192988294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00FF"/>
            </a:solidFill>
            <a:ln w="12700">
              <a:noFill/>
              <a:prstDash val="solid"/>
            </a:ln>
          </c:spPr>
          <c:invertIfNegative val="0"/>
          <c:cat>
            <c:strRef>
              <c:f>Sheet1!$A$3:$A$97</c:f>
              <c:strCache>
                <c:ptCount val="95"/>
                <c:pt idx="0">
                  <c:v>Angola</c:v>
                </c:pt>
                <c:pt idx="1">
                  <c:v>India</c:v>
                </c:pt>
                <c:pt idx="2">
                  <c:v>Lesotho</c:v>
                </c:pt>
                <c:pt idx="3">
                  <c:v>Virgin Islands, British</c:v>
                </c:pt>
                <c:pt idx="4">
                  <c:v>Jamaica</c:v>
                </c:pt>
                <c:pt idx="5">
                  <c:v>Sri Lanka</c:v>
                </c:pt>
                <c:pt idx="6">
                  <c:v>Ghana</c:v>
                </c:pt>
                <c:pt idx="7">
                  <c:v>Vanuatu</c:v>
                </c:pt>
                <c:pt idx="8">
                  <c:v>Swaziland</c:v>
                </c:pt>
                <c:pt idx="9">
                  <c:v>Malawi</c:v>
                </c:pt>
                <c:pt idx="10">
                  <c:v>Thailand</c:v>
                </c:pt>
                <c:pt idx="11">
                  <c:v>Zimbabwe</c:v>
                </c:pt>
                <c:pt idx="12">
                  <c:v>Belize</c:v>
                </c:pt>
                <c:pt idx="13">
                  <c:v>Slovakia</c:v>
                </c:pt>
                <c:pt idx="14">
                  <c:v>Argentina</c:v>
                </c:pt>
                <c:pt idx="15">
                  <c:v>Guernsey</c:v>
                </c:pt>
                <c:pt idx="16">
                  <c:v>Jersey</c:v>
                </c:pt>
                <c:pt idx="17">
                  <c:v>Philippines</c:v>
                </c:pt>
                <c:pt idx="18">
                  <c:v>Palestinian Territory</c:v>
                </c:pt>
                <c:pt idx="19">
                  <c:v>Pakistan</c:v>
                </c:pt>
                <c:pt idx="20">
                  <c:v>Russia</c:v>
                </c:pt>
                <c:pt idx="21">
                  <c:v>Brazil</c:v>
                </c:pt>
                <c:pt idx="22">
                  <c:v>Mauritius</c:v>
                </c:pt>
                <c:pt idx="23">
                  <c:v>Indonesia</c:v>
                </c:pt>
                <c:pt idx="24">
                  <c:v>Puerto Rico</c:v>
                </c:pt>
                <c:pt idx="25">
                  <c:v>Uganda</c:v>
                </c:pt>
                <c:pt idx="26">
                  <c:v>Burundi</c:v>
                </c:pt>
                <c:pt idx="27">
                  <c:v>Guatemala</c:v>
                </c:pt>
                <c:pt idx="28">
                  <c:v>Nigeria</c:v>
                </c:pt>
                <c:pt idx="29">
                  <c:v>Nepal</c:v>
                </c:pt>
                <c:pt idx="30">
                  <c:v>Malta</c:v>
                </c:pt>
                <c:pt idx="31">
                  <c:v>Armenia</c:v>
                </c:pt>
                <c:pt idx="32">
                  <c:v>China</c:v>
                </c:pt>
                <c:pt idx="33">
                  <c:v>Turkey</c:v>
                </c:pt>
                <c:pt idx="34">
                  <c:v>Singapore</c:v>
                </c:pt>
                <c:pt idx="35">
                  <c:v>Botswana</c:v>
                </c:pt>
                <c:pt idx="36">
                  <c:v>Uruguay</c:v>
                </c:pt>
                <c:pt idx="37">
                  <c:v>Mexico</c:v>
                </c:pt>
                <c:pt idx="38">
                  <c:v>Trinidad and Tobago</c:v>
                </c:pt>
                <c:pt idx="39">
                  <c:v>Kazakhstan</c:v>
                </c:pt>
                <c:pt idx="40">
                  <c:v>Gibraltar</c:v>
                </c:pt>
                <c:pt idx="41">
                  <c:v>Ecuador</c:v>
                </c:pt>
                <c:pt idx="42">
                  <c:v>Dominican Republic</c:v>
                </c:pt>
                <c:pt idx="43">
                  <c:v>Slovenia</c:v>
                </c:pt>
                <c:pt idx="44">
                  <c:v>Bosnia and Herzegovina</c:v>
                </c:pt>
                <c:pt idx="45">
                  <c:v>Peru</c:v>
                </c:pt>
                <c:pt idx="46">
                  <c:v>Panama</c:v>
                </c:pt>
                <c:pt idx="47">
                  <c:v>France</c:v>
                </c:pt>
                <c:pt idx="48">
                  <c:v>Isle of Man</c:v>
                </c:pt>
                <c:pt idx="49">
                  <c:v>Hong Kong, China</c:v>
                </c:pt>
                <c:pt idx="50">
                  <c:v>Serbia</c:v>
                </c:pt>
                <c:pt idx="51">
                  <c:v>Austria</c:v>
                </c:pt>
                <c:pt idx="52">
                  <c:v>Guyana</c:v>
                </c:pt>
                <c:pt idx="53">
                  <c:v>Seychelles</c:v>
                </c:pt>
                <c:pt idx="54">
                  <c:v>Iceland</c:v>
                </c:pt>
                <c:pt idx="55">
                  <c:v>Macao, China</c:v>
                </c:pt>
                <c:pt idx="56">
                  <c:v>Bulgaria</c:v>
                </c:pt>
                <c:pt idx="57">
                  <c:v>Cyprus</c:v>
                </c:pt>
                <c:pt idx="58">
                  <c:v>Cayman Islands</c:v>
                </c:pt>
                <c:pt idx="59">
                  <c:v>Italy</c:v>
                </c:pt>
                <c:pt idx="60">
                  <c:v>Belarus</c:v>
                </c:pt>
                <c:pt idx="61">
                  <c:v>Honduras</c:v>
                </c:pt>
                <c:pt idx="62">
                  <c:v>Hungary</c:v>
                </c:pt>
                <c:pt idx="63">
                  <c:v>Croatia</c:v>
                </c:pt>
                <c:pt idx="64">
                  <c:v>Venezuela</c:v>
                </c:pt>
                <c:pt idx="65">
                  <c:v>Nicaragua</c:v>
                </c:pt>
                <c:pt idx="66">
                  <c:v>Fiji</c:v>
                </c:pt>
                <c:pt idx="67">
                  <c:v>Korea, Rep.</c:v>
                </c:pt>
                <c:pt idx="68">
                  <c:v>Belgium</c:v>
                </c:pt>
                <c:pt idx="69">
                  <c:v>Taiwan</c:v>
                </c:pt>
                <c:pt idx="70">
                  <c:v>United Kingdom</c:v>
                </c:pt>
                <c:pt idx="71">
                  <c:v>Greece</c:v>
                </c:pt>
                <c:pt idx="72">
                  <c:v>Sierra Leone</c:v>
                </c:pt>
                <c:pt idx="73">
                  <c:v>Malaysia</c:v>
                </c:pt>
                <c:pt idx="74">
                  <c:v>El Salvador</c:v>
                </c:pt>
                <c:pt idx="75">
                  <c:v>Finland</c:v>
                </c:pt>
                <c:pt idx="76">
                  <c:v>United States</c:v>
                </c:pt>
                <c:pt idx="77">
                  <c:v>Canada</c:v>
                </c:pt>
                <c:pt idx="78">
                  <c:v>Chile</c:v>
                </c:pt>
                <c:pt idx="79">
                  <c:v>Costa Rica</c:v>
                </c:pt>
                <c:pt idx="80">
                  <c:v>Latvia</c:v>
                </c:pt>
                <c:pt idx="81">
                  <c:v>Tonga</c:v>
                </c:pt>
                <c:pt idx="82">
                  <c:v>Switzerland</c:v>
                </c:pt>
                <c:pt idx="83">
                  <c:v>Portugal</c:v>
                </c:pt>
                <c:pt idx="84">
                  <c:v>Poland</c:v>
                </c:pt>
                <c:pt idx="85">
                  <c:v>Lithuania</c:v>
                </c:pt>
                <c:pt idx="86">
                  <c:v>Samoa (Western) </c:v>
                </c:pt>
                <c:pt idx="87">
                  <c:v>Israel</c:v>
                </c:pt>
                <c:pt idx="88">
                  <c:v>South Africa</c:v>
                </c:pt>
                <c:pt idx="89">
                  <c:v>Norway</c:v>
                </c:pt>
                <c:pt idx="90">
                  <c:v>Netherlands</c:v>
                </c:pt>
                <c:pt idx="91">
                  <c:v>Namibia</c:v>
                </c:pt>
                <c:pt idx="92">
                  <c:v>Estonia</c:v>
                </c:pt>
                <c:pt idx="93">
                  <c:v>Australia</c:v>
                </c:pt>
                <c:pt idx="94">
                  <c:v>New Zealand</c:v>
                </c:pt>
              </c:strCache>
            </c:strRef>
          </c:cat>
          <c:val>
            <c:numRef>
              <c:f>Sheet1!$B$3:$B$97</c:f>
              <c:numCache>
                <c:formatCode>0.00%</c:formatCode>
                <c:ptCount val="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5.0000000000000034E-4</c:v>
                </c:pt>
                <c:pt idx="5">
                  <c:v>4.1000000000000003E-3</c:v>
                </c:pt>
                <c:pt idx="6">
                  <c:v>6.6000000000000034E-3</c:v>
                </c:pt>
                <c:pt idx="7">
                  <c:v>8.8000000000000248E-3</c:v>
                </c:pt>
                <c:pt idx="8">
                  <c:v>1.0999999999999998E-2</c:v>
                </c:pt>
                <c:pt idx="9">
                  <c:v>1.4800000000000001E-2</c:v>
                </c:pt>
                <c:pt idx="10">
                  <c:v>1.6100000000000041E-2</c:v>
                </c:pt>
                <c:pt idx="11">
                  <c:v>1.7600000000000001E-2</c:v>
                </c:pt>
                <c:pt idx="12">
                  <c:v>1.7800000000000003E-2</c:v>
                </c:pt>
                <c:pt idx="13">
                  <c:v>1.8700000000000071E-2</c:v>
                </c:pt>
                <c:pt idx="14">
                  <c:v>1.9000000000000072E-2</c:v>
                </c:pt>
                <c:pt idx="15">
                  <c:v>2.6000000000000002E-2</c:v>
                </c:pt>
                <c:pt idx="16">
                  <c:v>2.6700000000000002E-2</c:v>
                </c:pt>
                <c:pt idx="17">
                  <c:v>2.7200000000000012E-2</c:v>
                </c:pt>
                <c:pt idx="18">
                  <c:v>2.7500000000000011E-2</c:v>
                </c:pt>
                <c:pt idx="19">
                  <c:v>2.8999999999999998E-2</c:v>
                </c:pt>
                <c:pt idx="20">
                  <c:v>3.3000000000000002E-2</c:v>
                </c:pt>
                <c:pt idx="21">
                  <c:v>3.4000000000000002E-2</c:v>
                </c:pt>
                <c:pt idx="22">
                  <c:v>3.500000000000001E-2</c:v>
                </c:pt>
                <c:pt idx="23">
                  <c:v>3.5699999999999996E-2</c:v>
                </c:pt>
                <c:pt idx="24">
                  <c:v>3.85E-2</c:v>
                </c:pt>
                <c:pt idx="25">
                  <c:v>3.95E-2</c:v>
                </c:pt>
                <c:pt idx="26">
                  <c:v>4.0199999999999993E-2</c:v>
                </c:pt>
                <c:pt idx="27">
                  <c:v>4.1000000000000002E-2</c:v>
                </c:pt>
                <c:pt idx="28">
                  <c:v>4.3099999999999999E-2</c:v>
                </c:pt>
                <c:pt idx="29">
                  <c:v>4.9900000000000014E-2</c:v>
                </c:pt>
                <c:pt idx="30">
                  <c:v>5.5600000000000004E-2</c:v>
                </c:pt>
                <c:pt idx="31">
                  <c:v>5.6500000000000002E-2</c:v>
                </c:pt>
                <c:pt idx="32">
                  <c:v>6.0000000000000032E-2</c:v>
                </c:pt>
                <c:pt idx="33">
                  <c:v>6.0000000000000032E-2</c:v>
                </c:pt>
                <c:pt idx="34">
                  <c:v>6.2000000000000034E-2</c:v>
                </c:pt>
                <c:pt idx="35">
                  <c:v>6.4800000000000024E-2</c:v>
                </c:pt>
                <c:pt idx="36">
                  <c:v>6.6000000000000003E-2</c:v>
                </c:pt>
                <c:pt idx="37">
                  <c:v>6.8000000000000019E-2</c:v>
                </c:pt>
                <c:pt idx="38">
                  <c:v>6.8000000000000019E-2</c:v>
                </c:pt>
                <c:pt idx="39">
                  <c:v>7.0499999999999993E-2</c:v>
                </c:pt>
                <c:pt idx="40">
                  <c:v>7.0999999999999994E-2</c:v>
                </c:pt>
                <c:pt idx="41">
                  <c:v>7.1199999999999999E-2</c:v>
                </c:pt>
                <c:pt idx="42">
                  <c:v>7.5700000000000031E-2</c:v>
                </c:pt>
                <c:pt idx="43">
                  <c:v>7.690000000000001E-2</c:v>
                </c:pt>
                <c:pt idx="44">
                  <c:v>7.9699999999999993E-2</c:v>
                </c:pt>
                <c:pt idx="45">
                  <c:v>8.6000000000000021E-2</c:v>
                </c:pt>
                <c:pt idx="46">
                  <c:v>8.7400000000000005E-2</c:v>
                </c:pt>
                <c:pt idx="47">
                  <c:v>8.7600000000000025E-2</c:v>
                </c:pt>
                <c:pt idx="48">
                  <c:v>8.9000000000000065E-2</c:v>
                </c:pt>
                <c:pt idx="49">
                  <c:v>9.0000000000000024E-2</c:v>
                </c:pt>
                <c:pt idx="50">
                  <c:v>9.9200000000000024E-2</c:v>
                </c:pt>
                <c:pt idx="51">
                  <c:v>0.10120000000000012</c:v>
                </c:pt>
                <c:pt idx="52">
                  <c:v>0.11</c:v>
                </c:pt>
                <c:pt idx="53">
                  <c:v>0.11</c:v>
                </c:pt>
                <c:pt idx="54">
                  <c:v>0.113</c:v>
                </c:pt>
                <c:pt idx="55">
                  <c:v>0.1133</c:v>
                </c:pt>
                <c:pt idx="56">
                  <c:v>0.11509999999999998</c:v>
                </c:pt>
                <c:pt idx="57">
                  <c:v>0.1153</c:v>
                </c:pt>
                <c:pt idx="58">
                  <c:v>0.12000000000000002</c:v>
                </c:pt>
                <c:pt idx="59">
                  <c:v>0.12200000000000009</c:v>
                </c:pt>
                <c:pt idx="60">
                  <c:v>0.126</c:v>
                </c:pt>
                <c:pt idx="61">
                  <c:v>0.14000000000000001</c:v>
                </c:pt>
                <c:pt idx="62">
                  <c:v>0.14360000000000001</c:v>
                </c:pt>
                <c:pt idx="63">
                  <c:v>0.14470000000000041</c:v>
                </c:pt>
                <c:pt idx="64">
                  <c:v>0.14590000000000058</c:v>
                </c:pt>
                <c:pt idx="65">
                  <c:v>0.15100000000000041</c:v>
                </c:pt>
                <c:pt idx="66">
                  <c:v>0.15190000000000067</c:v>
                </c:pt>
                <c:pt idx="67">
                  <c:v>0.15400000000000041</c:v>
                </c:pt>
                <c:pt idx="68">
                  <c:v>0.15500000000000044</c:v>
                </c:pt>
                <c:pt idx="69">
                  <c:v>0.15590000000000079</c:v>
                </c:pt>
                <c:pt idx="70">
                  <c:v>0.15600000000000044</c:v>
                </c:pt>
                <c:pt idx="71">
                  <c:v>0.15700000000000044</c:v>
                </c:pt>
                <c:pt idx="72">
                  <c:v>0.15800000000000058</c:v>
                </c:pt>
                <c:pt idx="73">
                  <c:v>0.16</c:v>
                </c:pt>
                <c:pt idx="74">
                  <c:v>0.1666</c:v>
                </c:pt>
                <c:pt idx="75">
                  <c:v>0.17</c:v>
                </c:pt>
                <c:pt idx="76">
                  <c:v>0.17500000000000004</c:v>
                </c:pt>
                <c:pt idx="77">
                  <c:v>0.18060000000000001</c:v>
                </c:pt>
                <c:pt idx="78">
                  <c:v>0.18100000000000024</c:v>
                </c:pt>
                <c:pt idx="79">
                  <c:v>0.192</c:v>
                </c:pt>
                <c:pt idx="80">
                  <c:v>0.21400000000000041</c:v>
                </c:pt>
                <c:pt idx="81">
                  <c:v>0.23</c:v>
                </c:pt>
                <c:pt idx="82">
                  <c:v>0.23300000000000001</c:v>
                </c:pt>
                <c:pt idx="83">
                  <c:v>0.23340000000000041</c:v>
                </c:pt>
                <c:pt idx="84">
                  <c:v>0.23990000000000056</c:v>
                </c:pt>
                <c:pt idx="85">
                  <c:v>0.24300000000000024</c:v>
                </c:pt>
                <c:pt idx="86">
                  <c:v>0.24750000000000041</c:v>
                </c:pt>
                <c:pt idx="87">
                  <c:v>0.252</c:v>
                </c:pt>
                <c:pt idx="88">
                  <c:v>0.26120000000000004</c:v>
                </c:pt>
                <c:pt idx="89">
                  <c:v>0.27100000000000002</c:v>
                </c:pt>
                <c:pt idx="90">
                  <c:v>0.28400000000000031</c:v>
                </c:pt>
                <c:pt idx="91">
                  <c:v>0.31000000000000111</c:v>
                </c:pt>
                <c:pt idx="92" formatCode="0.0%">
                  <c:v>0.32000000000000123</c:v>
                </c:pt>
                <c:pt idx="93">
                  <c:v>0.40900000000000031</c:v>
                </c:pt>
                <c:pt idx="94">
                  <c:v>0.44310000000000005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478336"/>
        <c:axId val="36488320"/>
      </c:barChart>
      <c:catAx>
        <c:axId val="36478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4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488320"/>
        <c:crosses val="autoZero"/>
        <c:auto val="1"/>
        <c:lblAlgn val="ctr"/>
        <c:lblOffset val="0"/>
        <c:noMultiLvlLbl val="0"/>
      </c:catAx>
      <c:valAx>
        <c:axId val="36488320"/>
        <c:scaling>
          <c:orientation val="minMax"/>
          <c:max val="0.5"/>
        </c:scaling>
        <c:delete val="0"/>
        <c:axPos val="b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478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30582758940841"/>
          <c:y val="2.303936512160662E-2"/>
          <c:w val="0.77708759908268554"/>
          <c:h val="0.927653385533722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Sheet2!$A$3:$A$57</c:f>
              <c:strCache>
                <c:ptCount val="55"/>
                <c:pt idx="0">
                  <c:v>Angola</c:v>
                </c:pt>
                <c:pt idx="1">
                  <c:v>Armenia</c:v>
                </c:pt>
                <c:pt idx="2">
                  <c:v>Bosnia and Herzegovina</c:v>
                </c:pt>
                <c:pt idx="3">
                  <c:v>Botswana</c:v>
                </c:pt>
                <c:pt idx="4">
                  <c:v>Burundi</c:v>
                </c:pt>
                <c:pt idx="5">
                  <c:v>Cook Islands</c:v>
                </c:pt>
                <c:pt idx="6">
                  <c:v>Costa Rica</c:v>
                </c:pt>
                <c:pt idx="7">
                  <c:v>Croatia</c:v>
                </c:pt>
                <c:pt idx="8">
                  <c:v>Cyprus</c:v>
                </c:pt>
                <c:pt idx="9">
                  <c:v>Dominican Republic</c:v>
                </c:pt>
                <c:pt idx="10">
                  <c:v>El Salvador</c:v>
                </c:pt>
                <c:pt idx="11">
                  <c:v>Guyana</c:v>
                </c:pt>
                <c:pt idx="12">
                  <c:v>Honduras</c:v>
                </c:pt>
                <c:pt idx="13">
                  <c:v>Hungary</c:v>
                </c:pt>
                <c:pt idx="14">
                  <c:v>India</c:v>
                </c:pt>
                <c:pt idx="15">
                  <c:v>Indonesia</c:v>
                </c:pt>
                <c:pt idx="16">
                  <c:v>Isle of Man</c:v>
                </c:pt>
                <c:pt idx="17">
                  <c:v>Israel</c:v>
                </c:pt>
                <c:pt idx="18">
                  <c:v>Jamaica</c:v>
                </c:pt>
                <c:pt idx="19">
                  <c:v>Jersey</c:v>
                </c:pt>
                <c:pt idx="20">
                  <c:v>Kenya</c:v>
                </c:pt>
                <c:pt idx="21">
                  <c:v>Lesotho</c:v>
                </c:pt>
                <c:pt idx="22">
                  <c:v>Lithuania</c:v>
                </c:pt>
                <c:pt idx="23">
                  <c:v>Malta</c:v>
                </c:pt>
                <c:pt idx="24">
                  <c:v>Mauritius</c:v>
                </c:pt>
                <c:pt idx="25">
                  <c:v>Namibia</c:v>
                </c:pt>
                <c:pt idx="26">
                  <c:v>Palestinian Territory</c:v>
                </c:pt>
                <c:pt idx="27">
                  <c:v>Peru</c:v>
                </c:pt>
                <c:pt idx="28">
                  <c:v>Samoa (Western) </c:v>
                </c:pt>
                <c:pt idx="29">
                  <c:v>Sierra Leone</c:v>
                </c:pt>
                <c:pt idx="30">
                  <c:v>Singapore</c:v>
                </c:pt>
                <c:pt idx="31">
                  <c:v>Slovenia</c:v>
                </c:pt>
                <c:pt idx="32">
                  <c:v>South Africa</c:v>
                </c:pt>
                <c:pt idx="33">
                  <c:v>Swaziland</c:v>
                </c:pt>
                <c:pt idx="34">
                  <c:v>Syria</c:v>
                </c:pt>
                <c:pt idx="35">
                  <c:v>Uruguay</c:v>
                </c:pt>
                <c:pt idx="36">
                  <c:v>Vanuatu</c:v>
                </c:pt>
                <c:pt idx="37">
                  <c:v>Virgin Islands, British</c:v>
                </c:pt>
                <c:pt idx="38">
                  <c:v>Zimbabwe</c:v>
                </c:pt>
                <c:pt idx="39">
                  <c:v>New Zealand</c:v>
                </c:pt>
                <c:pt idx="40">
                  <c:v>Malaysia</c:v>
                </c:pt>
                <c:pt idx="41">
                  <c:v>Iceland</c:v>
                </c:pt>
                <c:pt idx="42">
                  <c:v>Brazil</c:v>
                </c:pt>
                <c:pt idx="43">
                  <c:v>Australia</c:v>
                </c:pt>
                <c:pt idx="44">
                  <c:v>Mexico</c:v>
                </c:pt>
                <c:pt idx="45">
                  <c:v>Greece</c:v>
                </c:pt>
                <c:pt idx="46">
                  <c:v>United States</c:v>
                </c:pt>
                <c:pt idx="47">
                  <c:v>Canada</c:v>
                </c:pt>
                <c:pt idx="48">
                  <c:v>Italy</c:v>
                </c:pt>
                <c:pt idx="49">
                  <c:v>Colombia</c:v>
                </c:pt>
                <c:pt idx="50">
                  <c:v>Belgium</c:v>
                </c:pt>
                <c:pt idx="51">
                  <c:v>Netherlands</c:v>
                </c:pt>
                <c:pt idx="52">
                  <c:v>Guatemala</c:v>
                </c:pt>
                <c:pt idx="53">
                  <c:v>Puerto Rico</c:v>
                </c:pt>
                <c:pt idx="54">
                  <c:v>Seychelles</c:v>
                </c:pt>
              </c:strCache>
            </c:strRef>
          </c:cat>
          <c:val>
            <c:numRef>
              <c:f>Sheet2!$B$3:$B$57</c:f>
              <c:numCache>
                <c:formatCode>0.00%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2.3000000000000052E-3</c:v>
                </c:pt>
                <c:pt idx="40">
                  <c:v>1.4199999999999944E-2</c:v>
                </c:pt>
                <c:pt idx="41">
                  <c:v>1.5800000000000043E-2</c:v>
                </c:pt>
                <c:pt idx="42">
                  <c:v>2.9300000000000003E-2</c:v>
                </c:pt>
                <c:pt idx="43">
                  <c:v>6.1000000000000013E-2</c:v>
                </c:pt>
                <c:pt idx="44">
                  <c:v>9.5000000000000043E-2</c:v>
                </c:pt>
                <c:pt idx="45">
                  <c:v>0.15900000000000059</c:v>
                </c:pt>
                <c:pt idx="46">
                  <c:v>0.26200000000000001</c:v>
                </c:pt>
                <c:pt idx="47">
                  <c:v>0.27650000000000002</c:v>
                </c:pt>
                <c:pt idx="48">
                  <c:v>0.34700000000000031</c:v>
                </c:pt>
                <c:pt idx="49">
                  <c:v>0.40300000000000002</c:v>
                </c:pt>
                <c:pt idx="50">
                  <c:v>0.43000000000000038</c:v>
                </c:pt>
                <c:pt idx="51">
                  <c:v>0.44900000000000001</c:v>
                </c:pt>
                <c:pt idx="52">
                  <c:v>0.52700000000000002</c:v>
                </c:pt>
                <c:pt idx="53">
                  <c:v>1</c:v>
                </c:pt>
                <c:pt idx="5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529664"/>
        <c:axId val="36531200"/>
      </c:barChart>
      <c:catAx>
        <c:axId val="36529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3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531200"/>
        <c:crosses val="autoZero"/>
        <c:auto val="1"/>
        <c:lblAlgn val="ctr"/>
        <c:lblOffset val="100"/>
        <c:noMultiLvlLbl val="0"/>
      </c:catAx>
      <c:valAx>
        <c:axId val="36531200"/>
        <c:scaling>
          <c:orientation val="minMax"/>
          <c:max val="1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529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52856109906348E-2"/>
          <c:y val="5.2951662292213472E-2"/>
          <c:w val="0.92407858048833469"/>
          <c:h val="0.78177274715660539"/>
        </c:manualLayout>
      </c:layout>
      <c:lineChart>
        <c:grouping val="standard"/>
        <c:varyColors val="0"/>
        <c:ser>
          <c:idx val="2"/>
          <c:order val="0"/>
          <c:tx>
            <c:strRef>
              <c:f>'US Housing Price'!$C$3</c:f>
              <c:strCache>
                <c:ptCount val="1"/>
                <c:pt idx="0">
                  <c:v>Seasonally-Adjusted Purchase-Only Index 
(1991Q1=100)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'US Housing Price'!$B$4:$B$89</c:f>
              <c:strCache>
                <c:ptCount val="86"/>
                <c:pt idx="0">
                  <c:v>1991</c:v>
                </c:pt>
                <c:pt idx="1">
                  <c:v>1991</c:v>
                </c:pt>
                <c:pt idx="2">
                  <c:v>1991</c:v>
                </c:pt>
                <c:pt idx="3">
                  <c:v>1991</c:v>
                </c:pt>
                <c:pt idx="4">
                  <c:v>1992</c:v>
                </c:pt>
                <c:pt idx="5">
                  <c:v>1992</c:v>
                </c:pt>
                <c:pt idx="6">
                  <c:v>1992</c:v>
                </c:pt>
                <c:pt idx="7">
                  <c:v>1992</c:v>
                </c:pt>
                <c:pt idx="8">
                  <c:v>1993</c:v>
                </c:pt>
                <c:pt idx="9">
                  <c:v>1993</c:v>
                </c:pt>
                <c:pt idx="10">
                  <c:v>1993</c:v>
                </c:pt>
                <c:pt idx="11">
                  <c:v>1993</c:v>
                </c:pt>
                <c:pt idx="12">
                  <c:v>1994</c:v>
                </c:pt>
                <c:pt idx="13">
                  <c:v>1994</c:v>
                </c:pt>
                <c:pt idx="14">
                  <c:v>1994</c:v>
                </c:pt>
                <c:pt idx="15">
                  <c:v>1994</c:v>
                </c:pt>
                <c:pt idx="16">
                  <c:v>1995</c:v>
                </c:pt>
                <c:pt idx="17">
                  <c:v>1995</c:v>
                </c:pt>
                <c:pt idx="18">
                  <c:v>1995</c:v>
                </c:pt>
                <c:pt idx="19">
                  <c:v>1995</c:v>
                </c:pt>
                <c:pt idx="20">
                  <c:v>1996</c:v>
                </c:pt>
                <c:pt idx="21">
                  <c:v>1996</c:v>
                </c:pt>
                <c:pt idx="22">
                  <c:v>1996</c:v>
                </c:pt>
                <c:pt idx="23">
                  <c:v>1996</c:v>
                </c:pt>
                <c:pt idx="24">
                  <c:v>1997</c:v>
                </c:pt>
                <c:pt idx="25">
                  <c:v>1997</c:v>
                </c:pt>
                <c:pt idx="26">
                  <c:v>1997</c:v>
                </c:pt>
                <c:pt idx="27">
                  <c:v>1997</c:v>
                </c:pt>
                <c:pt idx="28">
                  <c:v>1998</c:v>
                </c:pt>
                <c:pt idx="29">
                  <c:v>1998</c:v>
                </c:pt>
                <c:pt idx="30">
                  <c:v>1998</c:v>
                </c:pt>
                <c:pt idx="31">
                  <c:v>1998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2000</c:v>
                </c:pt>
                <c:pt idx="37">
                  <c:v>2000</c:v>
                </c:pt>
                <c:pt idx="38">
                  <c:v>2000</c:v>
                </c:pt>
                <c:pt idx="39">
                  <c:v>2000</c:v>
                </c:pt>
                <c:pt idx="40">
                  <c:v>2001</c:v>
                </c:pt>
                <c:pt idx="41">
                  <c:v>2001</c:v>
                </c:pt>
                <c:pt idx="42">
                  <c:v>2001</c:v>
                </c:pt>
                <c:pt idx="43">
                  <c:v>2001</c:v>
                </c:pt>
                <c:pt idx="44">
                  <c:v>2002</c:v>
                </c:pt>
                <c:pt idx="45">
                  <c:v>2002</c:v>
                </c:pt>
                <c:pt idx="46">
                  <c:v>2002</c:v>
                </c:pt>
                <c:pt idx="47">
                  <c:v>2002</c:v>
                </c:pt>
                <c:pt idx="48">
                  <c:v>2003</c:v>
                </c:pt>
                <c:pt idx="49">
                  <c:v>2003</c:v>
                </c:pt>
                <c:pt idx="50">
                  <c:v>2003</c:v>
                </c:pt>
                <c:pt idx="51">
                  <c:v>2003</c:v>
                </c:pt>
                <c:pt idx="52">
                  <c:v>2004</c:v>
                </c:pt>
                <c:pt idx="53">
                  <c:v>2004</c:v>
                </c:pt>
                <c:pt idx="54">
                  <c:v>2004</c:v>
                </c:pt>
                <c:pt idx="55">
                  <c:v>2004</c:v>
                </c:pt>
                <c:pt idx="56">
                  <c:v>2005</c:v>
                </c:pt>
                <c:pt idx="57">
                  <c:v>2005</c:v>
                </c:pt>
                <c:pt idx="58">
                  <c:v>2005</c:v>
                </c:pt>
                <c:pt idx="59">
                  <c:v>2005</c:v>
                </c:pt>
                <c:pt idx="60">
                  <c:v>2006</c:v>
                </c:pt>
                <c:pt idx="61">
                  <c:v>2006</c:v>
                </c:pt>
                <c:pt idx="62">
                  <c:v>2006</c:v>
                </c:pt>
                <c:pt idx="63">
                  <c:v>2006</c:v>
                </c:pt>
                <c:pt idx="64">
                  <c:v>2007</c:v>
                </c:pt>
                <c:pt idx="65">
                  <c:v>2007</c:v>
                </c:pt>
                <c:pt idx="66">
                  <c:v>2007</c:v>
                </c:pt>
                <c:pt idx="67">
                  <c:v>2007</c:v>
                </c:pt>
                <c:pt idx="68">
                  <c:v>2008</c:v>
                </c:pt>
                <c:pt idx="69">
                  <c:v>2008</c:v>
                </c:pt>
                <c:pt idx="70">
                  <c:v>2008</c:v>
                </c:pt>
                <c:pt idx="71">
                  <c:v>2008</c:v>
                </c:pt>
                <c:pt idx="72">
                  <c:v>2009</c:v>
                </c:pt>
                <c:pt idx="73">
                  <c:v>2009</c:v>
                </c:pt>
                <c:pt idx="74">
                  <c:v>2009</c:v>
                </c:pt>
                <c:pt idx="75">
                  <c:v>2009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2011</c:v>
                </c:pt>
                <c:pt idx="81">
                  <c:v>2011</c:v>
                </c:pt>
                <c:pt idx="82">
                  <c:v>2011</c:v>
                </c:pt>
                <c:pt idx="83">
                  <c:v>2011</c:v>
                </c:pt>
                <c:pt idx="84">
                  <c:v>2012</c:v>
                </c:pt>
                <c:pt idx="85">
                  <c:v>2012 Q2</c:v>
                </c:pt>
              </c:strCache>
            </c:strRef>
          </c:cat>
          <c:val>
            <c:numRef>
              <c:f>'US Housing Price'!$C$4:$C$85</c:f>
              <c:numCache>
                <c:formatCode>#,##0.00_);\(#,##0.00\)</c:formatCode>
                <c:ptCount val="82"/>
                <c:pt idx="0">
                  <c:v>100</c:v>
                </c:pt>
                <c:pt idx="1">
                  <c:v>100.02</c:v>
                </c:pt>
                <c:pt idx="2">
                  <c:v>100.16999999999999</c:v>
                </c:pt>
                <c:pt idx="3">
                  <c:v>101.06</c:v>
                </c:pt>
                <c:pt idx="4">
                  <c:v>102.27</c:v>
                </c:pt>
                <c:pt idx="5">
                  <c:v>102.17999999999998</c:v>
                </c:pt>
                <c:pt idx="6">
                  <c:v>103.04</c:v>
                </c:pt>
                <c:pt idx="7">
                  <c:v>103.86</c:v>
                </c:pt>
                <c:pt idx="8">
                  <c:v>103.91000000000012</c:v>
                </c:pt>
                <c:pt idx="9">
                  <c:v>104.96000000000002</c:v>
                </c:pt>
                <c:pt idx="10">
                  <c:v>105.76</c:v>
                </c:pt>
                <c:pt idx="11">
                  <c:v>106.74000000000002</c:v>
                </c:pt>
                <c:pt idx="12">
                  <c:v>107.75</c:v>
                </c:pt>
                <c:pt idx="13">
                  <c:v>108.64</c:v>
                </c:pt>
                <c:pt idx="14">
                  <c:v>109.33</c:v>
                </c:pt>
                <c:pt idx="15">
                  <c:v>109.86999999999999</c:v>
                </c:pt>
                <c:pt idx="16">
                  <c:v>110.44000000000017</c:v>
                </c:pt>
                <c:pt idx="17">
                  <c:v>111.02</c:v>
                </c:pt>
                <c:pt idx="18">
                  <c:v>112</c:v>
                </c:pt>
                <c:pt idx="19">
                  <c:v>112.69</c:v>
                </c:pt>
                <c:pt idx="20">
                  <c:v>113.72</c:v>
                </c:pt>
                <c:pt idx="21">
                  <c:v>114.51</c:v>
                </c:pt>
                <c:pt idx="22">
                  <c:v>115.2</c:v>
                </c:pt>
                <c:pt idx="23">
                  <c:v>115.88</c:v>
                </c:pt>
                <c:pt idx="24">
                  <c:v>116.6</c:v>
                </c:pt>
                <c:pt idx="25">
                  <c:v>117.61999999999999</c:v>
                </c:pt>
                <c:pt idx="26">
                  <c:v>118.5</c:v>
                </c:pt>
                <c:pt idx="27">
                  <c:v>119.76</c:v>
                </c:pt>
                <c:pt idx="28">
                  <c:v>121.2</c:v>
                </c:pt>
                <c:pt idx="29">
                  <c:v>122.91000000000012</c:v>
                </c:pt>
                <c:pt idx="30">
                  <c:v>124.53</c:v>
                </c:pt>
                <c:pt idx="31">
                  <c:v>126.55</c:v>
                </c:pt>
                <c:pt idx="32">
                  <c:v>128.41</c:v>
                </c:pt>
                <c:pt idx="33">
                  <c:v>130.32000000000033</c:v>
                </c:pt>
                <c:pt idx="34">
                  <c:v>132.33000000000001</c:v>
                </c:pt>
                <c:pt idx="35">
                  <c:v>134.38000000000034</c:v>
                </c:pt>
                <c:pt idx="36">
                  <c:v>136.66999999999999</c:v>
                </c:pt>
                <c:pt idx="37">
                  <c:v>139</c:v>
                </c:pt>
                <c:pt idx="38">
                  <c:v>141.23999999999998</c:v>
                </c:pt>
                <c:pt idx="39">
                  <c:v>143.69</c:v>
                </c:pt>
                <c:pt idx="40">
                  <c:v>146.36000000000001</c:v>
                </c:pt>
                <c:pt idx="41">
                  <c:v>148.75</c:v>
                </c:pt>
                <c:pt idx="42">
                  <c:v>151.05000000000001</c:v>
                </c:pt>
                <c:pt idx="43">
                  <c:v>153.41999999999999</c:v>
                </c:pt>
                <c:pt idx="44">
                  <c:v>156.01</c:v>
                </c:pt>
                <c:pt idx="45">
                  <c:v>158.87</c:v>
                </c:pt>
                <c:pt idx="46">
                  <c:v>161.97999999999999</c:v>
                </c:pt>
                <c:pt idx="47">
                  <c:v>165.25</c:v>
                </c:pt>
                <c:pt idx="48">
                  <c:v>168.16</c:v>
                </c:pt>
                <c:pt idx="49">
                  <c:v>170.89000000000001</c:v>
                </c:pt>
                <c:pt idx="50">
                  <c:v>174.23999999999998</c:v>
                </c:pt>
                <c:pt idx="51">
                  <c:v>178.1</c:v>
                </c:pt>
                <c:pt idx="52">
                  <c:v>182.1</c:v>
                </c:pt>
                <c:pt idx="53">
                  <c:v>186.6</c:v>
                </c:pt>
                <c:pt idx="54">
                  <c:v>191.38000000000034</c:v>
                </c:pt>
                <c:pt idx="55">
                  <c:v>196.13</c:v>
                </c:pt>
                <c:pt idx="56">
                  <c:v>200.86</c:v>
                </c:pt>
                <c:pt idx="57">
                  <c:v>206.18</c:v>
                </c:pt>
                <c:pt idx="58">
                  <c:v>211.48000000000027</c:v>
                </c:pt>
                <c:pt idx="59">
                  <c:v>216.14</c:v>
                </c:pt>
                <c:pt idx="60">
                  <c:v>219.51</c:v>
                </c:pt>
                <c:pt idx="61">
                  <c:v>221.1</c:v>
                </c:pt>
                <c:pt idx="62">
                  <c:v>221.68</c:v>
                </c:pt>
                <c:pt idx="63">
                  <c:v>222.93</c:v>
                </c:pt>
                <c:pt idx="64">
                  <c:v>224.4</c:v>
                </c:pt>
                <c:pt idx="65">
                  <c:v>223.75</c:v>
                </c:pt>
                <c:pt idx="66">
                  <c:v>221.25</c:v>
                </c:pt>
                <c:pt idx="67">
                  <c:v>217.7</c:v>
                </c:pt>
                <c:pt idx="68">
                  <c:v>213.22</c:v>
                </c:pt>
                <c:pt idx="69">
                  <c:v>207.81</c:v>
                </c:pt>
                <c:pt idx="70">
                  <c:v>203.14</c:v>
                </c:pt>
                <c:pt idx="71">
                  <c:v>197.37</c:v>
                </c:pt>
                <c:pt idx="72">
                  <c:v>197.10999999999999</c:v>
                </c:pt>
                <c:pt idx="73">
                  <c:v>194.54</c:v>
                </c:pt>
                <c:pt idx="74">
                  <c:v>193.89000000000001</c:v>
                </c:pt>
                <c:pt idx="75">
                  <c:v>193.59</c:v>
                </c:pt>
                <c:pt idx="76">
                  <c:v>191.43</c:v>
                </c:pt>
                <c:pt idx="77">
                  <c:v>190.89000000000001</c:v>
                </c:pt>
                <c:pt idx="78">
                  <c:v>188.20999999999998</c:v>
                </c:pt>
                <c:pt idx="79">
                  <c:v>185.48000000000027</c:v>
                </c:pt>
                <c:pt idx="80">
                  <c:v>180.7</c:v>
                </c:pt>
                <c:pt idx="81">
                  <c:v>179.57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'US Housing Price'!$E$3</c:f>
              <c:strCache>
                <c:ptCount val="1"/>
                <c:pt idx="0">
                  <c:v>baseyear 1991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'US Housing Price'!$B$4:$B$89</c:f>
              <c:strCache>
                <c:ptCount val="86"/>
                <c:pt idx="0">
                  <c:v>1991</c:v>
                </c:pt>
                <c:pt idx="1">
                  <c:v>1991</c:v>
                </c:pt>
                <c:pt idx="2">
                  <c:v>1991</c:v>
                </c:pt>
                <c:pt idx="3">
                  <c:v>1991</c:v>
                </c:pt>
                <c:pt idx="4">
                  <c:v>1992</c:v>
                </c:pt>
                <c:pt idx="5">
                  <c:v>1992</c:v>
                </c:pt>
                <c:pt idx="6">
                  <c:v>1992</c:v>
                </c:pt>
                <c:pt idx="7">
                  <c:v>1992</c:v>
                </c:pt>
                <c:pt idx="8">
                  <c:v>1993</c:v>
                </c:pt>
                <c:pt idx="9">
                  <c:v>1993</c:v>
                </c:pt>
                <c:pt idx="10">
                  <c:v>1993</c:v>
                </c:pt>
                <c:pt idx="11">
                  <c:v>1993</c:v>
                </c:pt>
                <c:pt idx="12">
                  <c:v>1994</c:v>
                </c:pt>
                <c:pt idx="13">
                  <c:v>1994</c:v>
                </c:pt>
                <c:pt idx="14">
                  <c:v>1994</c:v>
                </c:pt>
                <c:pt idx="15">
                  <c:v>1994</c:v>
                </c:pt>
                <c:pt idx="16">
                  <c:v>1995</c:v>
                </c:pt>
                <c:pt idx="17">
                  <c:v>1995</c:v>
                </c:pt>
                <c:pt idx="18">
                  <c:v>1995</c:v>
                </c:pt>
                <c:pt idx="19">
                  <c:v>1995</c:v>
                </c:pt>
                <c:pt idx="20">
                  <c:v>1996</c:v>
                </c:pt>
                <c:pt idx="21">
                  <c:v>1996</c:v>
                </c:pt>
                <c:pt idx="22">
                  <c:v>1996</c:v>
                </c:pt>
                <c:pt idx="23">
                  <c:v>1996</c:v>
                </c:pt>
                <c:pt idx="24">
                  <c:v>1997</c:v>
                </c:pt>
                <c:pt idx="25">
                  <c:v>1997</c:v>
                </c:pt>
                <c:pt idx="26">
                  <c:v>1997</c:v>
                </c:pt>
                <c:pt idx="27">
                  <c:v>1997</c:v>
                </c:pt>
                <c:pt idx="28">
                  <c:v>1998</c:v>
                </c:pt>
                <c:pt idx="29">
                  <c:v>1998</c:v>
                </c:pt>
                <c:pt idx="30">
                  <c:v>1998</c:v>
                </c:pt>
                <c:pt idx="31">
                  <c:v>1998</c:v>
                </c:pt>
                <c:pt idx="32">
                  <c:v>1999</c:v>
                </c:pt>
                <c:pt idx="33">
                  <c:v>1999</c:v>
                </c:pt>
                <c:pt idx="34">
                  <c:v>1999</c:v>
                </c:pt>
                <c:pt idx="35">
                  <c:v>1999</c:v>
                </c:pt>
                <c:pt idx="36">
                  <c:v>2000</c:v>
                </c:pt>
                <c:pt idx="37">
                  <c:v>2000</c:v>
                </c:pt>
                <c:pt idx="38">
                  <c:v>2000</c:v>
                </c:pt>
                <c:pt idx="39">
                  <c:v>2000</c:v>
                </c:pt>
                <c:pt idx="40">
                  <c:v>2001</c:v>
                </c:pt>
                <c:pt idx="41">
                  <c:v>2001</c:v>
                </c:pt>
                <c:pt idx="42">
                  <c:v>2001</c:v>
                </c:pt>
                <c:pt idx="43">
                  <c:v>2001</c:v>
                </c:pt>
                <c:pt idx="44">
                  <c:v>2002</c:v>
                </c:pt>
                <c:pt idx="45">
                  <c:v>2002</c:v>
                </c:pt>
                <c:pt idx="46">
                  <c:v>2002</c:v>
                </c:pt>
                <c:pt idx="47">
                  <c:v>2002</c:v>
                </c:pt>
                <c:pt idx="48">
                  <c:v>2003</c:v>
                </c:pt>
                <c:pt idx="49">
                  <c:v>2003</c:v>
                </c:pt>
                <c:pt idx="50">
                  <c:v>2003</c:v>
                </c:pt>
                <c:pt idx="51">
                  <c:v>2003</c:v>
                </c:pt>
                <c:pt idx="52">
                  <c:v>2004</c:v>
                </c:pt>
                <c:pt idx="53">
                  <c:v>2004</c:v>
                </c:pt>
                <c:pt idx="54">
                  <c:v>2004</c:v>
                </c:pt>
                <c:pt idx="55">
                  <c:v>2004</c:v>
                </c:pt>
                <c:pt idx="56">
                  <c:v>2005</c:v>
                </c:pt>
                <c:pt idx="57">
                  <c:v>2005</c:v>
                </c:pt>
                <c:pt idx="58">
                  <c:v>2005</c:v>
                </c:pt>
                <c:pt idx="59">
                  <c:v>2005</c:v>
                </c:pt>
                <c:pt idx="60">
                  <c:v>2006</c:v>
                </c:pt>
                <c:pt idx="61">
                  <c:v>2006</c:v>
                </c:pt>
                <c:pt idx="62">
                  <c:v>2006</c:v>
                </c:pt>
                <c:pt idx="63">
                  <c:v>2006</c:v>
                </c:pt>
                <c:pt idx="64">
                  <c:v>2007</c:v>
                </c:pt>
                <c:pt idx="65">
                  <c:v>2007</c:v>
                </c:pt>
                <c:pt idx="66">
                  <c:v>2007</c:v>
                </c:pt>
                <c:pt idx="67">
                  <c:v>2007</c:v>
                </c:pt>
                <c:pt idx="68">
                  <c:v>2008</c:v>
                </c:pt>
                <c:pt idx="69">
                  <c:v>2008</c:v>
                </c:pt>
                <c:pt idx="70">
                  <c:v>2008</c:v>
                </c:pt>
                <c:pt idx="71">
                  <c:v>2008</c:v>
                </c:pt>
                <c:pt idx="72">
                  <c:v>2009</c:v>
                </c:pt>
                <c:pt idx="73">
                  <c:v>2009</c:v>
                </c:pt>
                <c:pt idx="74">
                  <c:v>2009</c:v>
                </c:pt>
                <c:pt idx="75">
                  <c:v>2009</c:v>
                </c:pt>
                <c:pt idx="76">
                  <c:v>2010</c:v>
                </c:pt>
                <c:pt idx="77">
                  <c:v>2010</c:v>
                </c:pt>
                <c:pt idx="78">
                  <c:v>2010</c:v>
                </c:pt>
                <c:pt idx="79">
                  <c:v>2010</c:v>
                </c:pt>
                <c:pt idx="80">
                  <c:v>2011</c:v>
                </c:pt>
                <c:pt idx="81">
                  <c:v>2011</c:v>
                </c:pt>
                <c:pt idx="82">
                  <c:v>2011</c:v>
                </c:pt>
                <c:pt idx="83">
                  <c:v>2011</c:v>
                </c:pt>
                <c:pt idx="84">
                  <c:v>2012</c:v>
                </c:pt>
                <c:pt idx="85">
                  <c:v>2012 Q2</c:v>
                </c:pt>
              </c:strCache>
            </c:strRef>
          </c:cat>
          <c:val>
            <c:numRef>
              <c:f>'US Housing Price'!$E$4:$E$89</c:f>
              <c:numCache>
                <c:formatCode>General</c:formatCode>
                <c:ptCount val="86"/>
                <c:pt idx="0">
                  <c:v>100</c:v>
                </c:pt>
                <c:pt idx="1">
                  <c:v>101.32467532467533</c:v>
                </c:pt>
                <c:pt idx="2">
                  <c:v>102.44155844155861</c:v>
                </c:pt>
                <c:pt idx="3">
                  <c:v>101.28571428571429</c:v>
                </c:pt>
                <c:pt idx="4">
                  <c:v>100.40259740259741</c:v>
                </c:pt>
                <c:pt idx="5">
                  <c:v>101.22077922077921</c:v>
                </c:pt>
                <c:pt idx="6">
                  <c:v>100.98701298701319</c:v>
                </c:pt>
                <c:pt idx="7">
                  <c:v>99.584415584415595</c:v>
                </c:pt>
                <c:pt idx="8">
                  <c:v>98.584415584415595</c:v>
                </c:pt>
                <c:pt idx="9">
                  <c:v>99.363636363636289</c:v>
                </c:pt>
                <c:pt idx="10">
                  <c:v>99.311688311688258</c:v>
                </c:pt>
                <c:pt idx="11">
                  <c:v>98.324675324675312</c:v>
                </c:pt>
                <c:pt idx="12">
                  <c:v>98.350649350649348</c:v>
                </c:pt>
                <c:pt idx="13">
                  <c:v>100.05194805194806</c:v>
                </c:pt>
                <c:pt idx="14">
                  <c:v>100.74025974025992</c:v>
                </c:pt>
                <c:pt idx="15">
                  <c:v>99.987012987013188</c:v>
                </c:pt>
                <c:pt idx="16">
                  <c:v>99.194805194805198</c:v>
                </c:pt>
                <c:pt idx="17">
                  <c:v>99.922077922077918</c:v>
                </c:pt>
                <c:pt idx="18">
                  <c:v>100.55844155844123</c:v>
                </c:pt>
                <c:pt idx="19">
                  <c:v>99.584415584415595</c:v>
                </c:pt>
                <c:pt idx="20">
                  <c:v>99.337662337662309</c:v>
                </c:pt>
                <c:pt idx="21">
                  <c:v>101.0129870129867</c:v>
                </c:pt>
                <c:pt idx="22">
                  <c:v>101.77922077922079</c:v>
                </c:pt>
                <c:pt idx="23">
                  <c:v>101.45454545454552</c:v>
                </c:pt>
                <c:pt idx="24">
                  <c:v>101.67532467532465</c:v>
                </c:pt>
                <c:pt idx="25">
                  <c:v>104.22077922077921</c:v>
                </c:pt>
                <c:pt idx="26">
                  <c:v>105.93506493506493</c:v>
                </c:pt>
                <c:pt idx="27">
                  <c:v>106.8961038961039</c:v>
                </c:pt>
                <c:pt idx="28">
                  <c:v>108.92207792207788</c:v>
                </c:pt>
                <c:pt idx="29">
                  <c:v>113.02597402597401</c:v>
                </c:pt>
                <c:pt idx="30">
                  <c:v>116.33766233766234</c:v>
                </c:pt>
                <c:pt idx="31">
                  <c:v>116.64935064935069</c:v>
                </c:pt>
                <c:pt idx="32">
                  <c:v>118.58441558441559</c:v>
                </c:pt>
                <c:pt idx="33">
                  <c:v>123.50649350649334</c:v>
                </c:pt>
                <c:pt idx="34">
                  <c:v>127.25974025974025</c:v>
                </c:pt>
                <c:pt idx="35">
                  <c:v>129.23376623376575</c:v>
                </c:pt>
                <c:pt idx="36">
                  <c:v>132.77922077922045</c:v>
                </c:pt>
                <c:pt idx="37">
                  <c:v>140.03896103896105</c:v>
                </c:pt>
                <c:pt idx="38">
                  <c:v>144.02597402597402</c:v>
                </c:pt>
                <c:pt idx="39">
                  <c:v>147.48051948051992</c:v>
                </c:pt>
                <c:pt idx="40">
                  <c:v>151.54545454545453</c:v>
                </c:pt>
                <c:pt idx="41">
                  <c:v>155.88311688311722</c:v>
                </c:pt>
                <c:pt idx="42">
                  <c:v>159.59740259740261</c:v>
                </c:pt>
                <c:pt idx="43">
                  <c:v>160.57142857142861</c:v>
                </c:pt>
                <c:pt idx="44">
                  <c:v>163.53246753246788</c:v>
                </c:pt>
                <c:pt idx="45">
                  <c:v>172.41558441558442</c:v>
                </c:pt>
                <c:pt idx="46">
                  <c:v>180.02597402597402</c:v>
                </c:pt>
                <c:pt idx="47">
                  <c:v>184.64935064934997</c:v>
                </c:pt>
                <c:pt idx="48">
                  <c:v>188.10389610389598</c:v>
                </c:pt>
                <c:pt idx="49">
                  <c:v>194.41558441558439</c:v>
                </c:pt>
                <c:pt idx="50">
                  <c:v>202.29870129870096</c:v>
                </c:pt>
                <c:pt idx="51">
                  <c:v>209.44155844155799</c:v>
                </c:pt>
                <c:pt idx="52">
                  <c:v>218.06493506493499</c:v>
                </c:pt>
                <c:pt idx="53">
                  <c:v>233.05194805194807</c:v>
                </c:pt>
                <c:pt idx="54">
                  <c:v>242.74025974025975</c:v>
                </c:pt>
                <c:pt idx="55">
                  <c:v>248.59740259740261</c:v>
                </c:pt>
                <c:pt idx="56">
                  <c:v>258.71428571428567</c:v>
                </c:pt>
                <c:pt idx="57">
                  <c:v>271.24675324675326</c:v>
                </c:pt>
                <c:pt idx="58">
                  <c:v>281.51948051948125</c:v>
                </c:pt>
                <c:pt idx="59">
                  <c:v>288.19480519480658</c:v>
                </c:pt>
                <c:pt idx="60">
                  <c:v>290.58441558441558</c:v>
                </c:pt>
                <c:pt idx="61">
                  <c:v>293.88311688311683</c:v>
                </c:pt>
                <c:pt idx="62">
                  <c:v>292.33766233766232</c:v>
                </c:pt>
                <c:pt idx="63">
                  <c:v>288.81818181818164</c:v>
                </c:pt>
                <c:pt idx="64">
                  <c:v>285.28571428571399</c:v>
                </c:pt>
                <c:pt idx="65">
                  <c:v>282.29870129870125</c:v>
                </c:pt>
                <c:pt idx="66">
                  <c:v>276.27272727272725</c:v>
                </c:pt>
                <c:pt idx="67">
                  <c:v>260.61038961038975</c:v>
                </c:pt>
                <c:pt idx="68">
                  <c:v>241.71428571428527</c:v>
                </c:pt>
                <c:pt idx="69">
                  <c:v>234.44155844155799</c:v>
                </c:pt>
                <c:pt idx="70">
                  <c:v>225.12987012986949</c:v>
                </c:pt>
                <c:pt idx="71">
                  <c:v>210.50649350649385</c:v>
                </c:pt>
                <c:pt idx="72">
                  <c:v>196.72727272727258</c:v>
                </c:pt>
                <c:pt idx="73">
                  <c:v>199.15584415584416</c:v>
                </c:pt>
                <c:pt idx="74">
                  <c:v>206.19480519480439</c:v>
                </c:pt>
                <c:pt idx="75">
                  <c:v>205.40259740259773</c:v>
                </c:pt>
                <c:pt idx="76">
                  <c:v>202.87012987013023</c:v>
                </c:pt>
                <c:pt idx="77">
                  <c:v>209.16883116883116</c:v>
                </c:pt>
                <c:pt idx="78">
                  <c:v>209.09090909090909</c:v>
                </c:pt>
                <c:pt idx="79">
                  <c:v>202.57142857142861</c:v>
                </c:pt>
                <c:pt idx="80">
                  <c:v>195.96103896103932</c:v>
                </c:pt>
                <c:pt idx="81">
                  <c:v>201.12987012986949</c:v>
                </c:pt>
                <c:pt idx="82">
                  <c:v>158.06106198140003</c:v>
                </c:pt>
                <c:pt idx="83">
                  <c:v>151.35197013513761</c:v>
                </c:pt>
                <c:pt idx="84">
                  <c:v>149.99387196638796</c:v>
                </c:pt>
                <c:pt idx="85">
                  <c:v>156.05873272273104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42176"/>
        <c:axId val="36660352"/>
      </c:lineChart>
      <c:catAx>
        <c:axId val="3664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6660352"/>
        <c:crosses val="autoZero"/>
        <c:auto val="1"/>
        <c:lblAlgn val="ctr"/>
        <c:lblOffset val="0"/>
        <c:tickLblSkip val="4"/>
        <c:tickMarkSkip val="4"/>
        <c:noMultiLvlLbl val="0"/>
      </c:catAx>
      <c:valAx>
        <c:axId val="3666035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6642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921908893709325E-2"/>
          <c:y val="0.125"/>
          <c:w val="0.88502683909303004"/>
          <c:h val="0.555586723534558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'Source of Home Mortgage Funding'!$B$46</c:f>
              <c:strCache>
                <c:ptCount val="1"/>
                <c:pt idx="0">
                  <c:v>Deposits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'Source of Home Mortgage Funding'!$A$47:$A$63</c:f>
              <c:strCache>
                <c:ptCount val="17"/>
                <c:pt idx="0">
                  <c:v>Australia</c:v>
                </c:pt>
                <c:pt idx="1">
                  <c:v>Canada</c:v>
                </c:pt>
                <c:pt idx="2">
                  <c:v>Japan</c:v>
                </c:pt>
                <c:pt idx="3">
                  <c:v>Austria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Ireland</c:v>
                </c:pt>
                <c:pt idx="10">
                  <c:v>Italy</c:v>
                </c:pt>
                <c:pt idx="11">
                  <c:v>Netherlands</c:v>
                </c:pt>
                <c:pt idx="12">
                  <c:v>Portugal</c:v>
                </c:pt>
                <c:pt idx="13">
                  <c:v>Spain</c:v>
                </c:pt>
                <c:pt idx="14">
                  <c:v>Sweden</c:v>
                </c:pt>
                <c:pt idx="15">
                  <c:v>UK</c:v>
                </c:pt>
                <c:pt idx="16">
                  <c:v>U.S.</c:v>
                </c:pt>
              </c:strCache>
            </c:strRef>
          </c:cat>
          <c:val>
            <c:numRef>
              <c:f>'Source of Home Mortgage Funding'!$B$47:$B$63</c:f>
              <c:numCache>
                <c:formatCode>0.0</c:formatCode>
                <c:ptCount val="17"/>
                <c:pt idx="0">
                  <c:v>87.686087116338555</c:v>
                </c:pt>
                <c:pt idx="1">
                  <c:v>43.5</c:v>
                </c:pt>
                <c:pt idx="2">
                  <c:v>77.8</c:v>
                </c:pt>
                <c:pt idx="3">
                  <c:v>89.664973029646703</c:v>
                </c:pt>
                <c:pt idx="4">
                  <c:v>0</c:v>
                </c:pt>
                <c:pt idx="5">
                  <c:v>86.549278637583313</c:v>
                </c:pt>
                <c:pt idx="6">
                  <c:v>74.581561822125778</c:v>
                </c:pt>
                <c:pt idx="7">
                  <c:v>70.891676758482518</c:v>
                </c:pt>
                <c:pt idx="8">
                  <c:v>80.355666033590069</c:v>
                </c:pt>
                <c:pt idx="9">
                  <c:v>43.395740040906453</c:v>
                </c:pt>
                <c:pt idx="10">
                  <c:v>53.723075759638206</c:v>
                </c:pt>
                <c:pt idx="11">
                  <c:v>54.51975715386444</c:v>
                </c:pt>
                <c:pt idx="12">
                  <c:v>49.355960608935277</c:v>
                </c:pt>
                <c:pt idx="13">
                  <c:v>26.011988121472168</c:v>
                </c:pt>
                <c:pt idx="14">
                  <c:v>43.172914742737113</c:v>
                </c:pt>
                <c:pt idx="15">
                  <c:v>51.744688739155173</c:v>
                </c:pt>
                <c:pt idx="16" formatCode="General">
                  <c:v>22.8</c:v>
                </c:pt>
              </c:numCache>
            </c:numRef>
          </c:val>
        </c:ser>
        <c:ser>
          <c:idx val="1"/>
          <c:order val="1"/>
          <c:tx>
            <c:strRef>
              <c:f>'Source of Home Mortgage Funding'!$C$46</c:f>
              <c:strCache>
                <c:ptCount val="1"/>
                <c:pt idx="0">
                  <c:v>Mortgage bonds, including covered bonds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'Source of Home Mortgage Funding'!$A$47:$A$63</c:f>
              <c:strCache>
                <c:ptCount val="17"/>
                <c:pt idx="0">
                  <c:v>Australia</c:v>
                </c:pt>
                <c:pt idx="1">
                  <c:v>Canada</c:v>
                </c:pt>
                <c:pt idx="2">
                  <c:v>Japan</c:v>
                </c:pt>
                <c:pt idx="3">
                  <c:v>Austria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Ireland</c:v>
                </c:pt>
                <c:pt idx="10">
                  <c:v>Italy</c:v>
                </c:pt>
                <c:pt idx="11">
                  <c:v>Netherlands</c:v>
                </c:pt>
                <c:pt idx="12">
                  <c:v>Portugal</c:v>
                </c:pt>
                <c:pt idx="13">
                  <c:v>Spain</c:v>
                </c:pt>
                <c:pt idx="14">
                  <c:v>Sweden</c:v>
                </c:pt>
                <c:pt idx="15">
                  <c:v>UK</c:v>
                </c:pt>
                <c:pt idx="16">
                  <c:v>U.S.</c:v>
                </c:pt>
              </c:strCache>
            </c:strRef>
          </c:cat>
          <c:val>
            <c:numRef>
              <c:f>'Source of Home Mortgage Funding'!$C$47:$C$63</c:f>
              <c:numCache>
                <c:formatCode>#,##0.0_);[Red]\(#,##0.0\)</c:formatCode>
                <c:ptCount val="17"/>
                <c:pt idx="0" formatCode="General">
                  <c:v>0</c:v>
                </c:pt>
                <c:pt idx="1">
                  <c:v>19.5</c:v>
                </c:pt>
                <c:pt idx="2" formatCode="0.0">
                  <c:v>0</c:v>
                </c:pt>
                <c:pt idx="3" formatCode="0.0">
                  <c:v>7.3</c:v>
                </c:pt>
                <c:pt idx="4" formatCode="0.0">
                  <c:v>100</c:v>
                </c:pt>
                <c:pt idx="5" formatCode="0.0">
                  <c:v>7.7</c:v>
                </c:pt>
                <c:pt idx="6" formatCode="0.0">
                  <c:v>23.9</c:v>
                </c:pt>
                <c:pt idx="7" formatCode="0.0">
                  <c:v>19.600000000000001</c:v>
                </c:pt>
                <c:pt idx="8" formatCode="0.0">
                  <c:v>8.1</c:v>
                </c:pt>
                <c:pt idx="9" formatCode="0.0">
                  <c:v>20.100000000000001</c:v>
                </c:pt>
                <c:pt idx="10" formatCode="0.0">
                  <c:v>4.2</c:v>
                </c:pt>
                <c:pt idx="11" formatCode="0.0">
                  <c:v>4.7</c:v>
                </c:pt>
                <c:pt idx="12" formatCode="0.0">
                  <c:v>18.3</c:v>
                </c:pt>
                <c:pt idx="13" formatCode="0.0">
                  <c:v>49.3</c:v>
                </c:pt>
                <c:pt idx="14" formatCode="0.0">
                  <c:v>56.7</c:v>
                </c:pt>
                <c:pt idx="15" formatCode="0.0">
                  <c:v>14.7</c:v>
                </c:pt>
                <c:pt idx="16" formatCode="0.0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'Source of Home Mortgage Funding'!$D$46</c:f>
              <c:strCache>
                <c:ptCount val="1"/>
                <c:pt idx="0">
                  <c:v>Residential mortgage-backed securities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'Source of Home Mortgage Funding'!$A$47:$A$63</c:f>
              <c:strCache>
                <c:ptCount val="17"/>
                <c:pt idx="0">
                  <c:v>Australia</c:v>
                </c:pt>
                <c:pt idx="1">
                  <c:v>Canada</c:v>
                </c:pt>
                <c:pt idx="2">
                  <c:v>Japan</c:v>
                </c:pt>
                <c:pt idx="3">
                  <c:v>Austria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Ireland</c:v>
                </c:pt>
                <c:pt idx="10">
                  <c:v>Italy</c:v>
                </c:pt>
                <c:pt idx="11">
                  <c:v>Netherlands</c:v>
                </c:pt>
                <c:pt idx="12">
                  <c:v>Portugal</c:v>
                </c:pt>
                <c:pt idx="13">
                  <c:v>Spain</c:v>
                </c:pt>
                <c:pt idx="14">
                  <c:v>Sweden</c:v>
                </c:pt>
                <c:pt idx="15">
                  <c:v>UK</c:v>
                </c:pt>
                <c:pt idx="16">
                  <c:v>U.S.</c:v>
                </c:pt>
              </c:strCache>
            </c:strRef>
          </c:cat>
          <c:val>
            <c:numRef>
              <c:f>'Source of Home Mortgage Funding'!$D$47:$D$63</c:f>
              <c:numCache>
                <c:formatCode>0.0</c:formatCode>
                <c:ptCount val="17"/>
                <c:pt idx="0">
                  <c:v>11.009005697482079</c:v>
                </c:pt>
                <c:pt idx="1">
                  <c:v>30.911917098445631</c:v>
                </c:pt>
                <c:pt idx="2">
                  <c:v>15</c:v>
                </c:pt>
                <c:pt idx="3">
                  <c:v>3.0350269703533037</c:v>
                </c:pt>
                <c:pt idx="4">
                  <c:v>0</c:v>
                </c:pt>
                <c:pt idx="5">
                  <c:v>5.7507213624165141</c:v>
                </c:pt>
                <c:pt idx="6">
                  <c:v>1.5184381778741858</c:v>
                </c:pt>
                <c:pt idx="7">
                  <c:v>1.5083232415174228</c:v>
                </c:pt>
                <c:pt idx="8">
                  <c:v>11.544333966409713</c:v>
                </c:pt>
                <c:pt idx="9">
                  <c:v>36.504259959093417</c:v>
                </c:pt>
                <c:pt idx="10">
                  <c:v>42.076924240361812</c:v>
                </c:pt>
                <c:pt idx="11">
                  <c:v>32.780242846135536</c:v>
                </c:pt>
                <c:pt idx="12">
                  <c:v>32.344039391064726</c:v>
                </c:pt>
                <c:pt idx="13">
                  <c:v>24.688011878527835</c:v>
                </c:pt>
                <c:pt idx="14">
                  <c:v>0.12708525726292244</c:v>
                </c:pt>
                <c:pt idx="15">
                  <c:v>33.555311260844832</c:v>
                </c:pt>
                <c:pt idx="16">
                  <c:v>59.9</c:v>
                </c:pt>
              </c:numCache>
            </c:numRef>
          </c:val>
        </c:ser>
        <c:ser>
          <c:idx val="3"/>
          <c:order val="3"/>
          <c:tx>
            <c:strRef>
              <c:f>'Source of Home Mortgage Funding'!$E$46</c:f>
              <c:strCache>
                <c:ptCount val="1"/>
                <c:pt idx="0">
                  <c:v>Institutional investors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'Source of Home Mortgage Funding'!$A$47:$A$63</c:f>
              <c:strCache>
                <c:ptCount val="17"/>
                <c:pt idx="0">
                  <c:v>Australia</c:v>
                </c:pt>
                <c:pt idx="1">
                  <c:v>Canada</c:v>
                </c:pt>
                <c:pt idx="2">
                  <c:v>Japan</c:v>
                </c:pt>
                <c:pt idx="3">
                  <c:v>Austria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Ireland</c:v>
                </c:pt>
                <c:pt idx="10">
                  <c:v>Italy</c:v>
                </c:pt>
                <c:pt idx="11">
                  <c:v>Netherlands</c:v>
                </c:pt>
                <c:pt idx="12">
                  <c:v>Portugal</c:v>
                </c:pt>
                <c:pt idx="13">
                  <c:v>Spain</c:v>
                </c:pt>
                <c:pt idx="14">
                  <c:v>Sweden</c:v>
                </c:pt>
                <c:pt idx="15">
                  <c:v>UK</c:v>
                </c:pt>
                <c:pt idx="16">
                  <c:v>U.S.</c:v>
                </c:pt>
              </c:strCache>
            </c:strRef>
          </c:cat>
          <c:val>
            <c:numRef>
              <c:f>'Source of Home Mortgage Funding'!$E$47:$E$63</c:f>
              <c:numCache>
                <c:formatCode>General</c:formatCode>
                <c:ptCount val="17"/>
                <c:pt idx="0">
                  <c:v>0</c:v>
                </c:pt>
                <c:pt idx="1">
                  <c:v>3.2</c:v>
                </c:pt>
                <c:pt idx="2">
                  <c:v>1.5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0.0">
                  <c:v>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0.60000000000000064</c:v>
                </c:pt>
              </c:numCache>
            </c:numRef>
          </c:val>
        </c:ser>
        <c:ser>
          <c:idx val="4"/>
          <c:order val="4"/>
          <c:tx>
            <c:strRef>
              <c:f>'Source of Home Mortgage Funding'!$F$46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'Source of Home Mortgage Funding'!$A$47:$A$63</c:f>
              <c:strCache>
                <c:ptCount val="17"/>
                <c:pt idx="0">
                  <c:v>Australia</c:v>
                </c:pt>
                <c:pt idx="1">
                  <c:v>Canada</c:v>
                </c:pt>
                <c:pt idx="2">
                  <c:v>Japan</c:v>
                </c:pt>
                <c:pt idx="3">
                  <c:v>Austria</c:v>
                </c:pt>
                <c:pt idx="4">
                  <c:v>Denmark</c:v>
                </c:pt>
                <c:pt idx="5">
                  <c:v>Finland</c:v>
                </c:pt>
                <c:pt idx="6">
                  <c:v>France</c:v>
                </c:pt>
                <c:pt idx="7">
                  <c:v>Germany</c:v>
                </c:pt>
                <c:pt idx="8">
                  <c:v>Greece</c:v>
                </c:pt>
                <c:pt idx="9">
                  <c:v>Ireland</c:v>
                </c:pt>
                <c:pt idx="10">
                  <c:v>Italy</c:v>
                </c:pt>
                <c:pt idx="11">
                  <c:v>Netherlands</c:v>
                </c:pt>
                <c:pt idx="12">
                  <c:v>Portugal</c:v>
                </c:pt>
                <c:pt idx="13">
                  <c:v>Spain</c:v>
                </c:pt>
                <c:pt idx="14">
                  <c:v>Sweden</c:v>
                </c:pt>
                <c:pt idx="15">
                  <c:v>UK</c:v>
                </c:pt>
                <c:pt idx="16">
                  <c:v>U.S.</c:v>
                </c:pt>
              </c:strCache>
            </c:strRef>
          </c:cat>
          <c:val>
            <c:numRef>
              <c:f>'Source of Home Mortgage Funding'!$F$47:$F$63</c:f>
              <c:numCache>
                <c:formatCode>General</c:formatCode>
                <c:ptCount val="17"/>
                <c:pt idx="0" formatCode="0.0">
                  <c:v>1.3049071861790082</c:v>
                </c:pt>
                <c:pt idx="1">
                  <c:v>2.9</c:v>
                </c:pt>
                <c:pt idx="2">
                  <c:v>5.7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4865536"/>
        <c:axId val="34867072"/>
      </c:barChart>
      <c:catAx>
        <c:axId val="3486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34867072"/>
        <c:crosses val="autoZero"/>
        <c:auto val="1"/>
        <c:lblAlgn val="ctr"/>
        <c:lblOffset val="100"/>
        <c:noMultiLvlLbl val="0"/>
      </c:catAx>
      <c:valAx>
        <c:axId val="34867072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900"/>
                </a:pPr>
                <a:r>
                  <a:rPr lang="en-US" sz="900"/>
                  <a:t>Percent</a:t>
                </a:r>
              </a:p>
            </c:rich>
          </c:tx>
          <c:layout>
            <c:manualLayout>
              <c:xMode val="edge"/>
              <c:yMode val="edge"/>
              <c:x val="2.2363793428721818E-2"/>
              <c:y val="2.95162583843686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34865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7934624819535941E-2"/>
          <c:y val="0.8191736586205417"/>
          <c:w val="0.93818126569200566"/>
          <c:h val="0.18003893980465563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r>
              <a:rPr lang="en-US" sz="1000">
                <a:latin typeface="Times New Roman" pitchFamily="18" charset="0"/>
                <a:cs typeface="Times New Roman" pitchFamily="18" charset="0"/>
              </a:rPr>
              <a:t>Mortgage-backed covered bonds outstanding</a:t>
            </a:r>
          </a:p>
        </c:rich>
      </c:tx>
      <c:layout>
        <c:manualLayout>
          <c:xMode val="edge"/>
          <c:yMode val="edge"/>
          <c:x val="0.2535036122279059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360421293492586E-2"/>
          <c:y val="0.15741721982217663"/>
          <c:w val="0.89041263339840382"/>
          <c:h val="0.655907211454542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'Covered Bonds by countries (1)'!$I$54:$I$73</c:f>
              <c:strCache>
                <c:ptCount val="20"/>
                <c:pt idx="0">
                  <c:v>Latvia</c:v>
                </c:pt>
                <c:pt idx="1">
                  <c:v>Poland</c:v>
                </c:pt>
                <c:pt idx="2">
                  <c:v>Slovakia</c:v>
                </c:pt>
                <c:pt idx="3">
                  <c:v>Hungary</c:v>
                </c:pt>
                <c:pt idx="4">
                  <c:v>Czech R.</c:v>
                </c:pt>
                <c:pt idx="5">
                  <c:v>Austria</c:v>
                </c:pt>
                <c:pt idx="6">
                  <c:v>Finland</c:v>
                </c:pt>
                <c:pt idx="7">
                  <c:v>U.S.</c:v>
                </c:pt>
                <c:pt idx="8">
                  <c:v>Greece</c:v>
                </c:pt>
                <c:pt idx="9">
                  <c:v>Italy</c:v>
                </c:pt>
                <c:pt idx="10">
                  <c:v>Portugal</c:v>
                </c:pt>
                <c:pt idx="11">
                  <c:v>Ireland</c:v>
                </c:pt>
                <c:pt idx="12">
                  <c:v>Netherlands</c:v>
                </c:pt>
                <c:pt idx="13">
                  <c:v>Norway</c:v>
                </c:pt>
                <c:pt idx="14">
                  <c:v>Sweden</c:v>
                </c:pt>
                <c:pt idx="15">
                  <c:v>France </c:v>
                </c:pt>
                <c:pt idx="16">
                  <c:v>U.K.</c:v>
                </c:pt>
                <c:pt idx="17">
                  <c:v>Germany</c:v>
                </c:pt>
                <c:pt idx="18">
                  <c:v>Denmark</c:v>
                </c:pt>
                <c:pt idx="19">
                  <c:v>Spain</c:v>
                </c:pt>
              </c:strCache>
            </c:strRef>
          </c:cat>
          <c:val>
            <c:numRef>
              <c:f>'Covered Bonds by countries (1)'!$J$54:$J$73</c:f>
              <c:numCache>
                <c:formatCode>0.0</c:formatCode>
                <c:ptCount val="20"/>
                <c:pt idx="0">
                  <c:v>0.13401905475000042</c:v>
                </c:pt>
                <c:pt idx="1">
                  <c:v>0.67009527375000266</c:v>
                </c:pt>
                <c:pt idx="2">
                  <c:v>4.5566478615000001</c:v>
                </c:pt>
                <c:pt idx="3">
                  <c:v>8.3091813945000048</c:v>
                </c:pt>
                <c:pt idx="4">
                  <c:v>10.989562489500004</c:v>
                </c:pt>
                <c:pt idx="5">
                  <c:v>12.999848310750002</c:v>
                </c:pt>
                <c:pt idx="6">
                  <c:v>13.53592452975</c:v>
                </c:pt>
                <c:pt idx="7">
                  <c:v>15.412191296250002</c:v>
                </c:pt>
                <c:pt idx="8">
                  <c:v>26.535772840499952</c:v>
                </c:pt>
                <c:pt idx="9">
                  <c:v>36.051125727749998</c:v>
                </c:pt>
                <c:pt idx="10">
                  <c:v>37.123278165750001</c:v>
                </c:pt>
                <c:pt idx="11">
                  <c:v>38.865525877500012</c:v>
                </c:pt>
                <c:pt idx="12">
                  <c:v>54.679774338000094</c:v>
                </c:pt>
                <c:pt idx="13">
                  <c:v>93.679319270249948</c:v>
                </c:pt>
                <c:pt idx="14">
                  <c:v>253.02797536800003</c:v>
                </c:pt>
                <c:pt idx="15">
                  <c:v>268.84222382849998</c:v>
                </c:pt>
                <c:pt idx="16">
                  <c:v>275.27513845649833</c:v>
                </c:pt>
                <c:pt idx="17">
                  <c:v>294.84192044999969</c:v>
                </c:pt>
                <c:pt idx="18">
                  <c:v>445.61335704375</c:v>
                </c:pt>
                <c:pt idx="19">
                  <c:v>457.40703386174999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34914304"/>
        <c:axId val="34915840"/>
      </c:barChart>
      <c:catAx>
        <c:axId val="3491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00000"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4915840"/>
        <c:crosses val="autoZero"/>
        <c:auto val="1"/>
        <c:lblAlgn val="ctr"/>
        <c:lblOffset val="100"/>
        <c:noMultiLvlLbl val="0"/>
      </c:catAx>
      <c:valAx>
        <c:axId val="3491584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900">
                    <a:latin typeface="Times New Roman" pitchFamily="18" charset="0"/>
                    <a:cs typeface="Times New Roman" pitchFamily="18" charset="0"/>
                  </a:rPr>
                  <a:t>US$ Billions</a:t>
                </a:r>
              </a:p>
            </c:rich>
          </c:tx>
          <c:layout>
            <c:manualLayout>
              <c:xMode val="edge"/>
              <c:yMode val="edge"/>
              <c:x val="2.4087710022359203E-3"/>
              <c:y val="6.718358121901442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49143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Mortgage-backed covered bonds as percent of residential loans outstanding</a:t>
            </a:r>
          </a:p>
        </c:rich>
      </c:tx>
      <c:layout>
        <c:manualLayout>
          <c:xMode val="edge"/>
          <c:yMode val="edge"/>
          <c:x val="0.2014083088098836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312693867812121E-2"/>
          <c:y val="0.17824074074074087"/>
          <c:w val="0.90476596675415577"/>
          <c:h val="0.593381452318460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8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8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'Covered Bonds by countries (1)'!$I$78:$I$98</c:f>
              <c:strCache>
                <c:ptCount val="21"/>
                <c:pt idx="0">
                  <c:v>U.S.</c:v>
                </c:pt>
                <c:pt idx="1">
                  <c:v>Poland</c:v>
                </c:pt>
                <c:pt idx="2">
                  <c:v>Luxembourg</c:v>
                </c:pt>
                <c:pt idx="3">
                  <c:v>Latvia</c:v>
                </c:pt>
                <c:pt idx="4">
                  <c:v>Netherlands</c:v>
                </c:pt>
                <c:pt idx="5">
                  <c:v>Italy</c:v>
                </c:pt>
                <c:pt idx="6">
                  <c:v>Austria</c:v>
                </c:pt>
                <c:pt idx="7">
                  <c:v>Finland</c:v>
                </c:pt>
                <c:pt idx="8">
                  <c:v>U.K.</c:v>
                </c:pt>
                <c:pt idx="9">
                  <c:v>Germany</c:v>
                </c:pt>
                <c:pt idx="10">
                  <c:v>Ireland</c:v>
                </c:pt>
                <c:pt idx="11">
                  <c:v>Portugal</c:v>
                </c:pt>
                <c:pt idx="12">
                  <c:v>Greece</c:v>
                </c:pt>
                <c:pt idx="13">
                  <c:v>Hungary</c:v>
                </c:pt>
                <c:pt idx="14">
                  <c:v>France </c:v>
                </c:pt>
                <c:pt idx="15">
                  <c:v>Slovakia</c:v>
                </c:pt>
                <c:pt idx="16">
                  <c:v>Norway</c:v>
                </c:pt>
                <c:pt idx="17">
                  <c:v>Czech Republic</c:v>
                </c:pt>
                <c:pt idx="18">
                  <c:v>Spain</c:v>
                </c:pt>
                <c:pt idx="19">
                  <c:v>Sweden</c:v>
                </c:pt>
                <c:pt idx="20">
                  <c:v>Denmark</c:v>
                </c:pt>
              </c:strCache>
            </c:strRef>
          </c:cat>
          <c:val>
            <c:numRef>
              <c:f>'Covered Bonds by countries (1)'!$K$78:$K$98</c:f>
              <c:numCache>
                <c:formatCode>General</c:formatCode>
                <c:ptCount val="21"/>
                <c:pt idx="0">
                  <c:v>0.13716930270283206</c:v>
                </c:pt>
                <c:pt idx="1">
                  <c:v>0.73855243722304365</c:v>
                </c:pt>
                <c:pt idx="2">
                  <c:v>1.0752688172042979</c:v>
                </c:pt>
                <c:pt idx="3">
                  <c:v>1.5384615384615385</c:v>
                </c:pt>
                <c:pt idx="4">
                  <c:v>6.4844246662428455</c:v>
                </c:pt>
                <c:pt idx="5">
                  <c:v>7.6420454545454426</c:v>
                </c:pt>
                <c:pt idx="6">
                  <c:v>12.125</c:v>
                </c:pt>
                <c:pt idx="7">
                  <c:v>13.254593175853016</c:v>
                </c:pt>
                <c:pt idx="8">
                  <c:v>14.237194149857903</c:v>
                </c:pt>
                <c:pt idx="9">
                  <c:v>19.093907307759071</c:v>
                </c:pt>
                <c:pt idx="10">
                  <c:v>21.354933726067745</c:v>
                </c:pt>
                <c:pt idx="11">
                  <c:v>24.171029668411865</c:v>
                </c:pt>
                <c:pt idx="12">
                  <c:v>24.596273291925421</c:v>
                </c:pt>
                <c:pt idx="13">
                  <c:v>24.899598393574287</c:v>
                </c:pt>
                <c:pt idx="14">
                  <c:v>25.182023600301189</c:v>
                </c:pt>
                <c:pt idx="15">
                  <c:v>31.192660550458715</c:v>
                </c:pt>
                <c:pt idx="16">
                  <c:v>31.859617137648133</c:v>
                </c:pt>
                <c:pt idx="17">
                  <c:v>44.086021505376188</c:v>
                </c:pt>
                <c:pt idx="18">
                  <c:v>50.176418700382243</c:v>
                </c:pt>
                <c:pt idx="19">
                  <c:v>66.549171660204436</c:v>
                </c:pt>
                <c:pt idx="2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4955648"/>
        <c:axId val="34957184"/>
      </c:barChart>
      <c:catAx>
        <c:axId val="3495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750" b="1"/>
            </a:pPr>
            <a:endParaRPr lang="en-US"/>
          </a:p>
        </c:txPr>
        <c:crossAx val="34957184"/>
        <c:crosses val="autoZero"/>
        <c:auto val="1"/>
        <c:lblAlgn val="ctr"/>
        <c:lblOffset val="100"/>
        <c:noMultiLvlLbl val="0"/>
      </c:catAx>
      <c:valAx>
        <c:axId val="34957184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1058154836284055E-5"/>
              <c:y val="6.611220472440949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34955648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Selected countries, 2009</a:t>
            </a:r>
          </a:p>
        </c:rich>
      </c:tx>
      <c:layout>
        <c:manualLayout>
          <c:xMode val="edge"/>
          <c:yMode val="edge"/>
          <c:x val="0.3741662689891047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667780163843163E-2"/>
          <c:y val="0.16145851560221638"/>
          <c:w val="0.90874791219279571"/>
          <c:h val="0.6643536745406842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Homeownership_Others!$B$1</c:f>
              <c:strCache>
                <c:ptCount val="1"/>
                <c:pt idx="0">
                  <c:v>Homeownership rate (%)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Homeownership_Others!$A$2:$A$20</c:f>
              <c:strCache>
                <c:ptCount val="19"/>
                <c:pt idx="0">
                  <c:v>Switzerland</c:v>
                </c:pt>
                <c:pt idx="1">
                  <c:v>Japan</c:v>
                </c:pt>
                <c:pt idx="2">
                  <c:v>Argentina</c:v>
                </c:pt>
                <c:pt idx="3">
                  <c:v>Russia</c:v>
                </c:pt>
                <c:pt idx="4">
                  <c:v>Canada</c:v>
                </c:pt>
                <c:pt idx="5">
                  <c:v>United States</c:v>
                </c:pt>
                <c:pt idx="6">
                  <c:v>Australia</c:v>
                </c:pt>
                <c:pt idx="7">
                  <c:v>Turkey</c:v>
                </c:pt>
                <c:pt idx="8">
                  <c:v>New Zealand</c:v>
                </c:pt>
                <c:pt idx="9">
                  <c:v>Israel</c:v>
                </c:pt>
                <c:pt idx="10">
                  <c:v>Brazil</c:v>
                </c:pt>
                <c:pt idx="11">
                  <c:v>South Korea</c:v>
                </c:pt>
                <c:pt idx="12">
                  <c:v>Norway</c:v>
                </c:pt>
                <c:pt idx="13">
                  <c:v>South Africa</c:v>
                </c:pt>
                <c:pt idx="14">
                  <c:v>India</c:v>
                </c:pt>
                <c:pt idx="15">
                  <c:v>China*</c:v>
                </c:pt>
                <c:pt idx="16">
                  <c:v>Iceland</c:v>
                </c:pt>
                <c:pt idx="17">
                  <c:v>Mexico</c:v>
                </c:pt>
                <c:pt idx="18">
                  <c:v>Singapore</c:v>
                </c:pt>
              </c:strCache>
            </c:strRef>
          </c:cat>
          <c:val>
            <c:numRef>
              <c:f>Homeownership_Others!$B$2:$B$20</c:f>
              <c:numCache>
                <c:formatCode>0</c:formatCode>
                <c:ptCount val="19"/>
                <c:pt idx="0">
                  <c:v>38</c:v>
                </c:pt>
                <c:pt idx="1">
                  <c:v>61</c:v>
                </c:pt>
                <c:pt idx="2">
                  <c:v>61.5</c:v>
                </c:pt>
                <c:pt idx="3">
                  <c:v>63.8</c:v>
                </c:pt>
                <c:pt idx="4">
                  <c:v>66</c:v>
                </c:pt>
                <c:pt idx="5">
                  <c:v>66.5</c:v>
                </c:pt>
                <c:pt idx="6">
                  <c:v>67.400000000000006</c:v>
                </c:pt>
                <c:pt idx="7">
                  <c:v>68</c:v>
                </c:pt>
                <c:pt idx="8">
                  <c:v>68</c:v>
                </c:pt>
                <c:pt idx="9">
                  <c:v>71</c:v>
                </c:pt>
                <c:pt idx="10">
                  <c:v>74</c:v>
                </c:pt>
                <c:pt idx="11">
                  <c:v>74.900000000000006</c:v>
                </c:pt>
                <c:pt idx="12">
                  <c:v>76.7</c:v>
                </c:pt>
                <c:pt idx="13">
                  <c:v>76.8</c:v>
                </c:pt>
                <c:pt idx="14">
                  <c:v>82</c:v>
                </c:pt>
                <c:pt idx="15">
                  <c:v>82.3</c:v>
                </c:pt>
                <c:pt idx="16">
                  <c:v>82.5</c:v>
                </c:pt>
                <c:pt idx="17">
                  <c:v>84</c:v>
                </c:pt>
                <c:pt idx="18">
                  <c:v>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3957760"/>
        <c:axId val="34983296"/>
      </c:barChart>
      <c:catAx>
        <c:axId val="3395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700"/>
            </a:pPr>
            <a:endParaRPr lang="en-US"/>
          </a:p>
        </c:txPr>
        <c:crossAx val="34983296"/>
        <c:crosses val="autoZero"/>
        <c:auto val="1"/>
        <c:lblAlgn val="ctr"/>
        <c:lblOffset val="0"/>
        <c:tickMarkSkip val="1"/>
        <c:noMultiLvlLbl val="0"/>
      </c:catAx>
      <c:valAx>
        <c:axId val="3498329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/>
                  <a:t>Percent</a:t>
                </a:r>
              </a:p>
            </c:rich>
          </c:tx>
          <c:layout>
            <c:manualLayout>
              <c:xMode val="edge"/>
              <c:yMode val="edge"/>
              <c:x val="2.1872265966754286E-5"/>
              <c:y val="6.6462160979877519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/>
            </a:pPr>
            <a:endParaRPr lang="en-US"/>
          </a:p>
        </c:txPr>
        <c:crossAx val="3395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European Union and other selected</a:t>
            </a:r>
            <a:r>
              <a:rPr lang="en-US" sz="1000" baseline="0"/>
              <a:t> </a:t>
            </a:r>
            <a:r>
              <a:rPr lang="en-US" sz="1000"/>
              <a:t>countries, 2010</a:t>
            </a:r>
          </a:p>
        </c:rich>
      </c:tx>
      <c:layout>
        <c:manualLayout>
          <c:xMode val="edge"/>
          <c:yMode val="edge"/>
          <c:x val="0.2648972565029017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889351417104105E-2"/>
          <c:y val="0.16126708047288013"/>
          <c:w val="0.92547277744128142"/>
          <c:h val="0.649782672195776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7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Homeownership_EU!$A$32:$A$63</c:f>
              <c:strCache>
                <c:ptCount val="32"/>
                <c:pt idx="0">
                  <c:v>Germany </c:v>
                </c:pt>
                <c:pt idx="1">
                  <c:v>Denmark </c:v>
                </c:pt>
                <c:pt idx="2">
                  <c:v>Netherlands </c:v>
                </c:pt>
                <c:pt idx="3">
                  <c:v>Austria</c:v>
                </c:pt>
                <c:pt idx="4">
                  <c:v>France </c:v>
                </c:pt>
                <c:pt idx="5">
                  <c:v>Finland </c:v>
                </c:pt>
                <c:pt idx="6">
                  <c:v>Sweden </c:v>
                </c:pt>
                <c:pt idx="7">
                  <c:v>UK </c:v>
                </c:pt>
                <c:pt idx="8">
                  <c:v>USA </c:v>
                </c:pt>
                <c:pt idx="9">
                  <c:v>Poland </c:v>
                </c:pt>
                <c:pt idx="10">
                  <c:v>Luxembourg </c:v>
                </c:pt>
                <c:pt idx="11">
                  <c:v>Cyprus </c:v>
                </c:pt>
                <c:pt idx="12">
                  <c:v>Ireland </c:v>
                </c:pt>
                <c:pt idx="13">
                  <c:v>Portugal </c:v>
                </c:pt>
                <c:pt idx="14">
                  <c:v>Czech Republic </c:v>
                </c:pt>
                <c:pt idx="15">
                  <c:v>Iceland </c:v>
                </c:pt>
                <c:pt idx="16">
                  <c:v>Belgium</c:v>
                </c:pt>
                <c:pt idx="17">
                  <c:v>Malta </c:v>
                </c:pt>
                <c:pt idx="18">
                  <c:v>Italy </c:v>
                </c:pt>
                <c:pt idx="19">
                  <c:v>Greece </c:v>
                </c:pt>
                <c:pt idx="20">
                  <c:v>Russia </c:v>
                </c:pt>
                <c:pt idx="21">
                  <c:v>Turkey </c:v>
                </c:pt>
                <c:pt idx="22">
                  <c:v>Slovenia </c:v>
                </c:pt>
                <c:pt idx="23">
                  <c:v>Spain </c:v>
                </c:pt>
                <c:pt idx="24">
                  <c:v>Norway </c:v>
                </c:pt>
                <c:pt idx="25">
                  <c:v>Slovakia </c:v>
                </c:pt>
                <c:pt idx="26">
                  <c:v>Bulgaria </c:v>
                </c:pt>
                <c:pt idx="27">
                  <c:v>Latvia </c:v>
                </c:pt>
                <c:pt idx="28">
                  <c:v>Estonia </c:v>
                </c:pt>
                <c:pt idx="29">
                  <c:v>Lithuania </c:v>
                </c:pt>
                <c:pt idx="30">
                  <c:v>Hungary </c:v>
                </c:pt>
                <c:pt idx="31">
                  <c:v>Romania </c:v>
                </c:pt>
              </c:strCache>
            </c:strRef>
          </c:cat>
          <c:val>
            <c:numRef>
              <c:f>Homeownership_EU!$B$32:$B$63</c:f>
              <c:numCache>
                <c:formatCode>0</c:formatCode>
                <c:ptCount val="32"/>
                <c:pt idx="0">
                  <c:v>43.2</c:v>
                </c:pt>
                <c:pt idx="1">
                  <c:v>53.6</c:v>
                </c:pt>
                <c:pt idx="2">
                  <c:v>55.5</c:v>
                </c:pt>
                <c:pt idx="3">
                  <c:v>57.5</c:v>
                </c:pt>
                <c:pt idx="4">
                  <c:v>57.8</c:v>
                </c:pt>
                <c:pt idx="5">
                  <c:v>59</c:v>
                </c:pt>
                <c:pt idx="6">
                  <c:v>66</c:v>
                </c:pt>
                <c:pt idx="7">
                  <c:v>66.400000000000006</c:v>
                </c:pt>
                <c:pt idx="8">
                  <c:v>66.900000000000006</c:v>
                </c:pt>
                <c:pt idx="9">
                  <c:v>68.7</c:v>
                </c:pt>
                <c:pt idx="10">
                  <c:v>70.400000000000006</c:v>
                </c:pt>
                <c:pt idx="11">
                  <c:v>73.8</c:v>
                </c:pt>
                <c:pt idx="12">
                  <c:v>74.5</c:v>
                </c:pt>
                <c:pt idx="13">
                  <c:v>74.599999999999994</c:v>
                </c:pt>
                <c:pt idx="14">
                  <c:v>76.599999999999994</c:v>
                </c:pt>
                <c:pt idx="15">
                  <c:v>77</c:v>
                </c:pt>
                <c:pt idx="16">
                  <c:v>78</c:v>
                </c:pt>
                <c:pt idx="17">
                  <c:v>79.2</c:v>
                </c:pt>
                <c:pt idx="18">
                  <c:v>80</c:v>
                </c:pt>
                <c:pt idx="19">
                  <c:v>80.099999999999994</c:v>
                </c:pt>
                <c:pt idx="20">
                  <c:v>81</c:v>
                </c:pt>
                <c:pt idx="21">
                  <c:v>81</c:v>
                </c:pt>
                <c:pt idx="22">
                  <c:v>81.3</c:v>
                </c:pt>
                <c:pt idx="23">
                  <c:v>85</c:v>
                </c:pt>
                <c:pt idx="24">
                  <c:v>85</c:v>
                </c:pt>
                <c:pt idx="25">
                  <c:v>85.5</c:v>
                </c:pt>
                <c:pt idx="26">
                  <c:v>86.8</c:v>
                </c:pt>
                <c:pt idx="27">
                  <c:v>87</c:v>
                </c:pt>
                <c:pt idx="28">
                  <c:v>87.1</c:v>
                </c:pt>
                <c:pt idx="29">
                  <c:v>91</c:v>
                </c:pt>
                <c:pt idx="30">
                  <c:v>93</c:v>
                </c:pt>
                <c:pt idx="31">
                  <c:v>97.7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5829248"/>
        <c:axId val="35830784"/>
      </c:barChart>
      <c:catAx>
        <c:axId val="3582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60000"/>
          <a:lstStyle/>
          <a:p>
            <a:pPr>
              <a:defRPr sz="650" b="1"/>
            </a:pPr>
            <a:endParaRPr lang="en-US"/>
          </a:p>
        </c:txPr>
        <c:crossAx val="35830784"/>
        <c:crosses val="autoZero"/>
        <c:auto val="1"/>
        <c:lblAlgn val="ctr"/>
        <c:lblOffset val="100"/>
        <c:noMultiLvlLbl val="0"/>
      </c:catAx>
      <c:valAx>
        <c:axId val="35830784"/>
        <c:scaling>
          <c:orientation val="minMax"/>
          <c:max val="1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/>
                  <a:t>Percent</a:t>
                </a:r>
              </a:p>
            </c:rich>
          </c:tx>
          <c:layout>
            <c:manualLayout>
              <c:xMode val="edge"/>
              <c:yMode val="edge"/>
              <c:x val="4.4244513035564462E-5"/>
              <c:y val="5.6987044411588937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35829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Selected countries, 2009</a:t>
            </a:r>
          </a:p>
        </c:rich>
      </c:tx>
      <c:layout>
        <c:manualLayout>
          <c:xMode val="edge"/>
          <c:yMode val="edge"/>
          <c:x val="0.3637246480553568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159707309313687E-2"/>
          <c:y val="0.13790893325834286"/>
          <c:w val="0.89811313999995923"/>
          <c:h val="0.695340849143236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'Mortgage debt to GDP_Others'!$B$1</c:f>
              <c:strCache>
                <c:ptCount val="1"/>
                <c:pt idx="0">
                  <c:v>Mortgage debt to GDP 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.0" sourceLinked="0"/>
              <c:spPr/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7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'Mortgage debt to GDP_Others'!$A$2:$A$19</c:f>
              <c:strCache>
                <c:ptCount val="18"/>
                <c:pt idx="0">
                  <c:v>Saudi Arabia</c:v>
                </c:pt>
                <c:pt idx="1">
                  <c:v>Argentina</c:v>
                </c:pt>
                <c:pt idx="2">
                  <c:v>Indonesia</c:v>
                </c:pt>
                <c:pt idx="3">
                  <c:v>Russia</c:v>
                </c:pt>
                <c:pt idx="4">
                  <c:v>Brazil</c:v>
                </c:pt>
                <c:pt idx="5">
                  <c:v>Turkey</c:v>
                </c:pt>
                <c:pt idx="6">
                  <c:v>India</c:v>
                </c:pt>
                <c:pt idx="7">
                  <c:v>Mexico</c:v>
                </c:pt>
                <c:pt idx="8">
                  <c:v>China</c:v>
                </c:pt>
                <c:pt idx="9">
                  <c:v>Korea, South</c:v>
                </c:pt>
                <c:pt idx="10">
                  <c:v>South Africa</c:v>
                </c:pt>
                <c:pt idx="11">
                  <c:v>Japan</c:v>
                </c:pt>
                <c:pt idx="12">
                  <c:v>Singapore</c:v>
                </c:pt>
                <c:pt idx="13">
                  <c:v>Australia</c:v>
                </c:pt>
                <c:pt idx="14">
                  <c:v>Norway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Switzerland</c:v>
                </c:pt>
              </c:strCache>
            </c:strRef>
          </c:cat>
          <c:val>
            <c:numRef>
              <c:f>'Mortgage debt to GDP_Others'!$B$2:$B$19</c:f>
              <c:numCache>
                <c:formatCode>General</c:formatCode>
                <c:ptCount val="18"/>
                <c:pt idx="0">
                  <c:v>1</c:v>
                </c:pt>
                <c:pt idx="1">
                  <c:v>1.7</c:v>
                </c:pt>
                <c:pt idx="2">
                  <c:v>2.1</c:v>
                </c:pt>
                <c:pt idx="3">
                  <c:v>2.1</c:v>
                </c:pt>
                <c:pt idx="4">
                  <c:v>2.6</c:v>
                </c:pt>
                <c:pt idx="5">
                  <c:v>4.5999999999999996</c:v>
                </c:pt>
                <c:pt idx="6">
                  <c:v>7</c:v>
                </c:pt>
                <c:pt idx="7">
                  <c:v>9.8000000000000007</c:v>
                </c:pt>
                <c:pt idx="8">
                  <c:v>15</c:v>
                </c:pt>
                <c:pt idx="9">
                  <c:v>20.8</c:v>
                </c:pt>
                <c:pt idx="10">
                  <c:v>22</c:v>
                </c:pt>
                <c:pt idx="11">
                  <c:v>35.700000000000003</c:v>
                </c:pt>
                <c:pt idx="12">
                  <c:v>60.2</c:v>
                </c:pt>
                <c:pt idx="13">
                  <c:v>61.9</c:v>
                </c:pt>
                <c:pt idx="14">
                  <c:v>70.8</c:v>
                </c:pt>
                <c:pt idx="15">
                  <c:v>78.2</c:v>
                </c:pt>
                <c:pt idx="16">
                  <c:v>81.400000000000006</c:v>
                </c:pt>
                <c:pt idx="17">
                  <c:v>130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5869824"/>
        <c:axId val="35871360"/>
      </c:barChart>
      <c:catAx>
        <c:axId val="3586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700"/>
            </a:pPr>
            <a:endParaRPr lang="en-US"/>
          </a:p>
        </c:txPr>
        <c:crossAx val="35871360"/>
        <c:crosses val="autoZero"/>
        <c:auto val="1"/>
        <c:lblAlgn val="ctr"/>
        <c:lblOffset val="0"/>
        <c:tickMarkSkip val="1"/>
        <c:noMultiLvlLbl val="0"/>
      </c:catAx>
      <c:valAx>
        <c:axId val="35871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/>
            </a:pPr>
            <a:endParaRPr lang="en-US"/>
          </a:p>
        </c:txPr>
        <c:crossAx val="35869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European Union countries, 2010</a:t>
            </a:r>
          </a:p>
        </c:rich>
      </c:tx>
      <c:layout>
        <c:manualLayout>
          <c:xMode val="edge"/>
          <c:yMode val="edge"/>
          <c:x val="0.362444296634462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727352262785328E-2"/>
          <c:y val="0.13274473503312104"/>
          <c:w val="0.9156865903125746"/>
          <c:h val="0.671562929633795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'Mortgage debt to GDP_Europe'!$A$32:$A$58</c:f>
              <c:strCache>
                <c:ptCount val="27"/>
                <c:pt idx="0">
                  <c:v>Romania</c:v>
                </c:pt>
                <c:pt idx="1">
                  <c:v>Bulgaria</c:v>
                </c:pt>
                <c:pt idx="2">
                  <c:v>Czech Republic</c:v>
                </c:pt>
                <c:pt idx="3">
                  <c:v>Slovenia</c:v>
                </c:pt>
                <c:pt idx="4">
                  <c:v>Slovakia</c:v>
                </c:pt>
                <c:pt idx="5">
                  <c:v>Poland</c:v>
                </c:pt>
                <c:pt idx="6">
                  <c:v>Lithuania</c:v>
                </c:pt>
                <c:pt idx="7">
                  <c:v>Italy</c:v>
                </c:pt>
                <c:pt idx="8">
                  <c:v>Hungary</c:v>
                </c:pt>
                <c:pt idx="9">
                  <c:v>Austria</c:v>
                </c:pt>
                <c:pt idx="10">
                  <c:v>Greece</c:v>
                </c:pt>
                <c:pt idx="11">
                  <c:v>Latvia</c:v>
                </c:pt>
                <c:pt idx="12">
                  <c:v>France</c:v>
                </c:pt>
                <c:pt idx="13">
                  <c:v>Estonia</c:v>
                </c:pt>
                <c:pt idx="14">
                  <c:v>Finland</c:v>
                </c:pt>
                <c:pt idx="15">
                  <c:v>Malta</c:v>
                </c:pt>
                <c:pt idx="16">
                  <c:v>Luxemourg</c:v>
                </c:pt>
                <c:pt idx="17">
                  <c:v>Belgium</c:v>
                </c:pt>
                <c:pt idx="18">
                  <c:v>Germany</c:v>
                </c:pt>
                <c:pt idx="19">
                  <c:v>Spain</c:v>
                </c:pt>
                <c:pt idx="20">
                  <c:v>Portugal</c:v>
                </c:pt>
                <c:pt idx="21">
                  <c:v>Cyprus</c:v>
                </c:pt>
                <c:pt idx="22">
                  <c:v>Sweden</c:v>
                </c:pt>
                <c:pt idx="23">
                  <c:v>U.K.</c:v>
                </c:pt>
                <c:pt idx="24">
                  <c:v>Ireland</c:v>
                </c:pt>
                <c:pt idx="25">
                  <c:v>Denmark</c:v>
                </c:pt>
                <c:pt idx="26">
                  <c:v>Netherlands</c:v>
                </c:pt>
              </c:strCache>
            </c:strRef>
          </c:cat>
          <c:val>
            <c:numRef>
              <c:f>'Mortgage debt to GDP_Europe'!$B$32:$B$58</c:f>
              <c:numCache>
                <c:formatCode>0</c:formatCode>
                <c:ptCount val="27"/>
                <c:pt idx="0">
                  <c:v>5.6</c:v>
                </c:pt>
                <c:pt idx="1">
                  <c:v>12.4</c:v>
                </c:pt>
                <c:pt idx="2">
                  <c:v>12.8</c:v>
                </c:pt>
                <c:pt idx="3">
                  <c:v>13.7</c:v>
                </c:pt>
                <c:pt idx="4">
                  <c:v>16.5</c:v>
                </c:pt>
                <c:pt idx="5">
                  <c:v>19.100000000000001</c:v>
                </c:pt>
                <c:pt idx="6">
                  <c:v>21.8</c:v>
                </c:pt>
                <c:pt idx="7">
                  <c:v>22.7</c:v>
                </c:pt>
                <c:pt idx="8">
                  <c:v>25.2</c:v>
                </c:pt>
                <c:pt idx="9">
                  <c:v>28</c:v>
                </c:pt>
                <c:pt idx="10">
                  <c:v>35</c:v>
                </c:pt>
                <c:pt idx="11">
                  <c:v>36.200000000000003</c:v>
                </c:pt>
                <c:pt idx="12">
                  <c:v>41.2</c:v>
                </c:pt>
                <c:pt idx="13">
                  <c:v>41.7</c:v>
                </c:pt>
                <c:pt idx="14">
                  <c:v>42.3</c:v>
                </c:pt>
                <c:pt idx="15">
                  <c:v>43.5</c:v>
                </c:pt>
                <c:pt idx="16">
                  <c:v>44.7</c:v>
                </c:pt>
                <c:pt idx="17">
                  <c:v>46.3</c:v>
                </c:pt>
                <c:pt idx="18">
                  <c:v>46.5</c:v>
                </c:pt>
                <c:pt idx="19">
                  <c:v>64</c:v>
                </c:pt>
                <c:pt idx="20">
                  <c:v>66.3</c:v>
                </c:pt>
                <c:pt idx="21">
                  <c:v>68.900000000000006</c:v>
                </c:pt>
                <c:pt idx="22">
                  <c:v>81.8</c:v>
                </c:pt>
                <c:pt idx="23">
                  <c:v>85</c:v>
                </c:pt>
                <c:pt idx="24">
                  <c:v>87.1</c:v>
                </c:pt>
                <c:pt idx="25">
                  <c:v>101.4</c:v>
                </c:pt>
                <c:pt idx="26">
                  <c:v>107.1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5894016"/>
        <c:axId val="35895552"/>
      </c:barChart>
      <c:catAx>
        <c:axId val="3589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400000"/>
          <a:lstStyle/>
          <a:p>
            <a:pPr>
              <a:defRPr sz="650" b="1"/>
            </a:pPr>
            <a:endParaRPr lang="en-US"/>
          </a:p>
        </c:txPr>
        <c:crossAx val="35895552"/>
        <c:crosses val="autoZero"/>
        <c:auto val="1"/>
        <c:lblAlgn val="ctr"/>
        <c:lblOffset val="100"/>
        <c:noMultiLvlLbl val="0"/>
      </c:catAx>
      <c:valAx>
        <c:axId val="35895552"/>
        <c:scaling>
          <c:orientation val="minMax"/>
          <c:max val="1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/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3.9616297962754655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35894016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02218730250897E-2"/>
          <c:y val="0.11882298787964389"/>
          <c:w val="0.92407858048833469"/>
          <c:h val="0.76823112037943664"/>
        </c:manualLayout>
      </c:layout>
      <c:lineChart>
        <c:grouping val="standard"/>
        <c:varyColors val="0"/>
        <c:ser>
          <c:idx val="2"/>
          <c:order val="0"/>
          <c:tx>
            <c:strRef>
              <c:f>'Total Mortgages and GSEs'!$P$1</c:f>
              <c:strCache>
                <c:ptCount val="1"/>
                <c:pt idx="0">
                  <c:v>total mortgages/GDP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'Total Mortgages and GSEs'!$O$2:$O$114</c:f>
              <c:strCache>
                <c:ptCount val="113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 Q2</c:v>
                </c:pt>
              </c:strCache>
            </c:strRef>
          </c:cat>
          <c:val>
            <c:numRef>
              <c:f>'Total Mortgages and GSEs'!$P$2:$P$114</c:f>
              <c:numCache>
                <c:formatCode>General</c:formatCode>
                <c:ptCount val="113"/>
                <c:pt idx="0">
                  <c:v>15.598930481283418</c:v>
                </c:pt>
                <c:pt idx="1">
                  <c:v>14.54589371980677</c:v>
                </c:pt>
                <c:pt idx="2">
                  <c:v>14.361111111111111</c:v>
                </c:pt>
                <c:pt idx="3">
                  <c:v>13.947598253275109</c:v>
                </c:pt>
                <c:pt idx="4">
                  <c:v>14.589519650655022</c:v>
                </c:pt>
                <c:pt idx="5">
                  <c:v>14.023904382470118</c:v>
                </c:pt>
                <c:pt idx="6">
                  <c:v>12.808362369337981</c:v>
                </c:pt>
                <c:pt idx="7">
                  <c:v>12.483552631578977</c:v>
                </c:pt>
                <c:pt idx="8">
                  <c:v>14.252707581227456</c:v>
                </c:pt>
                <c:pt idx="9">
                  <c:v>12.479041916167692</c:v>
                </c:pt>
                <c:pt idx="10">
                  <c:v>12.538243626062318</c:v>
                </c:pt>
                <c:pt idx="11">
                  <c:v>12.972067039106173</c:v>
                </c:pt>
                <c:pt idx="12">
                  <c:v>12.388324873096447</c:v>
                </c:pt>
                <c:pt idx="13">
                  <c:v>13.457070707070701</c:v>
                </c:pt>
                <c:pt idx="14">
                  <c:v>14.829015544041452</c:v>
                </c:pt>
                <c:pt idx="15">
                  <c:v>15.03</c:v>
                </c:pt>
                <c:pt idx="16">
                  <c:v>13.223602484472048</c:v>
                </c:pt>
                <c:pt idx="17">
                  <c:v>11.725165562913903</c:v>
                </c:pt>
                <c:pt idx="18">
                  <c:v>9.695026178010469</c:v>
                </c:pt>
                <c:pt idx="19">
                  <c:v>9.296428571428569</c:v>
                </c:pt>
                <c:pt idx="20">
                  <c:v>9.967213114754097</c:v>
                </c:pt>
                <c:pt idx="21">
                  <c:v>14.392241379310352</c:v>
                </c:pt>
                <c:pt idx="22">
                  <c:v>14.952766531713941</c:v>
                </c:pt>
                <c:pt idx="23">
                  <c:v>15.186839012926002</c:v>
                </c:pt>
                <c:pt idx="24">
                  <c:v>17.466351829988188</c:v>
                </c:pt>
                <c:pt idx="25">
                  <c:v>18.508055853920517</c:v>
                </c:pt>
                <c:pt idx="26">
                  <c:v>20.573195876288658</c:v>
                </c:pt>
                <c:pt idx="27">
                  <c:v>23.699683877766017</c:v>
                </c:pt>
                <c:pt idx="28">
                  <c:v>25.729896907216531</c:v>
                </c:pt>
                <c:pt idx="29">
                  <c:v>26.062741312741235</c:v>
                </c:pt>
                <c:pt idx="30">
                  <c:v>30.316885964912345</c:v>
                </c:pt>
                <c:pt idx="31">
                  <c:v>34.86666666666644</c:v>
                </c:pt>
                <c:pt idx="32">
                  <c:v>42.449744463372937</c:v>
                </c:pt>
                <c:pt idx="33">
                  <c:v>40.927304964539012</c:v>
                </c:pt>
                <c:pt idx="34">
                  <c:v>34.56212121212134</c:v>
                </c:pt>
                <c:pt idx="35">
                  <c:v>30.3015006821282</c:v>
                </c:pt>
                <c:pt idx="36">
                  <c:v>26.151551312649211</c:v>
                </c:pt>
                <c:pt idx="37">
                  <c:v>23.85636561479874</c:v>
                </c:pt>
                <c:pt idx="38">
                  <c:v>25.605110336817656</c:v>
                </c:pt>
                <c:pt idx="39">
                  <c:v>24.663774403470715</c:v>
                </c:pt>
                <c:pt idx="40">
                  <c:v>23.481262327416175</c:v>
                </c:pt>
                <c:pt idx="41">
                  <c:v>19.632991318074239</c:v>
                </c:pt>
                <c:pt idx="42">
                  <c:v>15.235948116121062</c:v>
                </c:pt>
                <c:pt idx="43">
                  <c:v>12.112789526686832</c:v>
                </c:pt>
                <c:pt idx="44">
                  <c:v>10.919017288444056</c:v>
                </c:pt>
                <c:pt idx="45">
                  <c:v>11.050672645739922</c:v>
                </c:pt>
                <c:pt idx="46">
                  <c:v>13.257875787578737</c:v>
                </c:pt>
                <c:pt idx="47">
                  <c:v>14.36747234739863</c:v>
                </c:pt>
                <c:pt idx="48">
                  <c:v>15.184318097361551</c:v>
                </c:pt>
                <c:pt idx="49">
                  <c:v>17.176646706586826</c:v>
                </c:pt>
                <c:pt idx="50">
                  <c:v>18.509363295880153</c:v>
                </c:pt>
                <c:pt idx="51">
                  <c:v>18.280577659888007</c:v>
                </c:pt>
                <c:pt idx="52">
                  <c:v>19.29137594194809</c:v>
                </c:pt>
                <c:pt idx="53">
                  <c:v>17.084893224360663</c:v>
                </c:pt>
                <c:pt idx="54">
                  <c:v>19.460042060988389</c:v>
                </c:pt>
                <c:pt idx="55">
                  <c:v>20.765854834820303</c:v>
                </c:pt>
                <c:pt idx="56">
                  <c:v>22.065157750342927</c:v>
                </c:pt>
                <c:pt idx="57">
                  <c:v>26.442854044675773</c:v>
                </c:pt>
                <c:pt idx="58">
                  <c:v>28.614940068493208</c:v>
                </c:pt>
                <c:pt idx="59">
                  <c:v>29.361231741018603</c:v>
                </c:pt>
                <c:pt idx="60">
                  <c:v>30.795972644376889</c:v>
                </c:pt>
                <c:pt idx="61">
                  <c:v>32.598751835536063</c:v>
                </c:pt>
                <c:pt idx="62">
                  <c:v>33.291446132832505</c:v>
                </c:pt>
                <c:pt idx="63">
                  <c:v>34.813531887342045</c:v>
                </c:pt>
                <c:pt idx="64">
                  <c:v>35.693188667872214</c:v>
                </c:pt>
                <c:pt idx="65">
                  <c:v>35.823946599916439</c:v>
                </c:pt>
                <c:pt idx="66">
                  <c:v>34.780246286657345</c:v>
                </c:pt>
                <c:pt idx="67">
                  <c:v>34.919750120134559</c:v>
                </c:pt>
                <c:pt idx="68">
                  <c:v>34.190811167289496</c:v>
                </c:pt>
                <c:pt idx="69">
                  <c:v>33.700832994717601</c:v>
                </c:pt>
                <c:pt idx="70">
                  <c:v>33.925744004622942</c:v>
                </c:pt>
                <c:pt idx="71">
                  <c:v>34.474174653886998</c:v>
                </c:pt>
                <c:pt idx="72">
                  <c:v>35.559819048388398</c:v>
                </c:pt>
                <c:pt idx="73">
                  <c:v>35.662808362873513</c:v>
                </c:pt>
                <c:pt idx="74">
                  <c:v>35.689429809936563</c:v>
                </c:pt>
                <c:pt idx="75">
                  <c:v>35.088050314465413</c:v>
                </c:pt>
                <c:pt idx="76">
                  <c:v>35.123150279513318</c:v>
                </c:pt>
                <c:pt idx="77">
                  <c:v>36.547904044135763</c:v>
                </c:pt>
                <c:pt idx="78">
                  <c:v>37.63876536751242</c:v>
                </c:pt>
                <c:pt idx="79">
                  <c:v>38.669034423542193</c:v>
                </c:pt>
                <c:pt idx="80">
                  <c:v>39.467666152577024</c:v>
                </c:pt>
                <c:pt idx="81">
                  <c:v>37.5</c:v>
                </c:pt>
                <c:pt idx="82">
                  <c:v>37.386911348825919</c:v>
                </c:pt>
                <c:pt idx="83">
                  <c:v>38.118683868047221</c:v>
                </c:pt>
                <c:pt idx="84">
                  <c:v>38.34254242031087</c:v>
                </c:pt>
                <c:pt idx="85">
                  <c:v>41.069425014819203</c:v>
                </c:pt>
                <c:pt idx="86">
                  <c:v>44.143360014349447</c:v>
                </c:pt>
                <c:pt idx="87">
                  <c:v>46.154357740055836</c:v>
                </c:pt>
                <c:pt idx="88">
                  <c:v>47.773841267351507</c:v>
                </c:pt>
                <c:pt idx="89">
                  <c:v>48.446923624158615</c:v>
                </c:pt>
                <c:pt idx="90">
                  <c:v>49.887575209033614</c:v>
                </c:pt>
                <c:pt idx="91">
                  <c:v>51.04094724720882</c:v>
                </c:pt>
                <c:pt idx="92">
                  <c:v>50.654827113192191</c:v>
                </c:pt>
                <c:pt idx="93">
                  <c:v>50.519847316795094</c:v>
                </c:pt>
                <c:pt idx="94">
                  <c:v>50.049839101225075</c:v>
                </c:pt>
                <c:pt idx="95">
                  <c:v>50.160258675334134</c:v>
                </c:pt>
                <c:pt idx="96">
                  <c:v>50.450032531734394</c:v>
                </c:pt>
                <c:pt idx="97">
                  <c:v>50.410636791320535</c:v>
                </c:pt>
                <c:pt idx="98">
                  <c:v>52.203203502587137</c:v>
                </c:pt>
                <c:pt idx="99">
                  <c:v>54.048694071737764</c:v>
                </c:pt>
                <c:pt idx="100">
                  <c:v>55.354388785610027</c:v>
                </c:pt>
                <c:pt idx="101">
                  <c:v>59.328138671229411</c:v>
                </c:pt>
                <c:pt idx="102">
                  <c:v>64.800522443456614</c:v>
                </c:pt>
                <c:pt idx="103">
                  <c:v>69.979366546701158</c:v>
                </c:pt>
                <c:pt idx="104">
                  <c:v>74.763149025093227</c:v>
                </c:pt>
                <c:pt idx="105">
                  <c:v>79.513269084694443</c:v>
                </c:pt>
                <c:pt idx="106">
                  <c:v>83.313316764809073</c:v>
                </c:pt>
                <c:pt idx="107">
                  <c:v>85.010674309121171</c:v>
                </c:pt>
                <c:pt idx="108">
                  <c:v>82.861682360064279</c:v>
                </c:pt>
                <c:pt idx="109">
                  <c:v>82.923946455131386</c:v>
                </c:pt>
                <c:pt idx="110">
                  <c:v>77.668634552945349</c:v>
                </c:pt>
                <c:pt idx="111">
                  <c:v>66.367481755160128</c:v>
                </c:pt>
                <c:pt idx="112">
                  <c:v>64.341443383636175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61024"/>
        <c:axId val="36162560"/>
      </c:lineChart>
      <c:catAx>
        <c:axId val="3616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280000" vert="horz"/>
          <a:lstStyle/>
          <a:p>
            <a:pPr>
              <a:defRPr sz="800"/>
            </a:pPr>
            <a:endParaRPr lang="en-US"/>
          </a:p>
        </c:txPr>
        <c:crossAx val="36162560"/>
        <c:crosses val="autoZero"/>
        <c:auto val="1"/>
        <c:lblAlgn val="ctr"/>
        <c:lblOffset val="0"/>
        <c:tickLblSkip val="4"/>
        <c:tickMarkSkip val="4"/>
        <c:noMultiLvlLbl val="0"/>
      </c:catAx>
      <c:valAx>
        <c:axId val="3616256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/>
                  <a:t>Percent</a:t>
                </a:r>
              </a:p>
            </c:rich>
          </c:tx>
          <c:layout>
            <c:manualLayout>
              <c:xMode val="edge"/>
              <c:yMode val="edge"/>
              <c:x val="2.1872265966754219E-5"/>
              <c:y val="1.733340624088656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en-US"/>
          </a:p>
        </c:txPr>
        <c:crossAx val="36161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0.01017</cdr:x>
      <cdr:y>0.03752</cdr:y>
    </cdr:from>
    <cdr:to>
      <cdr:x>0.21091</cdr:x>
      <cdr:y>0.12085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49" y="96062"/>
          <a:ext cx="1009307" cy="213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="1"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0.00126</cdr:x>
      <cdr:y>0.04178</cdr:y>
    </cdr:from>
    <cdr:to>
      <cdr:x>0.14992</cdr:x>
      <cdr:y>0.11209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0" y="114601"/>
          <a:ext cx="747641" cy="192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b="1">
              <a:latin typeface="Times New Roman" pitchFamily="18" charset="0"/>
              <a:cs typeface="Times New Roman" pitchFamily="18" charset="0"/>
            </a:rPr>
            <a:t>US$</a:t>
          </a:r>
          <a:r>
            <a:rPr lang="en-US" sz="800" b="1" baseline="0">
              <a:latin typeface="Times New Roman" pitchFamily="18" charset="0"/>
              <a:cs typeface="Times New Roman" pitchFamily="18" charset="0"/>
            </a:rPr>
            <a:t> trillions</a:t>
          </a:r>
          <a:endParaRPr lang="en-US" sz="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0.88134</cdr:x>
      <cdr:y>0.05049</cdr:y>
    </cdr:from>
    <cdr:to>
      <cdr:x>1</cdr:x>
      <cdr:y>0.1208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32435" y="138495"/>
          <a:ext cx="596765" cy="192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1" baseline="0">
              <a:latin typeface="Times New Roman" pitchFamily="18" charset="0"/>
              <a:cs typeface="Times New Roman" pitchFamily="18" charset="0"/>
            </a:rPr>
            <a:t>Percent</a:t>
          </a:r>
        </a:p>
        <a:p xmlns:a="http://schemas.openxmlformats.org/drawingml/2006/main">
          <a:endParaRPr lang="en-US" sz="800" b="1" baseline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0.56522</cdr:x>
      <cdr:y>0.16364</cdr:y>
    </cdr:from>
    <cdr:to>
      <cdr:x>0.7808</cdr:x>
      <cdr:y>0.24121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62400" y="685800"/>
          <a:ext cx="1511300" cy="325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spAutoFit/>
        </a:bodyPr>
        <a:lstStyle xmlns:a="http://schemas.openxmlformats.org/drawingml/2006/main"/>
        <a:p xmlns:a="http://schemas.openxmlformats.org/drawingml/2006/main">
          <a:pPr marL="0" marR="0" algn="ctr">
            <a:spcBef>
              <a:spcPts val="0"/>
            </a:spcBef>
            <a:spcAft>
              <a:spcPts val="0"/>
            </a:spcAft>
          </a:pPr>
          <a:r>
            <a:rPr lang="en-US" sz="800" b="1" dirty="0">
              <a:effectLst/>
              <a:latin typeface="Times New Roman"/>
              <a:ea typeface="Calibri"/>
              <a:cs typeface="Times New Roman"/>
            </a:rPr>
            <a:t>GSE share of home financing</a:t>
          </a:r>
          <a:endParaRPr lang="en-US" sz="1200" dirty="0">
            <a:effectLst/>
            <a:latin typeface="Calibri"/>
            <a:ea typeface="Calibri"/>
            <a:cs typeface="Times New Roman"/>
          </a:endParaRPr>
        </a:p>
        <a:p xmlns:a="http://schemas.openxmlformats.org/drawingml/2006/main">
          <a:pPr marL="0" marR="0" algn="ctr">
            <a:spcBef>
              <a:spcPts val="0"/>
            </a:spcBef>
            <a:spcAft>
              <a:spcPts val="0"/>
            </a:spcAft>
          </a:pPr>
          <a:r>
            <a:rPr lang="en-US" sz="800" b="1" dirty="0">
              <a:effectLst/>
              <a:latin typeface="Times New Roman"/>
              <a:ea typeface="Calibri"/>
              <a:cs typeface="Times New Roman"/>
            </a:rPr>
            <a:t>(Right axis)</a:t>
          </a:r>
          <a:endParaRPr lang="en-US" sz="1200" dirty="0">
            <a:effectLst/>
            <a:latin typeface="Calibri"/>
            <a:ea typeface="Calibri"/>
            <a:cs typeface="Times New Roman"/>
          </a:endParaRPr>
        </a:p>
      </cdr:txBody>
    </cdr:sp>
  </cdr:relSizeAnchor>
  <cdr:relSizeAnchor xmlns:cdr="http://schemas.openxmlformats.org/drawingml/2006/chartDrawing">
    <cdr:from>
      <cdr:x>0.43478</cdr:x>
      <cdr:y>0.56364</cdr:y>
    </cdr:from>
    <cdr:to>
      <cdr:x>0.65091</cdr:x>
      <cdr:y>0.66909</cdr:y>
    </cdr:to>
    <cdr:sp macro="" textlink="">
      <cdr:nvSpPr>
        <cdr:cNvPr id="5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48000" y="2362200"/>
          <a:ext cx="1515110" cy="4419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spAutoFit/>
        </a:bodyPr>
        <a:lstStyle xmlns:a="http://schemas.openxmlformats.org/drawingml/2006/main"/>
        <a:p xmlns:a="http://schemas.openxmlformats.org/drawingml/2006/main">
          <a:pPr marL="0" marR="0" algn="ctr">
            <a:spcBef>
              <a:spcPts val="0"/>
            </a:spcBef>
            <a:spcAft>
              <a:spcPts val="0"/>
            </a:spcAft>
          </a:pPr>
          <a:r>
            <a:rPr lang="en-US" sz="800" b="1" dirty="0">
              <a:effectLst/>
              <a:latin typeface="Times New Roman"/>
              <a:ea typeface="Calibri"/>
              <a:cs typeface="Times New Roman"/>
            </a:rPr>
            <a:t>Total home mortgages outstanding</a:t>
          </a:r>
          <a:endParaRPr lang="en-US" sz="1200" dirty="0">
            <a:effectLst/>
            <a:latin typeface="Calibri"/>
            <a:ea typeface="Calibri"/>
            <a:cs typeface="Times New Roman"/>
          </a:endParaRPr>
        </a:p>
        <a:p xmlns:a="http://schemas.openxmlformats.org/drawingml/2006/main">
          <a:pPr marL="0" marR="0" algn="ctr">
            <a:spcBef>
              <a:spcPts val="0"/>
            </a:spcBef>
            <a:spcAft>
              <a:spcPts val="0"/>
            </a:spcAft>
          </a:pPr>
          <a:r>
            <a:rPr lang="en-US" sz="800" b="1" dirty="0">
              <a:effectLst/>
              <a:latin typeface="Times New Roman"/>
              <a:ea typeface="Calibri"/>
              <a:cs typeface="Times New Roman"/>
            </a:rPr>
            <a:t> (Left axis)</a:t>
          </a:r>
          <a:endParaRPr lang="en-US" sz="1200" dirty="0">
            <a:effectLst/>
            <a:latin typeface="Calibri"/>
            <a:ea typeface="Calibri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0.29535</cdr:x>
      <cdr:y>0.10975</cdr:y>
    </cdr:from>
    <cdr:to>
      <cdr:x>0.57963</cdr:x>
      <cdr:y>0.34413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5370" y="301066"/>
          <a:ext cx="1429701" cy="642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>
              <a:latin typeface="Times New Roman" pitchFamily="18" charset="0"/>
              <a:cs typeface="Times New Roman" pitchFamily="18" charset="0"/>
            </a:rPr>
            <a:t>S&amp;P/Case-Schiller  </a:t>
          </a:r>
        </a:p>
        <a:p xmlns:a="http://schemas.openxmlformats.org/drawingml/2006/main">
          <a:r>
            <a:rPr lang="en-US" sz="900" b="1">
              <a:latin typeface="Times New Roman" pitchFamily="18" charset="0"/>
              <a:cs typeface="Times New Roman" pitchFamily="18" charset="0"/>
            </a:rPr>
            <a:t>Home-Price</a:t>
          </a:r>
          <a:r>
            <a:rPr lang="en-US" sz="900" b="1" baseline="0">
              <a:latin typeface="Times New Roman" pitchFamily="18" charset="0"/>
              <a:cs typeface="Times New Roman" pitchFamily="18" charset="0"/>
            </a:rPr>
            <a:t> Index</a:t>
          </a:r>
        </a:p>
        <a:p xmlns:a="http://schemas.openxmlformats.org/drawingml/2006/main">
          <a:r>
            <a:rPr lang="en-US" sz="900" b="1" baseline="0">
              <a:latin typeface="Times New Roman" pitchFamily="18" charset="0"/>
              <a:cs typeface="Times New Roman" pitchFamily="18" charset="0"/>
            </a:rPr>
            <a:t>10-Metro-Composite</a:t>
          </a:r>
        </a:p>
      </cdr:txBody>
    </cdr:sp>
  </cdr:relSizeAnchor>
  <cdr:relSizeAnchor xmlns:cdr="http://schemas.openxmlformats.org/drawingml/2006/chartDrawing">
    <cdr:from>
      <cdr:x>0.58702</cdr:x>
      <cdr:y>0.58333</cdr:y>
    </cdr:from>
    <cdr:to>
      <cdr:x>0.88436</cdr:x>
      <cdr:y>0.76302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241" y="1600191"/>
          <a:ext cx="1495400" cy="49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="1">
              <a:latin typeface="Times New Roman" pitchFamily="18" charset="0"/>
              <a:cs typeface="Times New Roman" pitchFamily="18" charset="0"/>
            </a:rPr>
            <a:t>OFHEO/FHFA Seasonally Adjusted Purchase-Only</a:t>
          </a:r>
          <a:r>
            <a:rPr lang="en-US" sz="900" b="1" baseline="0">
              <a:latin typeface="Times New Roman" pitchFamily="18" charset="0"/>
              <a:cs typeface="Times New Roman" pitchFamily="18" charset="0"/>
            </a:rPr>
            <a:t> Index</a:t>
          </a:r>
          <a:endParaRPr lang="en-US" sz="9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0.51782</cdr:x>
      <cdr:y>0.21333</cdr:y>
    </cdr:from>
    <cdr:to>
      <cdr:x>0.64906</cdr:x>
      <cdr:y>0.2625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2604211" y="585215"/>
          <a:ext cx="660037" cy="13486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0.71072</cdr:x>
      <cdr:y>0.36719</cdr:y>
    </cdr:from>
    <cdr:to>
      <cdr:x>0.727</cdr:x>
      <cdr:y>0.57552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6238875" y="1343025"/>
          <a:ext cx="142875" cy="762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6E741-B698-47C9-8352-1F43B3EEC314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026D7-92F2-4C46-A1FA-DC0538E693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8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217F-52E9-4F49-9D93-7B8020B68B62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EBD-CC82-4AF7-BD20-6EDE05EDA3AD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FD0E-2724-4D40-B56B-DE613BD41379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40D3-023E-4143-B6E4-2501476E3FA5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E9A7-E7CA-4A6E-8ADA-77880F2F39AA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50EB-65C3-4824-B1CF-A244A4A5EE0F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7E-D9CF-402C-8C9F-F74D7632790C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AC1E-35C2-42EC-82D2-C3C96D07D50A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055D-D350-4810-B036-ACC009646C80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A078-5B2D-4964-ADC3-4B9E3B25859F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626A-29E6-4376-85B8-FAC60EC047EF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425E-C076-498F-BCF6-82EDC1E4688D}" type="datetime1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0644-B284-49A6-B5F6-7A4397379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Financial Innovations and the Stability of the Housing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Market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5950"/>
            <a:ext cx="6400800" cy="2343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Franklin Allen, James R. Barth, and Glenn Yago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Future of Housing Finance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NIESR/ESRC Conference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September 2014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838200" y="685800"/>
          <a:ext cx="75438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Homeownership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rates in various countries around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world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1143000"/>
          <a:ext cx="76962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90601" y="400050"/>
          <a:ext cx="723900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mortgage debt to GDP in various countries around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world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1257300"/>
          <a:ext cx="6934199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90600" y="800100"/>
          <a:ext cx="73914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VI. Federal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Government Involvement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Mortgage Markets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the 1930s the federal government has played an increasingly important role in the allocation of mortgage credit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Loan insurance and guarantees: Fannie Mae, Freddie Mac,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Ginnie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 is one of relatively few countries in which the government provides support to residential mortgage markets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support for mortgage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markets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1142998"/>
          <a:ext cx="7696198" cy="3429000"/>
        </p:xfrm>
        <a:graphic>
          <a:graphicData uri="http://schemas.openxmlformats.org/drawingml/2006/table">
            <a:tbl>
              <a:tblPr/>
              <a:tblGrid>
                <a:gridCol w="1258426"/>
                <a:gridCol w="1805227"/>
                <a:gridCol w="1962204"/>
                <a:gridCol w="2670341"/>
              </a:tblGrid>
              <a:tr h="460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 mortgage insurance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 security guarantees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 sponsored enterprises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Canada Mortgage Housing Corporation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Canada Mortgage Housing Corporation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 Housing Finance Agency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Possible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South </a:t>
                      </a: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Korea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Korean Housing Finance Corporation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FHA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GNMA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Fannie Mae, Freddie Mac, FHLBs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mortgages outstanding as percentage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 GDP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257300"/>
          <a:ext cx="800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home mortgages outstanding and share of home financing provided by government-sponsored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enterprises in the US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19363023"/>
              </p:ext>
            </p:extLst>
          </p:nvPr>
        </p:nvGraphicFramePr>
        <p:xfrm>
          <a:off x="1143000" y="1543050"/>
          <a:ext cx="70104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first mortgage-backed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securitization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1" y="1257300"/>
          <a:ext cx="6857999" cy="3257550"/>
        </p:xfrm>
        <a:graphic>
          <a:graphicData uri="http://schemas.openxmlformats.org/drawingml/2006/table">
            <a:tbl>
              <a:tblPr/>
              <a:tblGrid>
                <a:gridCol w="2682244"/>
                <a:gridCol w="4175755"/>
              </a:tblGrid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Australia and Canada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1989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 and Ireland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Brazil, Japan, Italy and South Korea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Russia and Saudi Arabia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the years financial innovations have had a significant effect on housing markets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consider the history of innovations and this interaction in a number of countries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went wrong and how can the system be fixed?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Percentage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bank assets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residential real estate loans (2010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1200150"/>
          <a:ext cx="7467600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Percentage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securitized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residential real estate loans (2010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371601" y="1257300"/>
          <a:ext cx="6324599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Turmoil in global housing markets: Implications for the future of housing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finance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residential mortgage market in the United States has worked extremely well over the past two centuries, enabling millions to achieve the dream of homeownership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there have been periods of turmoil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Great Depression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late 1970s and early 1980s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current period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0847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prices peak in 2006 and subsequently decline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(1991 Q1 – 2012 Q2; Index, 1991 Q1=100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543050"/>
          <a:ext cx="74676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5132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Housing Problems 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Number of Countries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Average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house price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(Rankings of countries in parentheses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43051"/>
          <a:ext cx="7467600" cy="3143263"/>
        </p:xfrm>
        <a:graphic>
          <a:graphicData uri="http://schemas.openxmlformats.org/drawingml/2006/table">
            <a:tbl>
              <a:tblPr/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05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Country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Boom (1998:Q1-2006-Q2)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Bust (2006:Q2-2011:Q3)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Overall (1998:Q1-2011:Q3)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Similar to the United States?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49.9 (15)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-22.6 (2)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 (16)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78.5 (7)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17.7 (17)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110.1 (3)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Belgium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55.2 (11)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 (14)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74.4 (7)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53.3 (13)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28.5 (19)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96.9 (4)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79.5 (6)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-19.5 (4)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44.6 (13)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68.4 (8)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 (11)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72.9 (8)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102.2 (4)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 (12)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112.6 (2)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-11.4 (18)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-5.7 (9)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-16.5 (18)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131.4 (1)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-25.3 (1)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72.9 (9)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53.4 (12)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-7.9 (6)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41.2 (14)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-25.6 (19)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-8.3 (5)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-31.8 (19)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61.0 (10)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-6.9 (8)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49.8 (12)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64.2 (9)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-1.7 (10)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61.4 (11)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53.0 (14)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24.3 (18)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90.2 (6)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South Korea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 (17)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 (13)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 (17)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108.6 (3)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-20.8 (3)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65.3 (10)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Sweden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83.4 (5)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16.0 (16)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112.9 (1)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 (16)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14.2 (15)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26.4 (15)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112.2 (2)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-7.3 (7)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96.6 (5)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Future Innovations in Housing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Finance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Diversifying sources of capital (debt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equity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Structuring financial products that will promote private capital investment to support residential real estate construction, maintenance, and sustainable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improvement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Diversifying types of housing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products (single/multiple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family)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density, sustainable buildings that increase housing consumers’ cash flow and ability to service long-term debt</a:t>
            </a:r>
          </a:p>
          <a:p>
            <a:pPr lvl="0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Pooling savings and risk-management products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Credit enhancement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information technology to monitor and improve efficiency in housing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Financing Housing:  Back to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Aligning interests of private capital funders with policy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incentives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Create a diversified housing stock by eliminating the bias against subsidies for renters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Pooling savings to create investment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vehicles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Using credit enhancement and guarantees to manage real estate risks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1"/>
            <a:ext cx="8229600" cy="4023122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flexible capital structures for residential developments through structured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finance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Regulating land use to limit supply constraints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Restoring the role of private investors (domestic and international) as drivers of homeownership and financing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Restoring confidence in securitization through mortgage-backed securities and covered bonds.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II-III. Early History in the UK and 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John Wood and son in Bath, England: model for urban real estate development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US home ownership accompanied reform and expansion of land ownership for farming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1890 2/3 of all farm housing was owner occupied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homeownership rate, 1900-2012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543050"/>
          <a:ext cx="6553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3820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IV. Development of Modern US Housing Finance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Savings and Loan organized in 1831 and gradually spread around the country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Granted tax advantages and developed separately from banking system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1930s S&amp;Ls did not suffer runs because they did not take demand deposits but they did suffer withdrawals to maintain consumption and this caused failures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1932 Federal Home Loan Bank System set up and in 1934 FSLIC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World War II the Savings and Loan Sector prospered growing from 3% of private financial assets in 1945 to 16% in 1975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interest rates fluctuated wildly in the  late 1970s and early 1980s the Saving and Loan sector was put under severe strain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failed and regulation was changed so they were able to become much more similar to commercial banks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V. Sources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Funding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 Purchases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Homeownership Rates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6962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funding for home mortgages in selected countries,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2009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838201" y="1257300"/>
          <a:ext cx="7391399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Covered bonds in selected countries, 2010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0644-B284-49A6-B5F6-7A439737918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085850"/>
          <a:ext cx="78486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1163</Words>
  <Application>Microsoft Office PowerPoint</Application>
  <PresentationFormat>On-screen Show (16:9)</PresentationFormat>
  <Paragraphs>327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Financial Innovations and the Stability of the Housing Market </vt:lpstr>
      <vt:lpstr>I. Introduction</vt:lpstr>
      <vt:lpstr>II-III. Early History in the UK and US</vt:lpstr>
      <vt:lpstr>US homeownership rate, 1900-2012 Q2</vt:lpstr>
      <vt:lpstr>IV. Development of Modern US Housing Finance</vt:lpstr>
      <vt:lpstr>PowerPoint Presentation</vt:lpstr>
      <vt:lpstr>  V. Sources of Funding for Home Purchases and Homeownership Rates </vt:lpstr>
      <vt:lpstr>Sources of funding for home mortgages in selected countries, 2009</vt:lpstr>
      <vt:lpstr>Covered bonds in selected countries, 2010</vt:lpstr>
      <vt:lpstr>PowerPoint Presentation</vt:lpstr>
      <vt:lpstr>Homeownership rates in various countries around the world</vt:lpstr>
      <vt:lpstr>PowerPoint Presentation</vt:lpstr>
      <vt:lpstr>Home mortgage debt to GDP in various countries around the world</vt:lpstr>
      <vt:lpstr>PowerPoint Presentation</vt:lpstr>
      <vt:lpstr>VI. Federal Government Involvement in Mortgage Markets</vt:lpstr>
      <vt:lpstr>Government support for mortgage markets</vt:lpstr>
      <vt:lpstr>Total mortgages outstanding as percentage of US GDP</vt:lpstr>
      <vt:lpstr>  Total home mortgages outstanding and share of home financing provided by government-sponsored enterprises in the US </vt:lpstr>
      <vt:lpstr>Date of first mortgage-backed securitization</vt:lpstr>
      <vt:lpstr>Percentage of bank assets in residential real estate loans (2010)</vt:lpstr>
      <vt:lpstr>Percentage of securitized  residential real estate loans (2010)</vt:lpstr>
      <vt:lpstr>VII. Turmoil in global housing markets: Implications for the future of housing finance</vt:lpstr>
      <vt:lpstr>Home prices peak in 2006 and subsequently decline (1991 Q1 – 2012 Q2; Index, 1991 Q1=100)</vt:lpstr>
      <vt:lpstr>Housing Problems in a Number of Countries Average house price changes (Rankings of countries in parentheses)</vt:lpstr>
      <vt:lpstr>VIII. Future Innovations in Housing Finance</vt:lpstr>
      <vt:lpstr>PowerPoint Presentation</vt:lpstr>
      <vt:lpstr>Financing Housing:  Back to the Future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Franklin Allen</dc:creator>
  <cp:lastModifiedBy>BHollingshead</cp:lastModifiedBy>
  <cp:revision>26</cp:revision>
  <dcterms:created xsi:type="dcterms:W3CDTF">2012-10-23T15:47:40Z</dcterms:created>
  <dcterms:modified xsi:type="dcterms:W3CDTF">2014-09-11T13:08:48Z</dcterms:modified>
</cp:coreProperties>
</file>