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6" r:id="rId2"/>
    <p:sldId id="310" r:id="rId3"/>
    <p:sldId id="372" r:id="rId4"/>
    <p:sldId id="263" r:id="rId5"/>
    <p:sldId id="265" r:id="rId6"/>
    <p:sldId id="375" r:id="rId7"/>
    <p:sldId id="332" r:id="rId8"/>
    <p:sldId id="328" r:id="rId9"/>
    <p:sldId id="354" r:id="rId10"/>
    <p:sldId id="366" r:id="rId11"/>
    <p:sldId id="329" r:id="rId12"/>
    <p:sldId id="333" r:id="rId13"/>
    <p:sldId id="269" r:id="rId14"/>
    <p:sldId id="307" r:id="rId15"/>
    <p:sldId id="334" r:id="rId16"/>
    <p:sldId id="341" r:id="rId17"/>
    <p:sldId id="342" r:id="rId18"/>
    <p:sldId id="273" r:id="rId19"/>
    <p:sldId id="291" r:id="rId20"/>
    <p:sldId id="364" r:id="rId21"/>
    <p:sldId id="363" r:id="rId22"/>
    <p:sldId id="274" r:id="rId23"/>
    <p:sldId id="292" r:id="rId24"/>
    <p:sldId id="376" r:id="rId25"/>
    <p:sldId id="374" r:id="rId26"/>
    <p:sldId id="369" r:id="rId27"/>
    <p:sldId id="318" r:id="rId28"/>
    <p:sldId id="323" r:id="rId29"/>
    <p:sldId id="324" r:id="rId30"/>
    <p:sldId id="367" r:id="rId31"/>
    <p:sldId id="325" r:id="rId32"/>
    <p:sldId id="335" r:id="rId33"/>
    <p:sldId id="326" r:id="rId34"/>
    <p:sldId id="362" r:id="rId35"/>
    <p:sldId id="377" r:id="rId36"/>
    <p:sldId id="378" r:id="rId37"/>
    <p:sldId id="379" r:id="rId38"/>
    <p:sldId id="373" r:id="rId39"/>
    <p:sldId id="337" r:id="rId40"/>
    <p:sldId id="370" r:id="rId41"/>
    <p:sldId id="340" r:id="rId42"/>
    <p:sldId id="279" r:id="rId43"/>
    <p:sldId id="371" r:id="rId44"/>
    <p:sldId id="311" r:id="rId45"/>
    <p:sldId id="350" r:id="rId46"/>
    <p:sldId id="358" r:id="rId47"/>
    <p:sldId id="361" r:id="rId48"/>
    <p:sldId id="368" r:id="rId49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53" autoAdjust="0"/>
    <p:restoredTop sz="90326" autoAdjust="0"/>
  </p:normalViewPr>
  <p:slideViewPr>
    <p:cSldViewPr>
      <p:cViewPr varScale="1">
        <p:scale>
          <a:sx n="105" d="100"/>
          <a:sy n="105" d="100"/>
        </p:scale>
        <p:origin x="-192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ohn%20Van%20Reenan\AppData\Local\Microsoft\Windows\INetCache\Content.Outlook\SKXKKDK9\CEO%20Pay%20Asymmetry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ohn%20Van%20Reenan\AppData\Local\Microsoft\Windows\INetCache\Content.Outlook\SKXKKDK9\CEO%20Pay%20Asymmetry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style val="18"/>
  <c:chart>
    <c:plotArea>
      <c:layout>
        <c:manualLayout>
          <c:layoutTarget val="inner"/>
          <c:xMode val="edge"/>
          <c:yMode val="edge"/>
          <c:x val="4.527691614305792E-2"/>
          <c:y val="3.3175766680480709E-2"/>
          <c:w val="0.93040583731747417"/>
          <c:h val="0.8317147137035501"/>
        </c:manualLayout>
      </c:layout>
      <c:lineChart>
        <c:grouping val="standard"/>
        <c:ser>
          <c:idx val="1"/>
          <c:order val="0"/>
          <c:tx>
            <c:v>Low II</c:v>
          </c:tx>
          <c:spPr>
            <a:ln>
              <a:solidFill>
                <a:schemeClr val="bg1"/>
              </a:solidFill>
            </a:ln>
          </c:spPr>
          <c:marker>
            <c:symbol val="none"/>
          </c:marker>
          <c:cat>
            <c:numRef>
              <c:f>Sheet1!$A$2:$A$22</c:f>
              <c:numCache>
                <c:formatCode>General</c:formatCode>
                <c:ptCount val="21"/>
                <c:pt idx="0">
                  <c:v>-10</c:v>
                </c:pt>
                <c:pt idx="1">
                  <c:v>-9</c:v>
                </c:pt>
                <c:pt idx="2">
                  <c:v>-8</c:v>
                </c:pt>
                <c:pt idx="3">
                  <c:v>-7</c:v>
                </c:pt>
                <c:pt idx="4">
                  <c:v>-6</c:v>
                </c:pt>
                <c:pt idx="5">
                  <c:v>-5</c:v>
                </c:pt>
                <c:pt idx="6">
                  <c:v>-4</c:v>
                </c:pt>
                <c:pt idx="7">
                  <c:v>-3</c:v>
                </c:pt>
                <c:pt idx="8">
                  <c:v>-2</c:v>
                </c:pt>
                <c:pt idx="9">
                  <c:v>-1</c:v>
                </c:pt>
                <c:pt idx="10">
                  <c:v>0</c:v>
                </c:pt>
                <c:pt idx="11">
                  <c:v>1</c:v>
                </c:pt>
                <c:pt idx="12">
                  <c:v>2</c:v>
                </c:pt>
                <c:pt idx="13">
                  <c:v>3</c:v>
                </c:pt>
                <c:pt idx="14">
                  <c:v>4</c:v>
                </c:pt>
                <c:pt idx="15">
                  <c:v>5</c:v>
                </c:pt>
                <c:pt idx="16">
                  <c:v>6</c:v>
                </c:pt>
                <c:pt idx="17">
                  <c:v>7</c:v>
                </c:pt>
                <c:pt idx="18">
                  <c:v>8</c:v>
                </c:pt>
                <c:pt idx="19">
                  <c:v>9</c:v>
                </c:pt>
                <c:pt idx="20">
                  <c:v>10</c:v>
                </c:pt>
              </c:numCache>
            </c:numRef>
          </c:cat>
          <c:val>
            <c:numRef>
              <c:f>Sheet1!$B$2:$B$22</c:f>
              <c:numCache>
                <c:formatCode>General</c:formatCode>
                <c:ptCount val="21"/>
                <c:pt idx="0">
                  <c:v>0.16000000000000003</c:v>
                </c:pt>
                <c:pt idx="1">
                  <c:v>0.14400000000000002</c:v>
                </c:pt>
                <c:pt idx="2">
                  <c:v>0.128</c:v>
                </c:pt>
                <c:pt idx="3">
                  <c:v>0.11200000000000002</c:v>
                </c:pt>
                <c:pt idx="4">
                  <c:v>9.600000000000003E-2</c:v>
                </c:pt>
                <c:pt idx="5">
                  <c:v>8.0000000000000016E-2</c:v>
                </c:pt>
                <c:pt idx="6">
                  <c:v>6.4000000000000015E-2</c:v>
                </c:pt>
                <c:pt idx="7">
                  <c:v>4.8000000000000008E-2</c:v>
                </c:pt>
                <c:pt idx="8">
                  <c:v>3.2000000000000008E-2</c:v>
                </c:pt>
                <c:pt idx="9">
                  <c:v>1.6000000000000004E-2</c:v>
                </c:pt>
                <c:pt idx="10">
                  <c:v>0</c:v>
                </c:pt>
                <c:pt idx="11">
                  <c:v>0.24200000000000002</c:v>
                </c:pt>
                <c:pt idx="12">
                  <c:v>0.48400000000000004</c:v>
                </c:pt>
                <c:pt idx="13">
                  <c:v>0.72600000000000009</c:v>
                </c:pt>
                <c:pt idx="14">
                  <c:v>0.96800000000000008</c:v>
                </c:pt>
                <c:pt idx="15">
                  <c:v>1.21</c:v>
                </c:pt>
                <c:pt idx="16">
                  <c:v>1.452</c:v>
                </c:pt>
                <c:pt idx="17">
                  <c:v>1.6940000000000002</c:v>
                </c:pt>
                <c:pt idx="18">
                  <c:v>1.9359999999999986</c:v>
                </c:pt>
                <c:pt idx="19">
                  <c:v>2.1779999999999999</c:v>
                </c:pt>
                <c:pt idx="20">
                  <c:v>2.42</c:v>
                </c:pt>
              </c:numCache>
            </c:numRef>
          </c:val>
        </c:ser>
        <c:ser>
          <c:idx val="2"/>
          <c:order val="1"/>
          <c:tx>
            <c:v>High II</c:v>
          </c:tx>
          <c:marker>
            <c:symbol val="none"/>
          </c:marker>
          <c:cat>
            <c:numRef>
              <c:f>Sheet1!$A$2:$A$22</c:f>
              <c:numCache>
                <c:formatCode>General</c:formatCode>
                <c:ptCount val="21"/>
                <c:pt idx="0">
                  <c:v>-10</c:v>
                </c:pt>
                <c:pt idx="1">
                  <c:v>-9</c:v>
                </c:pt>
                <c:pt idx="2">
                  <c:v>-8</c:v>
                </c:pt>
                <c:pt idx="3">
                  <c:v>-7</c:v>
                </c:pt>
                <c:pt idx="4">
                  <c:v>-6</c:v>
                </c:pt>
                <c:pt idx="5">
                  <c:v>-5</c:v>
                </c:pt>
                <c:pt idx="6">
                  <c:v>-4</c:v>
                </c:pt>
                <c:pt idx="7">
                  <c:v>-3</c:v>
                </c:pt>
                <c:pt idx="8">
                  <c:v>-2</c:v>
                </c:pt>
                <c:pt idx="9">
                  <c:v>-1</c:v>
                </c:pt>
                <c:pt idx="10">
                  <c:v>0</c:v>
                </c:pt>
                <c:pt idx="11">
                  <c:v>1</c:v>
                </c:pt>
                <c:pt idx="12">
                  <c:v>2</c:v>
                </c:pt>
                <c:pt idx="13">
                  <c:v>3</c:v>
                </c:pt>
                <c:pt idx="14">
                  <c:v>4</c:v>
                </c:pt>
                <c:pt idx="15">
                  <c:v>5</c:v>
                </c:pt>
                <c:pt idx="16">
                  <c:v>6</c:v>
                </c:pt>
                <c:pt idx="17">
                  <c:v>7</c:v>
                </c:pt>
                <c:pt idx="18">
                  <c:v>8</c:v>
                </c:pt>
                <c:pt idx="19">
                  <c:v>9</c:v>
                </c:pt>
                <c:pt idx="20">
                  <c:v>10</c:v>
                </c:pt>
              </c:numCache>
            </c:numRef>
          </c:cat>
          <c:val>
            <c:numRef>
              <c:f>Sheet1!$C$2:$C$22</c:f>
              <c:numCache>
                <c:formatCode>General</c:formatCode>
                <c:ptCount val="21"/>
                <c:pt idx="0">
                  <c:v>-2.02</c:v>
                </c:pt>
                <c:pt idx="1">
                  <c:v>-1.8180000000000001</c:v>
                </c:pt>
                <c:pt idx="2">
                  <c:v>-1.6160000000000001</c:v>
                </c:pt>
                <c:pt idx="3">
                  <c:v>-1.4139999999999999</c:v>
                </c:pt>
                <c:pt idx="4">
                  <c:v>-1.212</c:v>
                </c:pt>
                <c:pt idx="5">
                  <c:v>-1.01</c:v>
                </c:pt>
                <c:pt idx="6">
                  <c:v>-0.80800000000000005</c:v>
                </c:pt>
                <c:pt idx="7">
                  <c:v>-0.60600000000000009</c:v>
                </c:pt>
                <c:pt idx="8">
                  <c:v>-0.40400000000000003</c:v>
                </c:pt>
                <c:pt idx="9">
                  <c:v>-0.20200000000000001</c:v>
                </c:pt>
                <c:pt idx="10">
                  <c:v>0</c:v>
                </c:pt>
                <c:pt idx="11">
                  <c:v>0.14600000000000002</c:v>
                </c:pt>
                <c:pt idx="12">
                  <c:v>0.29200000000000004</c:v>
                </c:pt>
                <c:pt idx="13">
                  <c:v>0.43800000000000006</c:v>
                </c:pt>
                <c:pt idx="14">
                  <c:v>0.58400000000000007</c:v>
                </c:pt>
                <c:pt idx="15">
                  <c:v>0.73000000000000009</c:v>
                </c:pt>
                <c:pt idx="16">
                  <c:v>0.87600000000000011</c:v>
                </c:pt>
                <c:pt idx="17">
                  <c:v>1.022</c:v>
                </c:pt>
                <c:pt idx="18">
                  <c:v>1.1680000000000001</c:v>
                </c:pt>
                <c:pt idx="19">
                  <c:v>1.3140000000000001</c:v>
                </c:pt>
                <c:pt idx="20">
                  <c:v>1.46</c:v>
                </c:pt>
              </c:numCache>
            </c:numRef>
          </c:val>
        </c:ser>
        <c:dLbls/>
        <c:marker val="1"/>
        <c:axId val="51857664"/>
        <c:axId val="53334400"/>
      </c:lineChart>
      <c:catAx>
        <c:axId val="5185766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Shareholder Returns (%)</a:t>
                </a:r>
              </a:p>
            </c:rich>
          </c:tx>
          <c:layout>
            <c:manualLayout>
              <c:xMode val="edge"/>
              <c:yMode val="edge"/>
              <c:x val="0.68031358991151192"/>
              <c:y val="0.58119658119658102"/>
            </c:manualLayout>
          </c:layout>
        </c:title>
        <c:numFmt formatCode="General" sourceLinked="1"/>
        <c:tickLblPos val="nextTo"/>
        <c:crossAx val="53334400"/>
        <c:crosses val="autoZero"/>
        <c:auto val="1"/>
        <c:lblAlgn val="ctr"/>
        <c:lblOffset val="100"/>
      </c:catAx>
      <c:valAx>
        <c:axId val="53334400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Change in CEO Pay (%)</a:t>
                </a:r>
              </a:p>
            </c:rich>
          </c:tx>
          <c:layout>
            <c:manualLayout>
              <c:xMode val="edge"/>
              <c:yMode val="edge"/>
              <c:x val="0.37717601547388807"/>
              <c:y val="2.6814949413374603E-2"/>
            </c:manualLayout>
          </c:layout>
        </c:title>
        <c:numFmt formatCode="General" sourceLinked="1"/>
        <c:tickLblPos val="nextTo"/>
        <c:crossAx val="51857664"/>
        <c:crossesAt val="12"/>
        <c:crossBetween val="between"/>
      </c:valAx>
    </c:plotArea>
    <c:legend>
      <c:legendPos val="b"/>
      <c:layout/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style val="18"/>
  <c:chart>
    <c:plotArea>
      <c:layout>
        <c:manualLayout>
          <c:layoutTarget val="inner"/>
          <c:xMode val="edge"/>
          <c:yMode val="edge"/>
          <c:x val="4.5276916143057913E-2"/>
          <c:y val="3.3175766680480702E-2"/>
          <c:w val="0.93040583731747417"/>
          <c:h val="0.8317147137035501"/>
        </c:manualLayout>
      </c:layout>
      <c:lineChart>
        <c:grouping val="standard"/>
        <c:ser>
          <c:idx val="1"/>
          <c:order val="0"/>
          <c:tx>
            <c:v>Low II</c:v>
          </c:tx>
          <c:marker>
            <c:symbol val="none"/>
          </c:marker>
          <c:cat>
            <c:numRef>
              <c:f>Sheet1!$A$2:$A$22</c:f>
              <c:numCache>
                <c:formatCode>General</c:formatCode>
                <c:ptCount val="21"/>
                <c:pt idx="0">
                  <c:v>-10</c:v>
                </c:pt>
                <c:pt idx="1">
                  <c:v>-9</c:v>
                </c:pt>
                <c:pt idx="2">
                  <c:v>-8</c:v>
                </c:pt>
                <c:pt idx="3">
                  <c:v>-7</c:v>
                </c:pt>
                <c:pt idx="4">
                  <c:v>-6</c:v>
                </c:pt>
                <c:pt idx="5">
                  <c:v>-5</c:v>
                </c:pt>
                <c:pt idx="6">
                  <c:v>-4</c:v>
                </c:pt>
                <c:pt idx="7">
                  <c:v>-3</c:v>
                </c:pt>
                <c:pt idx="8">
                  <c:v>-2</c:v>
                </c:pt>
                <c:pt idx="9">
                  <c:v>-1</c:v>
                </c:pt>
                <c:pt idx="10">
                  <c:v>0</c:v>
                </c:pt>
                <c:pt idx="11">
                  <c:v>1</c:v>
                </c:pt>
                <c:pt idx="12">
                  <c:v>2</c:v>
                </c:pt>
                <c:pt idx="13">
                  <c:v>3</c:v>
                </c:pt>
                <c:pt idx="14">
                  <c:v>4</c:v>
                </c:pt>
                <c:pt idx="15">
                  <c:v>5</c:v>
                </c:pt>
                <c:pt idx="16">
                  <c:v>6</c:v>
                </c:pt>
                <c:pt idx="17">
                  <c:v>7</c:v>
                </c:pt>
                <c:pt idx="18">
                  <c:v>8</c:v>
                </c:pt>
                <c:pt idx="19">
                  <c:v>9</c:v>
                </c:pt>
                <c:pt idx="20">
                  <c:v>10</c:v>
                </c:pt>
              </c:numCache>
            </c:numRef>
          </c:cat>
          <c:val>
            <c:numRef>
              <c:f>Sheet1!$B$2:$B$22</c:f>
              <c:numCache>
                <c:formatCode>General</c:formatCode>
                <c:ptCount val="21"/>
                <c:pt idx="0">
                  <c:v>0.16</c:v>
                </c:pt>
                <c:pt idx="1">
                  <c:v>0.14400000000000002</c:v>
                </c:pt>
                <c:pt idx="2">
                  <c:v>0.128</c:v>
                </c:pt>
                <c:pt idx="3">
                  <c:v>0.112</c:v>
                </c:pt>
                <c:pt idx="4">
                  <c:v>9.6000000000000016E-2</c:v>
                </c:pt>
                <c:pt idx="5">
                  <c:v>8.0000000000000016E-2</c:v>
                </c:pt>
                <c:pt idx="6">
                  <c:v>6.4000000000000001E-2</c:v>
                </c:pt>
                <c:pt idx="7">
                  <c:v>4.8000000000000008E-2</c:v>
                </c:pt>
                <c:pt idx="8">
                  <c:v>3.2000000000000001E-2</c:v>
                </c:pt>
                <c:pt idx="9">
                  <c:v>1.6000000000000004E-2</c:v>
                </c:pt>
                <c:pt idx="10">
                  <c:v>0</c:v>
                </c:pt>
                <c:pt idx="11">
                  <c:v>0.24200000000000002</c:v>
                </c:pt>
                <c:pt idx="12">
                  <c:v>0.48400000000000004</c:v>
                </c:pt>
                <c:pt idx="13">
                  <c:v>0.72600000000000009</c:v>
                </c:pt>
                <c:pt idx="14">
                  <c:v>0.96800000000000008</c:v>
                </c:pt>
                <c:pt idx="15">
                  <c:v>1.21</c:v>
                </c:pt>
                <c:pt idx="16">
                  <c:v>1.452</c:v>
                </c:pt>
                <c:pt idx="17">
                  <c:v>1.6940000000000002</c:v>
                </c:pt>
                <c:pt idx="18">
                  <c:v>1.9359999999999988</c:v>
                </c:pt>
                <c:pt idx="19">
                  <c:v>2.1779999999999999</c:v>
                </c:pt>
                <c:pt idx="20">
                  <c:v>2.42</c:v>
                </c:pt>
              </c:numCache>
            </c:numRef>
          </c:val>
        </c:ser>
        <c:ser>
          <c:idx val="2"/>
          <c:order val="1"/>
          <c:tx>
            <c:v>High II</c:v>
          </c:tx>
          <c:marker>
            <c:symbol val="none"/>
          </c:marker>
          <c:cat>
            <c:numRef>
              <c:f>Sheet1!$A$2:$A$22</c:f>
              <c:numCache>
                <c:formatCode>General</c:formatCode>
                <c:ptCount val="21"/>
                <c:pt idx="0">
                  <c:v>-10</c:v>
                </c:pt>
                <c:pt idx="1">
                  <c:v>-9</c:v>
                </c:pt>
                <c:pt idx="2">
                  <c:v>-8</c:v>
                </c:pt>
                <c:pt idx="3">
                  <c:v>-7</c:v>
                </c:pt>
                <c:pt idx="4">
                  <c:v>-6</c:v>
                </c:pt>
                <c:pt idx="5">
                  <c:v>-5</c:v>
                </c:pt>
                <c:pt idx="6">
                  <c:v>-4</c:v>
                </c:pt>
                <c:pt idx="7">
                  <c:v>-3</c:v>
                </c:pt>
                <c:pt idx="8">
                  <c:v>-2</c:v>
                </c:pt>
                <c:pt idx="9">
                  <c:v>-1</c:v>
                </c:pt>
                <c:pt idx="10">
                  <c:v>0</c:v>
                </c:pt>
                <c:pt idx="11">
                  <c:v>1</c:v>
                </c:pt>
                <c:pt idx="12">
                  <c:v>2</c:v>
                </c:pt>
                <c:pt idx="13">
                  <c:v>3</c:v>
                </c:pt>
                <c:pt idx="14">
                  <c:v>4</c:v>
                </c:pt>
                <c:pt idx="15">
                  <c:v>5</c:v>
                </c:pt>
                <c:pt idx="16">
                  <c:v>6</c:v>
                </c:pt>
                <c:pt idx="17">
                  <c:v>7</c:v>
                </c:pt>
                <c:pt idx="18">
                  <c:v>8</c:v>
                </c:pt>
                <c:pt idx="19">
                  <c:v>9</c:v>
                </c:pt>
                <c:pt idx="20">
                  <c:v>10</c:v>
                </c:pt>
              </c:numCache>
            </c:numRef>
          </c:cat>
          <c:val>
            <c:numRef>
              <c:f>Sheet1!$C$2:$C$22</c:f>
              <c:numCache>
                <c:formatCode>General</c:formatCode>
                <c:ptCount val="21"/>
                <c:pt idx="0">
                  <c:v>-2.02</c:v>
                </c:pt>
                <c:pt idx="1">
                  <c:v>-1.8180000000000001</c:v>
                </c:pt>
                <c:pt idx="2">
                  <c:v>-1.6160000000000001</c:v>
                </c:pt>
                <c:pt idx="3">
                  <c:v>-1.4139999999999999</c:v>
                </c:pt>
                <c:pt idx="4">
                  <c:v>-1.212</c:v>
                </c:pt>
                <c:pt idx="5">
                  <c:v>-1.01</c:v>
                </c:pt>
                <c:pt idx="6">
                  <c:v>-0.80800000000000005</c:v>
                </c:pt>
                <c:pt idx="7">
                  <c:v>-0.60600000000000009</c:v>
                </c:pt>
                <c:pt idx="8">
                  <c:v>-0.40400000000000003</c:v>
                </c:pt>
                <c:pt idx="9">
                  <c:v>-0.20200000000000001</c:v>
                </c:pt>
                <c:pt idx="10">
                  <c:v>0</c:v>
                </c:pt>
                <c:pt idx="11">
                  <c:v>0.14600000000000002</c:v>
                </c:pt>
                <c:pt idx="12">
                  <c:v>0.29200000000000004</c:v>
                </c:pt>
                <c:pt idx="13">
                  <c:v>0.43800000000000006</c:v>
                </c:pt>
                <c:pt idx="14">
                  <c:v>0.58399999999999996</c:v>
                </c:pt>
                <c:pt idx="15">
                  <c:v>0.73000000000000009</c:v>
                </c:pt>
                <c:pt idx="16">
                  <c:v>0.87600000000000011</c:v>
                </c:pt>
                <c:pt idx="17">
                  <c:v>1.022</c:v>
                </c:pt>
                <c:pt idx="18">
                  <c:v>1.1680000000000001</c:v>
                </c:pt>
                <c:pt idx="19">
                  <c:v>1.3140000000000001</c:v>
                </c:pt>
                <c:pt idx="20">
                  <c:v>1.46</c:v>
                </c:pt>
              </c:numCache>
            </c:numRef>
          </c:val>
        </c:ser>
        <c:dLbls/>
        <c:marker val="1"/>
        <c:axId val="53876608"/>
        <c:axId val="53891072"/>
      </c:lineChart>
      <c:catAx>
        <c:axId val="5387660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Shareholder Returns (%)</a:t>
                </a:r>
              </a:p>
            </c:rich>
          </c:tx>
          <c:layout>
            <c:manualLayout>
              <c:xMode val="edge"/>
              <c:yMode val="edge"/>
              <c:x val="0.68031358991151181"/>
              <c:y val="0.58119658119658091"/>
            </c:manualLayout>
          </c:layout>
        </c:title>
        <c:numFmt formatCode="General" sourceLinked="1"/>
        <c:tickLblPos val="nextTo"/>
        <c:crossAx val="53891072"/>
        <c:crosses val="autoZero"/>
        <c:auto val="1"/>
        <c:lblAlgn val="ctr"/>
        <c:lblOffset val="100"/>
      </c:catAx>
      <c:valAx>
        <c:axId val="53891072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Change in CEO Pay (%)</a:t>
                </a:r>
              </a:p>
            </c:rich>
          </c:tx>
          <c:layout>
            <c:manualLayout>
              <c:xMode val="edge"/>
              <c:yMode val="edge"/>
              <c:x val="0.37717601547388807"/>
              <c:y val="2.6814949413374603E-2"/>
            </c:manualLayout>
          </c:layout>
        </c:title>
        <c:numFmt formatCode="General" sourceLinked="1"/>
        <c:tickLblPos val="nextTo"/>
        <c:crossAx val="53876608"/>
        <c:crossesAt val="12"/>
        <c:crossBetween val="between"/>
      </c:valAx>
    </c:plotArea>
    <c:legend>
      <c:legendPos val="b"/>
      <c:layout/>
    </c:legend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plotArea>
      <c:layout>
        <c:manualLayout>
          <c:layoutTarget val="inner"/>
          <c:xMode val="edge"/>
          <c:yMode val="edge"/>
          <c:x val="4.9417729760524109E-2"/>
          <c:y val="2.3478760265775805E-2"/>
          <c:w val="0.90620960751999013"/>
          <c:h val="0.86633881235458232"/>
        </c:manualLayout>
      </c:layout>
      <c:lineChart>
        <c:grouping val="standard"/>
        <c:ser>
          <c:idx val="1"/>
          <c:order val="0"/>
          <c:tx>
            <c:v>Medium/High II</c:v>
          </c:tx>
          <c:spPr>
            <a:ln>
              <a:solidFill>
                <a:schemeClr val="tx2"/>
              </a:solidFill>
            </a:ln>
          </c:spPr>
          <c:marker>
            <c:symbol val="none"/>
          </c:marker>
          <c:cat>
            <c:numRef>
              <c:f>Sheet1!$A$1:$A$21</c:f>
              <c:numCache>
                <c:formatCode>General</c:formatCode>
                <c:ptCount val="21"/>
                <c:pt idx="0">
                  <c:v>-10</c:v>
                </c:pt>
                <c:pt idx="1">
                  <c:v>-9</c:v>
                </c:pt>
                <c:pt idx="2">
                  <c:v>-8</c:v>
                </c:pt>
                <c:pt idx="3">
                  <c:v>-7</c:v>
                </c:pt>
                <c:pt idx="4">
                  <c:v>-6</c:v>
                </c:pt>
                <c:pt idx="5">
                  <c:v>-5</c:v>
                </c:pt>
                <c:pt idx="6">
                  <c:v>-4</c:v>
                </c:pt>
                <c:pt idx="7">
                  <c:v>-3</c:v>
                </c:pt>
                <c:pt idx="8">
                  <c:v>-2</c:v>
                </c:pt>
                <c:pt idx="9">
                  <c:v>-1</c:v>
                </c:pt>
                <c:pt idx="10">
                  <c:v>0</c:v>
                </c:pt>
                <c:pt idx="11">
                  <c:v>1</c:v>
                </c:pt>
                <c:pt idx="12">
                  <c:v>2</c:v>
                </c:pt>
                <c:pt idx="13">
                  <c:v>3</c:v>
                </c:pt>
                <c:pt idx="14">
                  <c:v>4</c:v>
                </c:pt>
                <c:pt idx="15">
                  <c:v>5</c:v>
                </c:pt>
                <c:pt idx="16">
                  <c:v>6</c:v>
                </c:pt>
                <c:pt idx="17">
                  <c:v>7</c:v>
                </c:pt>
                <c:pt idx="18">
                  <c:v>8</c:v>
                </c:pt>
                <c:pt idx="19">
                  <c:v>9</c:v>
                </c:pt>
                <c:pt idx="20">
                  <c:v>10</c:v>
                </c:pt>
              </c:numCache>
            </c:numRef>
          </c:cat>
          <c:val>
            <c:numRef>
              <c:f>Sheet1!$B$1:$B$21</c:f>
              <c:numCache>
                <c:formatCode>General</c:formatCode>
                <c:ptCount val="21"/>
                <c:pt idx="0">
                  <c:v>-3.29</c:v>
                </c:pt>
                <c:pt idx="1">
                  <c:v>-2.9609999999999999</c:v>
                </c:pt>
                <c:pt idx="2">
                  <c:v>-2.6319999999999997</c:v>
                </c:pt>
                <c:pt idx="3">
                  <c:v>-2.3029999999999986</c:v>
                </c:pt>
                <c:pt idx="4">
                  <c:v>-1.9740000000000002</c:v>
                </c:pt>
                <c:pt idx="5">
                  <c:v>-1.645</c:v>
                </c:pt>
                <c:pt idx="6">
                  <c:v>-1.3160000000000001</c:v>
                </c:pt>
                <c:pt idx="7">
                  <c:v>-0.98699999999999999</c:v>
                </c:pt>
                <c:pt idx="8">
                  <c:v>-0.65800000000000014</c:v>
                </c:pt>
                <c:pt idx="9">
                  <c:v>-0.32900000000000007</c:v>
                </c:pt>
                <c:pt idx="10">
                  <c:v>0</c:v>
                </c:pt>
                <c:pt idx="11">
                  <c:v>0.35500000000000004</c:v>
                </c:pt>
                <c:pt idx="12">
                  <c:v>0.71000000000000008</c:v>
                </c:pt>
                <c:pt idx="13">
                  <c:v>1.0649999999999999</c:v>
                </c:pt>
                <c:pt idx="14">
                  <c:v>1.42</c:v>
                </c:pt>
                <c:pt idx="15">
                  <c:v>1.7749999999999999</c:v>
                </c:pt>
                <c:pt idx="16">
                  <c:v>2.13</c:v>
                </c:pt>
                <c:pt idx="17">
                  <c:v>2.4849999999999999</c:v>
                </c:pt>
                <c:pt idx="18">
                  <c:v>2.84</c:v>
                </c:pt>
                <c:pt idx="19">
                  <c:v>3.1949999999999998</c:v>
                </c:pt>
                <c:pt idx="20">
                  <c:v>3.55</c:v>
                </c:pt>
              </c:numCache>
            </c:numRef>
          </c:val>
        </c:ser>
        <c:ser>
          <c:idx val="2"/>
          <c:order val="1"/>
          <c:tx>
            <c:v>Low II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Sheet1!$A$1:$A$21</c:f>
              <c:numCache>
                <c:formatCode>General</c:formatCode>
                <c:ptCount val="21"/>
                <c:pt idx="0">
                  <c:v>-10</c:v>
                </c:pt>
                <c:pt idx="1">
                  <c:v>-9</c:v>
                </c:pt>
                <c:pt idx="2">
                  <c:v>-8</c:v>
                </c:pt>
                <c:pt idx="3">
                  <c:v>-7</c:v>
                </c:pt>
                <c:pt idx="4">
                  <c:v>-6</c:v>
                </c:pt>
                <c:pt idx="5">
                  <c:v>-5</c:v>
                </c:pt>
                <c:pt idx="6">
                  <c:v>-4</c:v>
                </c:pt>
                <c:pt idx="7">
                  <c:v>-3</c:v>
                </c:pt>
                <c:pt idx="8">
                  <c:v>-2</c:v>
                </c:pt>
                <c:pt idx="9">
                  <c:v>-1</c:v>
                </c:pt>
                <c:pt idx="10">
                  <c:v>0</c:v>
                </c:pt>
                <c:pt idx="11">
                  <c:v>1</c:v>
                </c:pt>
                <c:pt idx="12">
                  <c:v>2</c:v>
                </c:pt>
                <c:pt idx="13">
                  <c:v>3</c:v>
                </c:pt>
                <c:pt idx="14">
                  <c:v>4</c:v>
                </c:pt>
                <c:pt idx="15">
                  <c:v>5</c:v>
                </c:pt>
                <c:pt idx="16">
                  <c:v>6</c:v>
                </c:pt>
                <c:pt idx="17">
                  <c:v>7</c:v>
                </c:pt>
                <c:pt idx="18">
                  <c:v>8</c:v>
                </c:pt>
                <c:pt idx="19">
                  <c:v>9</c:v>
                </c:pt>
                <c:pt idx="20">
                  <c:v>10</c:v>
                </c:pt>
              </c:numCache>
            </c:numRef>
          </c:cat>
          <c:val>
            <c:numRef>
              <c:f>Sheet1!$C$1:$C$21</c:f>
              <c:numCache>
                <c:formatCode>General</c:formatCode>
                <c:ptCount val="21"/>
                <c:pt idx="0">
                  <c:v>-1.21</c:v>
                </c:pt>
                <c:pt idx="1">
                  <c:v>-1.089</c:v>
                </c:pt>
                <c:pt idx="2">
                  <c:v>-0.96800000000000008</c:v>
                </c:pt>
                <c:pt idx="3">
                  <c:v>-0.84700000000000009</c:v>
                </c:pt>
                <c:pt idx="4">
                  <c:v>-0.72600000000000009</c:v>
                </c:pt>
                <c:pt idx="5">
                  <c:v>-0.60500000000000009</c:v>
                </c:pt>
                <c:pt idx="6">
                  <c:v>-0.48400000000000004</c:v>
                </c:pt>
                <c:pt idx="7">
                  <c:v>-0.36300000000000004</c:v>
                </c:pt>
                <c:pt idx="8">
                  <c:v>-0.24200000000000002</c:v>
                </c:pt>
                <c:pt idx="9">
                  <c:v>-0.12100000000000001</c:v>
                </c:pt>
                <c:pt idx="10">
                  <c:v>0</c:v>
                </c:pt>
                <c:pt idx="11">
                  <c:v>0.47900000000000004</c:v>
                </c:pt>
                <c:pt idx="12">
                  <c:v>0.95800000000000007</c:v>
                </c:pt>
                <c:pt idx="13">
                  <c:v>1.4369999999999998</c:v>
                </c:pt>
                <c:pt idx="14">
                  <c:v>1.9159999999999988</c:v>
                </c:pt>
                <c:pt idx="15">
                  <c:v>2.3949999999999996</c:v>
                </c:pt>
                <c:pt idx="16">
                  <c:v>2.8739999999999997</c:v>
                </c:pt>
                <c:pt idx="17">
                  <c:v>3.3529999999999966</c:v>
                </c:pt>
                <c:pt idx="18">
                  <c:v>3.8319999999999976</c:v>
                </c:pt>
                <c:pt idx="19">
                  <c:v>4.3109999999999964</c:v>
                </c:pt>
                <c:pt idx="20">
                  <c:v>4.79</c:v>
                </c:pt>
              </c:numCache>
            </c:numRef>
          </c:val>
        </c:ser>
        <c:ser>
          <c:idx val="3"/>
          <c:order val="2"/>
          <c:spPr>
            <a:ln w="12700">
              <a:solidFill>
                <a:schemeClr val="tx2"/>
              </a:solidFill>
              <a:prstDash val="sysDash"/>
            </a:ln>
          </c:spPr>
          <c:marker>
            <c:symbol val="none"/>
          </c:marker>
          <c:cat>
            <c:numRef>
              <c:f>Sheet1!$A$1:$A$21</c:f>
              <c:numCache>
                <c:formatCode>General</c:formatCode>
                <c:ptCount val="21"/>
                <c:pt idx="0">
                  <c:v>-10</c:v>
                </c:pt>
                <c:pt idx="1">
                  <c:v>-9</c:v>
                </c:pt>
                <c:pt idx="2">
                  <c:v>-8</c:v>
                </c:pt>
                <c:pt idx="3">
                  <c:v>-7</c:v>
                </c:pt>
                <c:pt idx="4">
                  <c:v>-6</c:v>
                </c:pt>
                <c:pt idx="5">
                  <c:v>-5</c:v>
                </c:pt>
                <c:pt idx="6">
                  <c:v>-4</c:v>
                </c:pt>
                <c:pt idx="7">
                  <c:v>-3</c:v>
                </c:pt>
                <c:pt idx="8">
                  <c:v>-2</c:v>
                </c:pt>
                <c:pt idx="9">
                  <c:v>-1</c:v>
                </c:pt>
                <c:pt idx="10">
                  <c:v>0</c:v>
                </c:pt>
                <c:pt idx="11">
                  <c:v>1</c:v>
                </c:pt>
                <c:pt idx="12">
                  <c:v>2</c:v>
                </c:pt>
                <c:pt idx="13">
                  <c:v>3</c:v>
                </c:pt>
                <c:pt idx="14">
                  <c:v>4</c:v>
                </c:pt>
                <c:pt idx="15">
                  <c:v>5</c:v>
                </c:pt>
                <c:pt idx="16">
                  <c:v>6</c:v>
                </c:pt>
                <c:pt idx="17">
                  <c:v>7</c:v>
                </c:pt>
                <c:pt idx="18">
                  <c:v>8</c:v>
                </c:pt>
                <c:pt idx="19">
                  <c:v>9</c:v>
                </c:pt>
                <c:pt idx="20">
                  <c:v>10</c:v>
                </c:pt>
              </c:numCache>
            </c:numRef>
          </c:cat>
          <c:val>
            <c:numRef>
              <c:f>Sheet1!$D$1:$D$21</c:f>
              <c:numCache>
                <c:formatCode>General</c:formatCode>
                <c:ptCount val="21"/>
                <c:pt idx="0">
                  <c:v>-3.988</c:v>
                </c:pt>
                <c:pt idx="1">
                  <c:v>-3.5891999999999999</c:v>
                </c:pt>
                <c:pt idx="2">
                  <c:v>-3.1903999999999999</c:v>
                </c:pt>
                <c:pt idx="3">
                  <c:v>-2.7915999999999999</c:v>
                </c:pt>
                <c:pt idx="4">
                  <c:v>-2.3927999999999976</c:v>
                </c:pt>
                <c:pt idx="5">
                  <c:v>-1.9940000000000002</c:v>
                </c:pt>
                <c:pt idx="6">
                  <c:v>-1.5952</c:v>
                </c:pt>
                <c:pt idx="7">
                  <c:v>-1.1964000000000001</c:v>
                </c:pt>
                <c:pt idx="8">
                  <c:v>-0.79760000000000009</c:v>
                </c:pt>
                <c:pt idx="9">
                  <c:v>-0.3988000000000001</c:v>
                </c:pt>
                <c:pt idx="10">
                  <c:v>0</c:v>
                </c:pt>
                <c:pt idx="11">
                  <c:v>0.49480000000000007</c:v>
                </c:pt>
                <c:pt idx="12">
                  <c:v>0.98960000000000004</c:v>
                </c:pt>
                <c:pt idx="13">
                  <c:v>1.4843999999999999</c:v>
                </c:pt>
                <c:pt idx="14">
                  <c:v>1.9792000000000001</c:v>
                </c:pt>
                <c:pt idx="15">
                  <c:v>2.4739999999999998</c:v>
                </c:pt>
                <c:pt idx="16">
                  <c:v>2.9687999999999999</c:v>
                </c:pt>
                <c:pt idx="17">
                  <c:v>3.4636</c:v>
                </c:pt>
                <c:pt idx="18">
                  <c:v>3.9583999999999997</c:v>
                </c:pt>
                <c:pt idx="19">
                  <c:v>4.4532000000000007</c:v>
                </c:pt>
                <c:pt idx="20">
                  <c:v>4.9480000000000004</c:v>
                </c:pt>
              </c:numCache>
            </c:numRef>
          </c:val>
        </c:ser>
        <c:ser>
          <c:idx val="4"/>
          <c:order val="3"/>
          <c:spPr>
            <a:ln w="12700">
              <a:solidFill>
                <a:schemeClr val="tx2"/>
              </a:solidFill>
              <a:prstDash val="sysDash"/>
            </a:ln>
          </c:spPr>
          <c:marker>
            <c:symbol val="none"/>
          </c:marker>
          <c:cat>
            <c:numRef>
              <c:f>Sheet1!$A$1:$A$21</c:f>
              <c:numCache>
                <c:formatCode>General</c:formatCode>
                <c:ptCount val="21"/>
                <c:pt idx="0">
                  <c:v>-10</c:v>
                </c:pt>
                <c:pt idx="1">
                  <c:v>-9</c:v>
                </c:pt>
                <c:pt idx="2">
                  <c:v>-8</c:v>
                </c:pt>
                <c:pt idx="3">
                  <c:v>-7</c:v>
                </c:pt>
                <c:pt idx="4">
                  <c:v>-6</c:v>
                </c:pt>
                <c:pt idx="5">
                  <c:v>-5</c:v>
                </c:pt>
                <c:pt idx="6">
                  <c:v>-4</c:v>
                </c:pt>
                <c:pt idx="7">
                  <c:v>-3</c:v>
                </c:pt>
                <c:pt idx="8">
                  <c:v>-2</c:v>
                </c:pt>
                <c:pt idx="9">
                  <c:v>-1</c:v>
                </c:pt>
                <c:pt idx="10">
                  <c:v>0</c:v>
                </c:pt>
                <c:pt idx="11">
                  <c:v>1</c:v>
                </c:pt>
                <c:pt idx="12">
                  <c:v>2</c:v>
                </c:pt>
                <c:pt idx="13">
                  <c:v>3</c:v>
                </c:pt>
                <c:pt idx="14">
                  <c:v>4</c:v>
                </c:pt>
                <c:pt idx="15">
                  <c:v>5</c:v>
                </c:pt>
                <c:pt idx="16">
                  <c:v>6</c:v>
                </c:pt>
                <c:pt idx="17">
                  <c:v>7</c:v>
                </c:pt>
                <c:pt idx="18">
                  <c:v>8</c:v>
                </c:pt>
                <c:pt idx="19">
                  <c:v>9</c:v>
                </c:pt>
                <c:pt idx="20">
                  <c:v>10</c:v>
                </c:pt>
              </c:numCache>
            </c:numRef>
          </c:cat>
          <c:val>
            <c:numRef>
              <c:f>Sheet1!$E$1:$E$21</c:f>
              <c:numCache>
                <c:formatCode>General</c:formatCode>
                <c:ptCount val="21"/>
                <c:pt idx="0">
                  <c:v>-2.5919999999999987</c:v>
                </c:pt>
                <c:pt idx="1">
                  <c:v>-2.3327999999999967</c:v>
                </c:pt>
                <c:pt idx="2">
                  <c:v>-2.0735999999999999</c:v>
                </c:pt>
                <c:pt idx="3">
                  <c:v>-1.8144</c:v>
                </c:pt>
                <c:pt idx="4">
                  <c:v>-1.5551999999999999</c:v>
                </c:pt>
                <c:pt idx="5">
                  <c:v>-1.296</c:v>
                </c:pt>
                <c:pt idx="6">
                  <c:v>-1.0367999999999999</c:v>
                </c:pt>
                <c:pt idx="7">
                  <c:v>-0.77760000000000018</c:v>
                </c:pt>
                <c:pt idx="8">
                  <c:v>-0.51839999999999997</c:v>
                </c:pt>
                <c:pt idx="9">
                  <c:v>-0.25919999999999999</c:v>
                </c:pt>
                <c:pt idx="10">
                  <c:v>0</c:v>
                </c:pt>
                <c:pt idx="11">
                  <c:v>0.21520000000000003</c:v>
                </c:pt>
                <c:pt idx="12">
                  <c:v>0.43040000000000006</c:v>
                </c:pt>
                <c:pt idx="13">
                  <c:v>0.64560000000000017</c:v>
                </c:pt>
                <c:pt idx="14">
                  <c:v>0.86080000000000012</c:v>
                </c:pt>
                <c:pt idx="15">
                  <c:v>1.0760000000000001</c:v>
                </c:pt>
                <c:pt idx="16">
                  <c:v>1.2911999999999999</c:v>
                </c:pt>
                <c:pt idx="17">
                  <c:v>1.5064</c:v>
                </c:pt>
                <c:pt idx="18">
                  <c:v>1.7215999999999998</c:v>
                </c:pt>
                <c:pt idx="19">
                  <c:v>1.9368000000000001</c:v>
                </c:pt>
                <c:pt idx="20">
                  <c:v>2.1519999999999997</c:v>
                </c:pt>
              </c:numCache>
            </c:numRef>
          </c:val>
        </c:ser>
        <c:ser>
          <c:idx val="5"/>
          <c:order val="4"/>
          <c:spPr>
            <a:ln w="12700">
              <a:solidFill>
                <a:srgbClr val="FF0000"/>
              </a:solidFill>
              <a:prstDash val="sysDash"/>
            </a:ln>
          </c:spPr>
          <c:marker>
            <c:symbol val="none"/>
          </c:marker>
          <c:cat>
            <c:numRef>
              <c:f>Sheet1!$A$1:$A$21</c:f>
              <c:numCache>
                <c:formatCode>General</c:formatCode>
                <c:ptCount val="21"/>
                <c:pt idx="0">
                  <c:v>-10</c:v>
                </c:pt>
                <c:pt idx="1">
                  <c:v>-9</c:v>
                </c:pt>
                <c:pt idx="2">
                  <c:v>-8</c:v>
                </c:pt>
                <c:pt idx="3">
                  <c:v>-7</c:v>
                </c:pt>
                <c:pt idx="4">
                  <c:v>-6</c:v>
                </c:pt>
                <c:pt idx="5">
                  <c:v>-5</c:v>
                </c:pt>
                <c:pt idx="6">
                  <c:v>-4</c:v>
                </c:pt>
                <c:pt idx="7">
                  <c:v>-3</c:v>
                </c:pt>
                <c:pt idx="8">
                  <c:v>-2</c:v>
                </c:pt>
                <c:pt idx="9">
                  <c:v>-1</c:v>
                </c:pt>
                <c:pt idx="10">
                  <c:v>0</c:v>
                </c:pt>
                <c:pt idx="11">
                  <c:v>1</c:v>
                </c:pt>
                <c:pt idx="12">
                  <c:v>2</c:v>
                </c:pt>
                <c:pt idx="13">
                  <c:v>3</c:v>
                </c:pt>
                <c:pt idx="14">
                  <c:v>4</c:v>
                </c:pt>
                <c:pt idx="15">
                  <c:v>5</c:v>
                </c:pt>
                <c:pt idx="16">
                  <c:v>6</c:v>
                </c:pt>
                <c:pt idx="17">
                  <c:v>7</c:v>
                </c:pt>
                <c:pt idx="18">
                  <c:v>8</c:v>
                </c:pt>
                <c:pt idx="19">
                  <c:v>9</c:v>
                </c:pt>
                <c:pt idx="20">
                  <c:v>10</c:v>
                </c:pt>
              </c:numCache>
            </c:numRef>
          </c:cat>
          <c:val>
            <c:numRef>
              <c:f>Sheet1!$F$1:$F$21</c:f>
              <c:numCache>
                <c:formatCode>General</c:formatCode>
                <c:ptCount val="21"/>
                <c:pt idx="0">
                  <c:v>-2.75</c:v>
                </c:pt>
                <c:pt idx="1">
                  <c:v>-2.4749999999999996</c:v>
                </c:pt>
                <c:pt idx="2">
                  <c:v>-2.2000000000000002</c:v>
                </c:pt>
                <c:pt idx="3">
                  <c:v>-1.925</c:v>
                </c:pt>
                <c:pt idx="4">
                  <c:v>-1.6500000000000001</c:v>
                </c:pt>
                <c:pt idx="5">
                  <c:v>-1.375</c:v>
                </c:pt>
                <c:pt idx="6">
                  <c:v>-1.1000000000000001</c:v>
                </c:pt>
                <c:pt idx="7">
                  <c:v>-0.82500000000000007</c:v>
                </c:pt>
                <c:pt idx="8">
                  <c:v>-0.55000000000000004</c:v>
                </c:pt>
                <c:pt idx="9">
                  <c:v>-0.27500000000000002</c:v>
                </c:pt>
                <c:pt idx="10">
                  <c:v>0</c:v>
                </c:pt>
                <c:pt idx="11">
                  <c:v>0.66500000000000015</c:v>
                </c:pt>
                <c:pt idx="12">
                  <c:v>1.33</c:v>
                </c:pt>
                <c:pt idx="13">
                  <c:v>1.9950000000000001</c:v>
                </c:pt>
                <c:pt idx="14">
                  <c:v>2.66</c:v>
                </c:pt>
                <c:pt idx="15">
                  <c:v>3.3249999999999997</c:v>
                </c:pt>
                <c:pt idx="16">
                  <c:v>3.9899999999999998</c:v>
                </c:pt>
                <c:pt idx="17">
                  <c:v>4.6549999999999949</c:v>
                </c:pt>
                <c:pt idx="18">
                  <c:v>5.3199999999999976</c:v>
                </c:pt>
                <c:pt idx="19">
                  <c:v>5.9850000000000003</c:v>
                </c:pt>
                <c:pt idx="20">
                  <c:v>6.6499999999999977</c:v>
                </c:pt>
              </c:numCache>
            </c:numRef>
          </c:val>
        </c:ser>
        <c:ser>
          <c:idx val="6"/>
          <c:order val="5"/>
          <c:spPr>
            <a:ln w="12700">
              <a:solidFill>
                <a:srgbClr val="FF0000"/>
              </a:solidFill>
              <a:prstDash val="sysDash"/>
            </a:ln>
          </c:spPr>
          <c:marker>
            <c:symbol val="none"/>
          </c:marker>
          <c:cat>
            <c:numRef>
              <c:f>Sheet1!$A$1:$A$21</c:f>
              <c:numCache>
                <c:formatCode>General</c:formatCode>
                <c:ptCount val="21"/>
                <c:pt idx="0">
                  <c:v>-10</c:v>
                </c:pt>
                <c:pt idx="1">
                  <c:v>-9</c:v>
                </c:pt>
                <c:pt idx="2">
                  <c:v>-8</c:v>
                </c:pt>
                <c:pt idx="3">
                  <c:v>-7</c:v>
                </c:pt>
                <c:pt idx="4">
                  <c:v>-6</c:v>
                </c:pt>
                <c:pt idx="5">
                  <c:v>-5</c:v>
                </c:pt>
                <c:pt idx="6">
                  <c:v>-4</c:v>
                </c:pt>
                <c:pt idx="7">
                  <c:v>-3</c:v>
                </c:pt>
                <c:pt idx="8">
                  <c:v>-2</c:v>
                </c:pt>
                <c:pt idx="9">
                  <c:v>-1</c:v>
                </c:pt>
                <c:pt idx="10">
                  <c:v>0</c:v>
                </c:pt>
                <c:pt idx="11">
                  <c:v>1</c:v>
                </c:pt>
                <c:pt idx="12">
                  <c:v>2</c:v>
                </c:pt>
                <c:pt idx="13">
                  <c:v>3</c:v>
                </c:pt>
                <c:pt idx="14">
                  <c:v>4</c:v>
                </c:pt>
                <c:pt idx="15">
                  <c:v>5</c:v>
                </c:pt>
                <c:pt idx="16">
                  <c:v>6</c:v>
                </c:pt>
                <c:pt idx="17">
                  <c:v>7</c:v>
                </c:pt>
                <c:pt idx="18">
                  <c:v>8</c:v>
                </c:pt>
                <c:pt idx="19">
                  <c:v>9</c:v>
                </c:pt>
                <c:pt idx="20">
                  <c:v>10</c:v>
                </c:pt>
              </c:numCache>
            </c:numRef>
          </c:cat>
          <c:val>
            <c:numRef>
              <c:f>Sheet1!$G$1:$G$21</c:f>
              <c:numCache>
                <c:formatCode>General</c:formatCode>
                <c:ptCount val="21"/>
                <c:pt idx="0">
                  <c:v>0.33000000000000007</c:v>
                </c:pt>
                <c:pt idx="1">
                  <c:v>0.29700000000000004</c:v>
                </c:pt>
                <c:pt idx="2">
                  <c:v>0.26400000000000001</c:v>
                </c:pt>
                <c:pt idx="3">
                  <c:v>0.23100000000000001</c:v>
                </c:pt>
                <c:pt idx="4">
                  <c:v>0.19800000000000001</c:v>
                </c:pt>
                <c:pt idx="5">
                  <c:v>0.16500000000000001</c:v>
                </c:pt>
                <c:pt idx="6">
                  <c:v>0.13200000000000001</c:v>
                </c:pt>
                <c:pt idx="7">
                  <c:v>9.9000000000000019E-2</c:v>
                </c:pt>
                <c:pt idx="8">
                  <c:v>6.6000000000000003E-2</c:v>
                </c:pt>
                <c:pt idx="9">
                  <c:v>3.3000000000000002E-2</c:v>
                </c:pt>
                <c:pt idx="10">
                  <c:v>0</c:v>
                </c:pt>
                <c:pt idx="11">
                  <c:v>0.29300000000000004</c:v>
                </c:pt>
                <c:pt idx="12">
                  <c:v>0.58599999999999997</c:v>
                </c:pt>
                <c:pt idx="13">
                  <c:v>0.87900000000000011</c:v>
                </c:pt>
                <c:pt idx="14">
                  <c:v>1.1720000000000002</c:v>
                </c:pt>
                <c:pt idx="15">
                  <c:v>1.4649999999999999</c:v>
                </c:pt>
                <c:pt idx="16">
                  <c:v>1.758</c:v>
                </c:pt>
                <c:pt idx="17">
                  <c:v>2.0509999999999997</c:v>
                </c:pt>
                <c:pt idx="18">
                  <c:v>2.3439999999999999</c:v>
                </c:pt>
                <c:pt idx="19">
                  <c:v>2.637</c:v>
                </c:pt>
                <c:pt idx="20">
                  <c:v>2.9299999999999997</c:v>
                </c:pt>
              </c:numCache>
            </c:numRef>
          </c:val>
        </c:ser>
        <c:dLbls/>
        <c:marker val="1"/>
        <c:axId val="99544448"/>
        <c:axId val="99567104"/>
      </c:lineChart>
      <c:catAx>
        <c:axId val="9954444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Shareholder Returns (%)</a:t>
                </a:r>
              </a:p>
            </c:rich>
          </c:tx>
          <c:layout>
            <c:manualLayout>
              <c:xMode val="edge"/>
              <c:yMode val="edge"/>
              <c:x val="0.75140100510691998"/>
              <c:y val="0.59798571745661"/>
            </c:manualLayout>
          </c:layout>
        </c:title>
        <c:numFmt formatCode="General" sourceLinked="1"/>
        <c:tickLblPos val="nextTo"/>
        <c:crossAx val="99567104"/>
        <c:crosses val="autoZero"/>
        <c:auto val="1"/>
        <c:lblAlgn val="ctr"/>
        <c:lblOffset val="100"/>
      </c:catAx>
      <c:valAx>
        <c:axId val="99567104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Change in CEO Pay (%)</a:t>
                </a:r>
              </a:p>
            </c:rich>
          </c:tx>
          <c:layout>
            <c:manualLayout>
              <c:xMode val="edge"/>
              <c:yMode val="edge"/>
              <c:x val="0.44796028403426308"/>
              <c:y val="2.5196848295890802E-2"/>
            </c:manualLayout>
          </c:layout>
        </c:title>
        <c:numFmt formatCode="General" sourceLinked="1"/>
        <c:tickLblPos val="nextTo"/>
        <c:crossAx val="99544448"/>
        <c:crossesAt val="12"/>
        <c:crossBetween val="between"/>
      </c:valAx>
    </c:plotArea>
    <c:legend>
      <c:legendPos val="b"/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34974156137459605"/>
          <c:y val="0.93003878269849716"/>
          <c:w val="0.33710472237481914"/>
          <c:h val="3.8240363479356415E-2"/>
        </c:manualLayout>
      </c:layout>
    </c:legend>
    <c:plotVisOnly val="1"/>
    <c:dispBlanksAs val="gap"/>
  </c:chart>
  <c:spPr>
    <a:ln>
      <a:noFill/>
    </a:ln>
  </c:spPr>
  <c:externalData r:id="rId1"/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675A2E-34FD-4301-A3D9-5FDB995FB695}" type="datetimeFigureOut">
              <a:rPr lang="en-GB" smtClean="0"/>
              <a:pPr/>
              <a:t>25/06/2014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09481E-42D3-4829-90AE-20B95E42892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537976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CEOs in our sample of top ~350 companies no more than 3% of top 1%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9481E-42D3-4829-90AE-20B95E428929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9299832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923925"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923925"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923925"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923925"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DA71A98E-A8A6-479C-B957-DDEED014204A}" type="slidenum">
              <a:rPr lang="en-US" sz="1200" b="0"/>
              <a:pPr/>
              <a:t>23</a:t>
            </a:fld>
            <a:endParaRPr lang="en-US" sz="1200" b="0" dirty="0"/>
          </a:p>
        </p:txBody>
      </p:sp>
    </p:spTree>
    <p:extLst>
      <p:ext uri="{BB962C8B-B14F-4D97-AF65-F5344CB8AC3E}">
        <p14:creationId xmlns:p14="http://schemas.microsoft.com/office/powerpoint/2010/main" xmlns="" val="29619472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9481E-42D3-4829-90AE-20B95E428929}" type="slidenum">
              <a:rPr lang="en-GB" smtClean="0"/>
              <a:pPr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3466491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9481E-42D3-4829-90AE-20B95E428929}" type="slidenum">
              <a:rPr lang="en-GB" smtClean="0"/>
              <a:pPr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4869209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Problems with IV (i) industry shock</a:t>
            </a:r>
            <a:r>
              <a:rPr lang="en-GB" baseline="0" dirty="0" smtClean="0"/>
              <a:t> could imply talent more important [asymmetry results]; (ii) better forecaster (but this is AVERAGE)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9481E-42D3-4829-90AE-20B95E428929}" type="slidenum">
              <a:rPr lang="en-GB" smtClean="0"/>
              <a:pPr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8078168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923925"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923925"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923925"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923925"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DA71A98E-A8A6-479C-B957-DDEED014204A}" type="slidenum">
              <a:rPr lang="en-US" sz="1200" b="0"/>
              <a:pPr/>
              <a:t>27</a:t>
            </a:fld>
            <a:endParaRPr lang="en-US" sz="1200" b="0" dirty="0"/>
          </a:p>
        </p:txBody>
      </p:sp>
    </p:spTree>
    <p:extLst>
      <p:ext uri="{BB962C8B-B14F-4D97-AF65-F5344CB8AC3E}">
        <p14:creationId xmlns:p14="http://schemas.microsoft.com/office/powerpoint/2010/main" xmlns="" val="31708056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923925"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923925"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923925"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923925"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DA71A98E-A8A6-479C-B957-DDEED014204A}" type="slidenum">
              <a:rPr lang="en-US" sz="1200" b="0"/>
              <a:pPr/>
              <a:t>29</a:t>
            </a:fld>
            <a:endParaRPr lang="en-US" sz="1200" b="0" dirty="0"/>
          </a:p>
        </p:txBody>
      </p:sp>
    </p:spTree>
    <p:extLst>
      <p:ext uri="{BB962C8B-B14F-4D97-AF65-F5344CB8AC3E}">
        <p14:creationId xmlns:p14="http://schemas.microsoft.com/office/powerpoint/2010/main" xmlns="" val="7354835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Doesn’t</a:t>
            </a:r>
            <a:r>
              <a:rPr lang="en-US" baseline="0" dirty="0" smtClean="0"/>
              <a:t> drive completely to zero because (i) benchmark not perfect; (ii) share price rises increases value of shares which eventually vest</a:t>
            </a:r>
            <a:endParaRPr lang="en-US" dirty="0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923925"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923925"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923925"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923925"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DA71A98E-A8A6-479C-B957-DDEED014204A}" type="slidenum">
              <a:rPr lang="en-US" sz="1200" b="0"/>
              <a:pPr/>
              <a:t>30</a:t>
            </a:fld>
            <a:endParaRPr lang="en-US" sz="1200" b="0" dirty="0"/>
          </a:p>
        </p:txBody>
      </p:sp>
    </p:spTree>
    <p:extLst>
      <p:ext uri="{BB962C8B-B14F-4D97-AF65-F5344CB8AC3E}">
        <p14:creationId xmlns:p14="http://schemas.microsoft.com/office/powerpoint/2010/main" xmlns="" val="2695399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923925"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923925"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923925"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923925"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DA71A98E-A8A6-479C-B957-DDEED014204A}" type="slidenum">
              <a:rPr lang="en-US" sz="1200" b="0"/>
              <a:pPr/>
              <a:t>31</a:t>
            </a:fld>
            <a:endParaRPr lang="en-US" sz="1200" b="0" dirty="0"/>
          </a:p>
        </p:txBody>
      </p:sp>
    </p:spTree>
    <p:extLst>
      <p:ext uri="{BB962C8B-B14F-4D97-AF65-F5344CB8AC3E}">
        <p14:creationId xmlns:p14="http://schemas.microsoft.com/office/powerpoint/2010/main" xmlns="" val="32102154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923925"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923925"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923925"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923925"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DA71A98E-A8A6-479C-B957-DDEED014204A}" type="slidenum">
              <a:rPr lang="en-US" sz="1200" b="0"/>
              <a:pPr/>
              <a:t>36</a:t>
            </a:fld>
            <a:endParaRPr lang="en-US" sz="1200" b="0" dirty="0"/>
          </a:p>
        </p:txBody>
      </p:sp>
    </p:spTree>
    <p:extLst>
      <p:ext uri="{BB962C8B-B14F-4D97-AF65-F5344CB8AC3E}">
        <p14:creationId xmlns:p14="http://schemas.microsoft.com/office/powerpoint/2010/main" xmlns="" val="28981941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923925"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923925"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923925"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923925"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DA71A98E-A8A6-479C-B957-DDEED014204A}" type="slidenum">
              <a:rPr lang="en-US" sz="1200" b="0"/>
              <a:pPr/>
              <a:t>37</a:t>
            </a:fld>
            <a:endParaRPr lang="en-US" sz="1200" b="0" dirty="0"/>
          </a:p>
        </p:txBody>
      </p:sp>
    </p:spTree>
    <p:extLst>
      <p:ext uri="{BB962C8B-B14F-4D97-AF65-F5344CB8AC3E}">
        <p14:creationId xmlns:p14="http://schemas.microsoft.com/office/powerpoint/2010/main" xmlns="" val="1670902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About</a:t>
            </a:r>
            <a:r>
              <a:rPr lang="en-GB" baseline="0" dirty="0" smtClean="0"/>
              <a:t> a third of US firms had relative LTIPs in 2007 compared to almost 100% in UK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9481E-42D3-4829-90AE-20B95E428929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299138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923925"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923925"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923925"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923925"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DA71A98E-A8A6-479C-B957-DDEED014204A}" type="slidenum">
              <a:rPr lang="en-US" sz="1200" b="0"/>
              <a:pPr/>
              <a:t>39</a:t>
            </a:fld>
            <a:endParaRPr lang="en-US" sz="1200" b="0" dirty="0"/>
          </a:p>
        </p:txBody>
      </p:sp>
    </p:spTree>
    <p:extLst>
      <p:ext uri="{BB962C8B-B14F-4D97-AF65-F5344CB8AC3E}">
        <p14:creationId xmlns:p14="http://schemas.microsoft.com/office/powerpoint/2010/main" xmlns="" val="2416630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3 ways to get total pay: (i) initial fixed</a:t>
            </a:r>
            <a:r>
              <a:rPr lang="en-GB" baseline="0" dirty="0" smtClean="0"/>
              <a:t> probability of vesting + smooth decline to known </a:t>
            </a:r>
            <a:r>
              <a:rPr lang="en-GB" baseline="0" dirty="0" err="1" smtClean="0"/>
              <a:t>payout</a:t>
            </a:r>
            <a:r>
              <a:rPr lang="en-GB" baseline="0" dirty="0" smtClean="0"/>
              <a:t>; (ii) fixed probability; (iii) best prediction of pay-out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9481E-42D3-4829-90AE-20B95E428929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378644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Note that all equity is conditional on staying with</a:t>
            </a:r>
            <a:r>
              <a:rPr lang="en-GB" baseline="0" dirty="0" smtClean="0"/>
              <a:t> firm for a certain period of time. Taking this into account does not change main results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9481E-42D3-4829-90AE-20B95E428929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0073217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Cf US di </a:t>
            </a:r>
            <a:r>
              <a:rPr lang="en-GB" dirty="0" err="1" smtClean="0"/>
              <a:t>Angleis</a:t>
            </a:r>
            <a:r>
              <a:rPr lang="en-GB" dirty="0" smtClean="0"/>
              <a:t> on S&amp;P500 mean is $8m, this is more comparable to FTSE100 (TW mean is $3m)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9481E-42D3-4829-90AE-20B95E428929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0238073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CEO is level 1,</a:t>
            </a:r>
            <a:r>
              <a:rPr lang="en-US" baseline="0" dirty="0" smtClean="0"/>
              <a:t> Execs reporting directly to CEO (CFO, CAO, etc.) are level 2; Level 3 report to level 2, etc.</a:t>
            </a:r>
            <a:endParaRPr lang="en-US" dirty="0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923925"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923925"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923925"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923925"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DA71A98E-A8A6-479C-B957-DDEED014204A}" type="slidenum">
              <a:rPr lang="en-US" sz="1200" b="0"/>
              <a:pPr/>
              <a:t>16</a:t>
            </a:fld>
            <a:endParaRPr lang="en-US" sz="1200" b="0" dirty="0"/>
          </a:p>
        </p:txBody>
      </p:sp>
    </p:spTree>
    <p:extLst>
      <p:ext uri="{BB962C8B-B14F-4D97-AF65-F5344CB8AC3E}">
        <p14:creationId xmlns:p14="http://schemas.microsoft.com/office/powerpoint/2010/main" xmlns="" val="41894653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923925"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923925"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923925"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923925"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DA71A98E-A8A6-479C-B957-DDEED014204A}" type="slidenum">
              <a:rPr lang="en-US" sz="1200" b="0"/>
              <a:pPr/>
              <a:t>17</a:t>
            </a:fld>
            <a:endParaRPr lang="en-US" sz="1200" b="0" dirty="0"/>
          </a:p>
        </p:txBody>
      </p:sp>
    </p:spTree>
    <p:extLst>
      <p:ext uri="{BB962C8B-B14F-4D97-AF65-F5344CB8AC3E}">
        <p14:creationId xmlns:p14="http://schemas.microsoft.com/office/powerpoint/2010/main" xmlns="" val="39332473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923925"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923925"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923925"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923925"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DA71A98E-A8A6-479C-B957-DDEED014204A}" type="slidenum">
              <a:rPr lang="en-US" sz="1200" b="0"/>
              <a:pPr/>
              <a:t>19</a:t>
            </a:fld>
            <a:endParaRPr lang="en-US" sz="1200" b="0" dirty="0"/>
          </a:p>
        </p:txBody>
      </p:sp>
    </p:spTree>
    <p:extLst>
      <p:ext uri="{BB962C8B-B14F-4D97-AF65-F5344CB8AC3E}">
        <p14:creationId xmlns:p14="http://schemas.microsoft.com/office/powerpoint/2010/main" xmlns="" val="36660567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Bottom quartile means under 40% empirically; share rises from 47% to</a:t>
            </a:r>
            <a:r>
              <a:rPr lang="en-GB" baseline="0" dirty="0" smtClean="0"/>
              <a:t> 64% over the period (unweighted average)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9481E-42D3-4829-90AE-20B95E428929}" type="slidenum">
              <a:rPr lang="en-GB" smtClean="0"/>
              <a:pPr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252707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6CD3-6F6F-49F1-A965-88BA0519A85F}" type="datetimeFigureOut">
              <a:rPr lang="en-GB" smtClean="0"/>
              <a:pPr/>
              <a:t>25/06/2014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F8C50-9A36-44E8-B47D-89D50EEC24C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923136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6CD3-6F6F-49F1-A965-88BA0519A85F}" type="datetimeFigureOut">
              <a:rPr lang="en-GB" smtClean="0"/>
              <a:pPr/>
              <a:t>25/06/2014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F8C50-9A36-44E8-B47D-89D50EEC24C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234597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6CD3-6F6F-49F1-A965-88BA0519A85F}" type="datetimeFigureOut">
              <a:rPr lang="en-GB" smtClean="0"/>
              <a:pPr/>
              <a:t>25/06/2014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F8C50-9A36-44E8-B47D-89D50EEC24C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817396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6CD3-6F6F-49F1-A965-88BA0519A85F}" type="datetimeFigureOut">
              <a:rPr lang="en-GB" smtClean="0"/>
              <a:pPr/>
              <a:t>25/06/2014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F8C50-9A36-44E8-B47D-89D50EEC24C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011897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6CD3-6F6F-49F1-A965-88BA0519A85F}" type="datetimeFigureOut">
              <a:rPr lang="en-GB" smtClean="0"/>
              <a:pPr/>
              <a:t>25/06/2014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F8C50-9A36-44E8-B47D-89D50EEC24C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573284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6CD3-6F6F-49F1-A965-88BA0519A85F}" type="datetimeFigureOut">
              <a:rPr lang="en-GB" smtClean="0"/>
              <a:pPr/>
              <a:t>25/06/2014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F8C50-9A36-44E8-B47D-89D50EEC24C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721469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6CD3-6F6F-49F1-A965-88BA0519A85F}" type="datetimeFigureOut">
              <a:rPr lang="en-GB" smtClean="0"/>
              <a:pPr/>
              <a:t>25/06/2014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F8C50-9A36-44E8-B47D-89D50EEC24C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888701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6CD3-6F6F-49F1-A965-88BA0519A85F}" type="datetimeFigureOut">
              <a:rPr lang="en-GB" smtClean="0"/>
              <a:pPr/>
              <a:t>25/06/2014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F8C50-9A36-44E8-B47D-89D50EEC24C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000343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6CD3-6F6F-49F1-A965-88BA0519A85F}" type="datetimeFigureOut">
              <a:rPr lang="en-GB" smtClean="0"/>
              <a:pPr/>
              <a:t>25/06/2014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F8C50-9A36-44E8-B47D-89D50EEC24C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873966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6CD3-6F6F-49F1-A965-88BA0519A85F}" type="datetimeFigureOut">
              <a:rPr lang="en-GB" smtClean="0"/>
              <a:pPr/>
              <a:t>25/06/2014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F8C50-9A36-44E8-B47D-89D50EEC24C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245041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6CD3-6F6F-49F1-A965-88BA0519A85F}" type="datetimeFigureOut">
              <a:rPr lang="en-GB" smtClean="0"/>
              <a:pPr/>
              <a:t>25/06/2014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F8C50-9A36-44E8-B47D-89D50EEC24C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527203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56CD3-6F6F-49F1-A965-88BA0519A85F}" type="datetimeFigureOut">
              <a:rPr lang="en-GB" smtClean="0"/>
              <a:pPr/>
              <a:t>25/06/2014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F8C50-9A36-44E8-B47D-89D50EEC24C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517896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2088231"/>
          </a:xfrm>
        </p:spPr>
        <p:txBody>
          <a:bodyPr>
            <a:normAutofit/>
          </a:bodyPr>
          <a:lstStyle/>
          <a:p>
            <a:r>
              <a:rPr lang="en-GB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CEO Pay, Incentives and Governance</a:t>
            </a:r>
            <a:endParaRPr lang="en-GB" sz="3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9900" y="2636912"/>
            <a:ext cx="8422580" cy="2664296"/>
          </a:xfrm>
        </p:spPr>
        <p:txBody>
          <a:bodyPr>
            <a:noAutofit/>
          </a:bodyPr>
          <a:lstStyle/>
          <a:p>
            <a:r>
              <a:rPr lang="en-GB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Brian Bell</a:t>
            </a:r>
          </a:p>
          <a:p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Oxford University &amp; Centre for Economic Performance</a:t>
            </a:r>
          </a:p>
          <a:p>
            <a:r>
              <a:rPr lang="en-GB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John Van Reenen</a:t>
            </a:r>
          </a:p>
          <a:p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Centre for Economic Performance</a:t>
            </a:r>
            <a:r>
              <a:rPr lang="en-GB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LSE</a:t>
            </a:r>
          </a:p>
          <a:p>
            <a:endParaRPr lang="en-GB" sz="24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8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Preliminary</a:t>
            </a:r>
            <a:r>
              <a:rPr lang="en-GB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Comments Welcome</a:t>
            </a:r>
          </a:p>
          <a:p>
            <a:endParaRPr lang="en-GB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5661248"/>
            <a:ext cx="1733550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900" y="5805488"/>
            <a:ext cx="26574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93847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2800" b="1" cap="all" dirty="0" smtClean="0">
                <a:latin typeface="Arial" pitchFamily="34" charset="0"/>
                <a:cs typeface="Arial" pitchFamily="34" charset="0"/>
              </a:rPr>
              <a:t>Other aspects of remuneration</a:t>
            </a:r>
            <a:endParaRPr lang="en-GB" sz="2800" b="1" cap="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8363272" cy="5184576"/>
          </a:xfrm>
        </p:spPr>
        <p:txBody>
          <a:bodyPr>
            <a:noAutofit/>
          </a:bodyPr>
          <a:lstStyle/>
          <a:p>
            <a:r>
              <a:rPr lang="en-GB" sz="2400" b="1" dirty="0" smtClean="0">
                <a:latin typeface="Arial" pitchFamily="34" charset="0"/>
                <a:cs typeface="Arial" pitchFamily="34" charset="0"/>
              </a:rPr>
              <a:t>Total Pay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= New Pay + Change in value of previous LTIPS</a:t>
            </a:r>
          </a:p>
          <a:p>
            <a:pPr lvl="1"/>
            <a:r>
              <a:rPr lang="en-GB" sz="2000" dirty="0" smtClean="0">
                <a:latin typeface="Arial" pitchFamily="34" charset="0"/>
                <a:cs typeface="Arial" pitchFamily="34" charset="0"/>
              </a:rPr>
              <a:t>Depends on change in share price, time until vesting &amp; probability of vesting</a:t>
            </a:r>
          </a:p>
          <a:p>
            <a:endParaRPr lang="en-GB" sz="2000" b="1" dirty="0">
              <a:latin typeface="Arial" pitchFamily="34" charset="0"/>
              <a:cs typeface="Arial" pitchFamily="34" charset="0"/>
            </a:endParaRPr>
          </a:p>
          <a:p>
            <a:r>
              <a:rPr lang="en-GB" sz="2400" b="1" dirty="0" smtClean="0">
                <a:latin typeface="Arial" pitchFamily="34" charset="0"/>
                <a:cs typeface="Arial" pitchFamily="34" charset="0"/>
              </a:rPr>
              <a:t>Wealth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Voluntary 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holdings of firm stock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(Hall and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Leibman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, 1988)</a:t>
            </a:r>
          </a:p>
          <a:p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2400" dirty="0" smtClean="0">
                <a:latin typeface="Arial" pitchFamily="34" charset="0"/>
                <a:cs typeface="Arial" pitchFamily="34" charset="0"/>
              </a:rPr>
              <a:t>Some extensions on these measures but main results on new pay and composition</a:t>
            </a:r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5818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36104"/>
          </a:xfrm>
        </p:spPr>
        <p:txBody>
          <a:bodyPr>
            <a:normAutofit/>
          </a:bodyPr>
          <a:lstStyle/>
          <a:p>
            <a:pPr algn="l"/>
            <a:r>
              <a:rPr lang="en-GB" sz="2800" b="1" cap="all" dirty="0" smtClean="0">
                <a:latin typeface="Arial" pitchFamily="34" charset="0"/>
                <a:cs typeface="Arial" pitchFamily="34" charset="0"/>
              </a:rPr>
              <a:t>Average NEW Pay across the firm</a:t>
            </a:r>
            <a:endParaRPr lang="en-GB" sz="2800" b="1" cap="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836712"/>
            <a:ext cx="8856984" cy="4958011"/>
          </a:xfrm>
        </p:spPr>
        <p:txBody>
          <a:bodyPr>
            <a:noAutofit/>
          </a:bodyPr>
          <a:lstStyle/>
          <a:p>
            <a:r>
              <a:rPr lang="en-GB" sz="2400" b="1" dirty="0" smtClean="0">
                <a:latin typeface="Arial" pitchFamily="34" charset="0"/>
                <a:cs typeface="Arial" pitchFamily="34" charset="0"/>
              </a:rPr>
              <a:t>CEOs: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marL="0" indent="0">
              <a:buNone/>
            </a:pPr>
            <a:r>
              <a:rPr lang="en-GB" sz="2400" dirty="0">
                <a:latin typeface="Arial" pitchFamily="34" charset="0"/>
                <a:cs typeface="Arial" pitchFamily="34" charset="0"/>
              </a:rPr>
              <a:t>	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Total Compensation = 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$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1,947,000</a:t>
            </a:r>
          </a:p>
          <a:p>
            <a:pPr marL="0" indent="0">
              <a:buNone/>
            </a:pPr>
            <a:r>
              <a:rPr lang="en-GB" sz="2400" dirty="0">
                <a:latin typeface="Arial" pitchFamily="34" charset="0"/>
                <a:cs typeface="Arial" pitchFamily="34" charset="0"/>
              </a:rPr>
              <a:t>	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Salary = 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$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650k (35% of total – 2/3 is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bonuses,stock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, etc)</a:t>
            </a:r>
          </a:p>
          <a:p>
            <a:r>
              <a:rPr lang="en-GB" sz="2400" b="1" dirty="0" smtClean="0">
                <a:latin typeface="Arial" pitchFamily="34" charset="0"/>
                <a:cs typeface="Arial" pitchFamily="34" charset="0"/>
              </a:rPr>
              <a:t>Level 2 (just below CEO): </a:t>
            </a:r>
          </a:p>
          <a:p>
            <a:pPr marL="0" indent="0">
              <a:buNone/>
            </a:pPr>
            <a:r>
              <a:rPr lang="en-GB" sz="2400" dirty="0">
                <a:latin typeface="Arial" pitchFamily="34" charset="0"/>
                <a:cs typeface="Arial" pitchFamily="34" charset="0"/>
              </a:rPr>
              <a:t>	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Total Compensation = $1,088,000</a:t>
            </a:r>
          </a:p>
          <a:p>
            <a:pPr marL="0" indent="0">
              <a:buNone/>
            </a:pPr>
            <a:r>
              <a:rPr lang="en-GB" sz="2400" dirty="0">
                <a:latin typeface="Arial" pitchFamily="34" charset="0"/>
                <a:cs typeface="Arial" pitchFamily="34" charset="0"/>
              </a:rPr>
              <a:t>	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Salary = $392k (36% of total)</a:t>
            </a:r>
          </a:p>
          <a:p>
            <a:r>
              <a:rPr lang="en-GB" sz="2400" b="1" dirty="0" smtClean="0">
                <a:latin typeface="Arial" pitchFamily="34" charset="0"/>
                <a:cs typeface="Arial" pitchFamily="34" charset="0"/>
              </a:rPr>
              <a:t>All Managers: </a:t>
            </a:r>
          </a:p>
          <a:p>
            <a:pPr marL="0" indent="0">
              <a:buNone/>
            </a:pPr>
            <a:r>
              <a:rPr lang="en-GB" sz="2400" dirty="0">
                <a:latin typeface="Arial" pitchFamily="34" charset="0"/>
                <a:cs typeface="Arial" pitchFamily="34" charset="0"/>
              </a:rPr>
              <a:t>	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Total Compensation = $78k</a:t>
            </a:r>
          </a:p>
          <a:p>
            <a:pPr marL="0" indent="0">
              <a:buNone/>
            </a:pPr>
            <a:r>
              <a:rPr lang="en-GB" sz="2400" dirty="0">
                <a:latin typeface="Arial" pitchFamily="34" charset="0"/>
                <a:cs typeface="Arial" pitchFamily="34" charset="0"/>
              </a:rPr>
              <a:t>	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Salary = $65k (84% of total)</a:t>
            </a:r>
          </a:p>
          <a:p>
            <a:r>
              <a:rPr lang="en-GB" sz="2400" b="1" dirty="0" smtClean="0">
                <a:latin typeface="Arial" pitchFamily="34" charset="0"/>
                <a:cs typeface="Arial" pitchFamily="34" charset="0"/>
              </a:rPr>
              <a:t>Workers: </a:t>
            </a:r>
          </a:p>
          <a:p>
            <a:pPr marL="0" indent="0">
              <a:buNone/>
            </a:pPr>
            <a:r>
              <a:rPr lang="en-GB" sz="2400" dirty="0">
                <a:latin typeface="Arial" pitchFamily="34" charset="0"/>
                <a:cs typeface="Arial" pitchFamily="34" charset="0"/>
              </a:rPr>
              <a:t>	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Total Pay = $33k</a:t>
            </a:r>
          </a:p>
          <a:p>
            <a:pPr marL="0" indent="0">
              <a:buNone/>
            </a:pPr>
            <a:r>
              <a:rPr lang="en-GB" sz="2400" dirty="0">
                <a:latin typeface="Arial" pitchFamily="34" charset="0"/>
                <a:cs typeface="Arial" pitchFamily="34" charset="0"/>
              </a:rPr>
              <a:t>	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Salary = $31k (95% of total)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5544" y="6021288"/>
            <a:ext cx="82296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400" b="1" dirty="0" smtClean="0">
                <a:latin typeface="Arial" pitchFamily="34" charset="0"/>
                <a:cs typeface="Arial" pitchFamily="34" charset="0"/>
              </a:rPr>
              <a:t>Notes: 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B</a:t>
            </a:r>
            <a:r>
              <a:rPr lang="en-GB" sz="1400" dirty="0" smtClean="0">
                <a:latin typeface="Arial" pitchFamily="34" charset="0"/>
                <a:cs typeface="Arial" pitchFamily="34" charset="0"/>
              </a:rPr>
              <a:t>oardex data on 897 CEOs;  ASHE  (23,738 workers); 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in 428 publicly listed UK </a:t>
            </a:r>
            <a:r>
              <a:rPr lang="en-GB" sz="1400" dirty="0" smtClean="0">
                <a:latin typeface="Arial" pitchFamily="34" charset="0"/>
                <a:cs typeface="Arial" pitchFamily="34" charset="0"/>
              </a:rPr>
              <a:t>firms (means)</a:t>
            </a:r>
            <a:endParaRPr lang="en-GB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457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6EE1995-54B9-4528-8634-1D8071F905C0}" type="slidenum">
              <a:rPr lang="en-US" smtClean="0">
                <a:latin typeface="Calibri" pitchFamily="34" charset="0"/>
              </a:rPr>
              <a:pPr eaLnBrk="1" hangingPunct="1"/>
              <a:t>12</a:t>
            </a:fld>
            <a:endParaRPr lang="en-US" dirty="0" smtClean="0">
              <a:latin typeface="Calibri" pitchFamily="34" charset="0"/>
            </a:endParaRPr>
          </a:p>
        </p:txBody>
      </p:sp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107504" y="1976928"/>
            <a:ext cx="8294117" cy="1008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172" name="Text Box 3"/>
          <p:cNvSpPr txBox="1">
            <a:spLocks noChangeArrowheads="1"/>
          </p:cNvSpPr>
          <p:nvPr/>
        </p:nvSpPr>
        <p:spPr bwMode="auto">
          <a:xfrm>
            <a:off x="420688" y="990600"/>
            <a:ext cx="8942387" cy="3508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5000"/>
              </a:spcBef>
            </a:pPr>
            <a:endParaRPr lang="en-GB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25000"/>
              </a:spcBef>
              <a:buFontTx/>
              <a:buAutoNum type="arabicPeriod"/>
            </a:pPr>
            <a:r>
              <a:rPr lang="en-GB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Data</a:t>
            </a:r>
            <a:endParaRPr lang="en-GB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25000"/>
              </a:spcBef>
              <a:buFontTx/>
              <a:buAutoNum type="arabicPeriod"/>
            </a:pPr>
            <a:endParaRPr lang="en-GB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25000"/>
              </a:spcBef>
              <a:buFontTx/>
              <a:buAutoNum type="arabicPeriod"/>
            </a:pPr>
            <a:r>
              <a:rPr lang="en-GB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Empirical Model</a:t>
            </a:r>
            <a:endParaRPr lang="en-GB" sz="2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25000"/>
              </a:spcBef>
              <a:buFontTx/>
              <a:buAutoNum type="arabicPeriod"/>
            </a:pPr>
            <a:endParaRPr lang="en-GB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25000"/>
              </a:spcBef>
              <a:buFontTx/>
              <a:buAutoNum type="arabicPeriod"/>
            </a:pPr>
            <a:r>
              <a:rPr lang="en-GB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Results</a:t>
            </a:r>
          </a:p>
          <a:p>
            <a:pPr eaLnBrk="1" hangingPunct="1">
              <a:spcBef>
                <a:spcPct val="25000"/>
              </a:spcBef>
              <a:buFontTx/>
              <a:buAutoNum type="arabicPeriod"/>
            </a:pPr>
            <a:endParaRPr lang="en-GB" sz="2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25000"/>
              </a:spcBef>
              <a:buFontTx/>
              <a:buAutoNum type="arabicPeriod"/>
            </a:pPr>
            <a:r>
              <a:rPr lang="en-GB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Extensions</a:t>
            </a:r>
          </a:p>
        </p:txBody>
      </p:sp>
      <p:sp>
        <p:nvSpPr>
          <p:cNvPr id="7173" name="Text Box 4"/>
          <p:cNvSpPr txBox="1">
            <a:spLocks noChangeArrowheads="1"/>
          </p:cNvSpPr>
          <p:nvPr/>
        </p:nvSpPr>
        <p:spPr bwMode="auto">
          <a:xfrm>
            <a:off x="355600" y="44450"/>
            <a:ext cx="91122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200" b="1" dirty="0">
                <a:latin typeface="Arial" pitchFamily="34" charset="0"/>
                <a:cs typeface="Arial" pitchFamily="34" charset="0"/>
              </a:rPr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xmlns="" val="10519157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2800" b="1" cap="all" dirty="0" smtClean="0">
                <a:latin typeface="Arial" pitchFamily="34" charset="0"/>
                <a:cs typeface="Arial" pitchFamily="34" charset="0"/>
              </a:rPr>
              <a:t>Empirical model</a:t>
            </a:r>
            <a:endParaRPr lang="en-GB" sz="2800" b="1" cap="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8760"/>
            <a:ext cx="8697144" cy="5688632"/>
          </a:xfrm>
        </p:spPr>
        <p:txBody>
          <a:bodyPr>
            <a:normAutofit fontScale="40000" lnSpcReduction="20000"/>
          </a:bodyPr>
          <a:lstStyle/>
          <a:p>
            <a:r>
              <a:rPr lang="en-GB" sz="6000" dirty="0" smtClean="0">
                <a:latin typeface="Arial" pitchFamily="34" charset="0"/>
                <a:cs typeface="Arial" pitchFamily="34" charset="0"/>
              </a:rPr>
              <a:t>Relate pay (</a:t>
            </a:r>
            <a:r>
              <a:rPr lang="en-GB" sz="6000" i="1" dirty="0" smtClean="0">
                <a:latin typeface="Arial" pitchFamily="34" charset="0"/>
                <a:cs typeface="Arial" pitchFamily="34" charset="0"/>
              </a:rPr>
              <a:t>w</a:t>
            </a:r>
            <a:r>
              <a:rPr lang="en-GB" sz="6000" dirty="0" smtClean="0">
                <a:latin typeface="Arial" pitchFamily="34" charset="0"/>
                <a:cs typeface="Arial" pitchFamily="34" charset="0"/>
              </a:rPr>
              <a:t>) to firm performance (</a:t>
            </a:r>
            <a:r>
              <a:rPr lang="en-GB" sz="6000" i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en-GB" sz="60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endParaRPr lang="en-GB" sz="4400" dirty="0">
              <a:latin typeface="Arial" pitchFamily="34" charset="0"/>
              <a:cs typeface="Arial" pitchFamily="34" charset="0"/>
            </a:endParaRPr>
          </a:p>
          <a:p>
            <a:endParaRPr lang="en-GB" sz="4400" dirty="0" smtClean="0">
              <a:latin typeface="Arial" pitchFamily="34" charset="0"/>
              <a:cs typeface="Arial" pitchFamily="34" charset="0"/>
            </a:endParaRPr>
          </a:p>
          <a:p>
            <a:endParaRPr lang="en-GB" sz="4400" dirty="0">
              <a:latin typeface="Arial" pitchFamily="34" charset="0"/>
              <a:cs typeface="Arial" pitchFamily="34" charset="0"/>
            </a:endParaRPr>
          </a:p>
          <a:p>
            <a:endParaRPr lang="en-GB" sz="4400" dirty="0" smtClean="0">
              <a:latin typeface="Arial" pitchFamily="34" charset="0"/>
              <a:cs typeface="Arial" pitchFamily="34" charset="0"/>
            </a:endParaRPr>
          </a:p>
          <a:p>
            <a:endParaRPr lang="en-GB" sz="6000" dirty="0">
              <a:latin typeface="Arial" pitchFamily="34" charset="0"/>
              <a:cs typeface="Arial" pitchFamily="34" charset="0"/>
            </a:endParaRPr>
          </a:p>
          <a:p>
            <a:r>
              <a:rPr lang="en-GB" sz="6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6000" dirty="0" smtClean="0">
                <a:latin typeface="Arial" pitchFamily="34" charset="0"/>
                <a:cs typeface="Arial" pitchFamily="34" charset="0"/>
              </a:rPr>
              <a:t>β</a:t>
            </a:r>
            <a:r>
              <a:rPr lang="en-GB" sz="6000" dirty="0" smtClean="0">
                <a:latin typeface="Arial" pitchFamily="34" charset="0"/>
                <a:cs typeface="Arial" pitchFamily="34" charset="0"/>
              </a:rPr>
              <a:t> could be outcome of a constrained </a:t>
            </a:r>
            <a:r>
              <a:rPr lang="en-GB" sz="6000" b="1" dirty="0" smtClean="0">
                <a:latin typeface="Arial" pitchFamily="34" charset="0"/>
                <a:cs typeface="Arial" pitchFamily="34" charset="0"/>
              </a:rPr>
              <a:t>optimal contract </a:t>
            </a:r>
            <a:r>
              <a:rPr lang="en-GB" sz="6000" dirty="0" smtClean="0">
                <a:latin typeface="Arial" pitchFamily="34" charset="0"/>
                <a:cs typeface="Arial" pitchFamily="34" charset="0"/>
              </a:rPr>
              <a:t>(depends on risk aversion, volatility of firm performance, effort function, etc. as in Holmstrom &amp; Milgrom, 1987)</a:t>
            </a:r>
          </a:p>
          <a:p>
            <a:endParaRPr lang="en-GB" sz="6000" dirty="0">
              <a:latin typeface="Arial" pitchFamily="34" charset="0"/>
              <a:cs typeface="Arial" pitchFamily="34" charset="0"/>
            </a:endParaRPr>
          </a:p>
          <a:p>
            <a:r>
              <a:rPr lang="el-GR" sz="6000" dirty="0">
                <a:latin typeface="Arial" pitchFamily="34" charset="0"/>
                <a:cs typeface="Arial" pitchFamily="34" charset="0"/>
              </a:rPr>
              <a:t>β</a:t>
            </a:r>
            <a:r>
              <a:rPr lang="en-GB" sz="6000" dirty="0">
                <a:latin typeface="Arial" pitchFamily="34" charset="0"/>
                <a:cs typeface="Arial" pitchFamily="34" charset="0"/>
              </a:rPr>
              <a:t> could </a:t>
            </a:r>
            <a:r>
              <a:rPr lang="en-GB" sz="6000" dirty="0" smtClean="0">
                <a:latin typeface="Arial" pitchFamily="34" charset="0"/>
                <a:cs typeface="Arial" pitchFamily="34" charset="0"/>
              </a:rPr>
              <a:t>also represent ability of agent to </a:t>
            </a:r>
            <a:r>
              <a:rPr lang="en-GB" sz="6000" b="1" dirty="0" smtClean="0">
                <a:latin typeface="Arial" pitchFamily="34" charset="0"/>
                <a:cs typeface="Arial" pitchFamily="34" charset="0"/>
              </a:rPr>
              <a:t>extract rents/skim </a:t>
            </a:r>
            <a:r>
              <a:rPr lang="en-GB" sz="6000" dirty="0" smtClean="0">
                <a:latin typeface="Arial" pitchFamily="34" charset="0"/>
                <a:cs typeface="Arial" pitchFamily="34" charset="0"/>
              </a:rPr>
              <a:t>from the firm (Bertrand &amp; Mullainathan, 2001)</a:t>
            </a:r>
          </a:p>
          <a:p>
            <a:endParaRPr lang="en-GB" sz="6000" dirty="0">
              <a:latin typeface="Arial" pitchFamily="34" charset="0"/>
              <a:cs typeface="Arial" pitchFamily="34" charset="0"/>
            </a:endParaRPr>
          </a:p>
          <a:p>
            <a:r>
              <a:rPr lang="en-GB" sz="6000" dirty="0" smtClean="0">
                <a:latin typeface="Arial" pitchFamily="34" charset="0"/>
                <a:cs typeface="Arial" pitchFamily="34" charset="0"/>
              </a:rPr>
              <a:t>Or maybe just the market value of talent (e.g. </a:t>
            </a:r>
            <a:r>
              <a:rPr lang="en-GB" sz="6000" i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en-GB" sz="6000" dirty="0" smtClean="0">
                <a:latin typeface="Arial" pitchFamily="34" charset="0"/>
                <a:cs typeface="Arial" pitchFamily="34" charset="0"/>
              </a:rPr>
              <a:t> correlated with average firm size/value of talent – Gabaix &amp; Landier, 2008)</a:t>
            </a:r>
            <a:r>
              <a:rPr lang="en-GB" sz="1800" i="1" dirty="0" smtClean="0">
                <a:latin typeface="Arial" pitchFamily="34" charset="0"/>
                <a:cs typeface="Arial" pitchFamily="34" charset="0"/>
              </a:rPr>
              <a:t>     </a:t>
            </a:r>
          </a:p>
          <a:p>
            <a:pPr marL="0" indent="0">
              <a:buNone/>
            </a:pPr>
            <a:r>
              <a:rPr lang="en-GB" sz="1800" i="1" dirty="0" smtClean="0">
                <a:latin typeface="Arial" pitchFamily="34" charset="0"/>
                <a:cs typeface="Arial" pitchFamily="34" charset="0"/>
              </a:rPr>
              <a:t>                        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1916832"/>
            <a:ext cx="302433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12716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2800" b="1" cap="all" dirty="0" err="1" smtClean="0">
                <a:latin typeface="Arial" pitchFamily="34" charset="0"/>
                <a:cs typeface="Arial" pitchFamily="34" charset="0"/>
              </a:rPr>
              <a:t>pAY</a:t>
            </a:r>
            <a:r>
              <a:rPr lang="en-GB" sz="2800" b="1" cap="all" dirty="0" smtClean="0">
                <a:latin typeface="Arial" pitchFamily="34" charset="0"/>
                <a:cs typeface="Arial" pitchFamily="34" charset="0"/>
              </a:rPr>
              <a:t>-performance link</a:t>
            </a:r>
            <a:endParaRPr lang="en-GB" sz="2800" b="1" cap="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112568"/>
          </a:xfrm>
        </p:spPr>
        <p:txBody>
          <a:bodyPr>
            <a:normAutofit fontScale="92500" lnSpcReduction="10000"/>
          </a:bodyPr>
          <a:lstStyle/>
          <a:p>
            <a:r>
              <a:rPr lang="en-GB" sz="2400" dirty="0" smtClean="0">
                <a:latin typeface="Arial" pitchFamily="34" charset="0"/>
                <a:cs typeface="Arial" pitchFamily="34" charset="0"/>
              </a:rPr>
              <a:t>Pay of employee </a:t>
            </a:r>
            <a:r>
              <a:rPr lang="en-GB" sz="2400" i="1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in firm </a:t>
            </a:r>
            <a:r>
              <a:rPr lang="en-GB" sz="2400" i="1" dirty="0" smtClean="0">
                <a:latin typeface="Arial" pitchFamily="34" charset="0"/>
                <a:cs typeface="Arial" pitchFamily="34" charset="0"/>
              </a:rPr>
              <a:t>j</a:t>
            </a:r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2400" dirty="0" smtClean="0">
                <a:latin typeface="Arial" pitchFamily="34" charset="0"/>
                <a:cs typeface="Arial" pitchFamily="34" charset="0"/>
              </a:rPr>
              <a:t>New Pay is total ex-ante expected compensation</a:t>
            </a:r>
          </a:p>
          <a:p>
            <a:r>
              <a:rPr lang="en-GB" sz="2400" dirty="0">
                <a:latin typeface="Arial" pitchFamily="34" charset="0"/>
                <a:cs typeface="Arial" pitchFamily="34" charset="0"/>
              </a:rPr>
              <a:t>P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erformance (</a:t>
            </a:r>
            <a:r>
              <a:rPr lang="en-GB" sz="2400" b="1" i="1" dirty="0" err="1" smtClean="0">
                <a:latin typeface="Arial" pitchFamily="34" charset="0"/>
                <a:cs typeface="Arial" pitchFamily="34" charset="0"/>
              </a:rPr>
              <a:t>Perf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lvl="1"/>
            <a:r>
              <a:rPr lang="en-GB" sz="2000" dirty="0" smtClean="0">
                <a:latin typeface="Arial" pitchFamily="34" charset="0"/>
                <a:cs typeface="Arial" pitchFamily="34" charset="0"/>
              </a:rPr>
              <a:t>Total 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S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hareholder 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R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eturns (</a:t>
            </a:r>
            <a:r>
              <a:rPr lang="en-GB" sz="2000" b="1" i="1" dirty="0" smtClean="0">
                <a:latin typeface="Arial" pitchFamily="34" charset="0"/>
                <a:cs typeface="Arial" pitchFamily="34" charset="0"/>
              </a:rPr>
              <a:t>TSR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lvl="1"/>
            <a:r>
              <a:rPr lang="en-GB" sz="2000" dirty="0" smtClean="0">
                <a:latin typeface="Arial" pitchFamily="34" charset="0"/>
                <a:cs typeface="Arial" pitchFamily="34" charset="0"/>
              </a:rPr>
              <a:t>Proxies for quasi-rents (</a:t>
            </a:r>
            <a:r>
              <a:rPr lang="en-GB" sz="2000" b="1" i="1" dirty="0" smtClean="0">
                <a:latin typeface="Arial" pitchFamily="34" charset="0"/>
                <a:cs typeface="Arial" pitchFamily="34" charset="0"/>
              </a:rPr>
              <a:t>QRN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) ln(sales/worker) controlling for 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outside wage (e.g.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average 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wage in occupation &amp;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industry in worker equation)</a:t>
            </a:r>
            <a:endParaRPr lang="en-GB" sz="2000" dirty="0">
              <a:latin typeface="Arial" pitchFamily="34" charset="0"/>
              <a:cs typeface="Arial" pitchFamily="34" charset="0"/>
            </a:endParaRPr>
          </a:p>
          <a:p>
            <a:r>
              <a:rPr lang="en-GB" sz="2400" b="1" dirty="0" smtClean="0">
                <a:latin typeface="Arial" pitchFamily="34" charset="0"/>
                <a:cs typeface="Arial" pitchFamily="34" charset="0"/>
              </a:rPr>
              <a:t>Controls</a:t>
            </a:r>
            <a:r>
              <a:rPr lang="en-GB" sz="2400" b="1" dirty="0">
                <a:latin typeface="Arial" pitchFamily="34" charset="0"/>
                <a:cs typeface="Arial" pitchFamily="34" charset="0"/>
              </a:rPr>
              <a:t>: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match-specific 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effects,</a:t>
            </a:r>
            <a:r>
              <a:rPr lang="el-GR" sz="2400" dirty="0">
                <a:latin typeface="Arial" pitchFamily="34" charset="0"/>
                <a:cs typeface="Arial" pitchFamily="34" charset="0"/>
              </a:rPr>
              <a:t>α</a:t>
            </a:r>
            <a:r>
              <a:rPr lang="en-GB" sz="1200" dirty="0" err="1" smtClean="0">
                <a:latin typeface="Arial" pitchFamily="34" charset="0"/>
                <a:cs typeface="Arial" pitchFamily="34" charset="0"/>
              </a:rPr>
              <a:t>ij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; time dummies, firm size</a:t>
            </a:r>
          </a:p>
          <a:p>
            <a:r>
              <a:rPr lang="en-GB" sz="2400" dirty="0" smtClean="0">
                <a:latin typeface="Arial" pitchFamily="34" charset="0"/>
                <a:cs typeface="Arial" pitchFamily="34" charset="0"/>
              </a:rPr>
              <a:t>Estimated for different rungs of corporate hierarchy</a:t>
            </a:r>
          </a:p>
          <a:p>
            <a:r>
              <a:rPr lang="en-GB" sz="2400" dirty="0" smtClean="0">
                <a:latin typeface="Arial" pitchFamily="34" charset="0"/>
                <a:cs typeface="Arial" pitchFamily="34" charset="0"/>
              </a:rPr>
              <a:t>Look at asymmetries; IV; interactions with proxies for governance</a:t>
            </a:r>
            <a:endParaRPr lang="en-GB" sz="2400" dirty="0">
              <a:latin typeface="Arial" pitchFamily="34" charset="0"/>
              <a:cs typeface="Arial" pitchFamily="34" charset="0"/>
            </a:endParaRPr>
          </a:p>
          <a:p>
            <a:endParaRPr lang="en-GB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44824"/>
            <a:ext cx="6048375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3034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6EE1995-54B9-4528-8634-1D8071F905C0}" type="slidenum">
              <a:rPr lang="en-US" smtClean="0">
                <a:latin typeface="Calibri" pitchFamily="34" charset="0"/>
              </a:rPr>
              <a:pPr eaLnBrk="1" hangingPunct="1"/>
              <a:t>15</a:t>
            </a:fld>
            <a:endParaRPr lang="en-US" dirty="0" smtClean="0">
              <a:latin typeface="Calibri" pitchFamily="34" charset="0"/>
            </a:endParaRPr>
          </a:p>
        </p:txBody>
      </p:sp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107504" y="2924944"/>
            <a:ext cx="8294117" cy="18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172" name="Text Box 3"/>
          <p:cNvSpPr txBox="1">
            <a:spLocks noChangeArrowheads="1"/>
          </p:cNvSpPr>
          <p:nvPr/>
        </p:nvSpPr>
        <p:spPr bwMode="auto">
          <a:xfrm>
            <a:off x="420688" y="990600"/>
            <a:ext cx="8942387" cy="4431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5000"/>
              </a:spcBef>
            </a:pPr>
            <a:endParaRPr lang="en-GB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25000"/>
              </a:spcBef>
              <a:buFontTx/>
              <a:buAutoNum type="arabicPeriod"/>
            </a:pPr>
            <a:r>
              <a:rPr lang="en-GB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Data</a:t>
            </a:r>
            <a:endParaRPr lang="en-GB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25000"/>
              </a:spcBef>
              <a:buFontTx/>
              <a:buAutoNum type="arabicPeriod"/>
            </a:pPr>
            <a:endParaRPr lang="en-GB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25000"/>
              </a:spcBef>
              <a:buFontTx/>
              <a:buAutoNum type="arabicPeriod"/>
            </a:pPr>
            <a:r>
              <a:rPr lang="en-GB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Empirical Model</a:t>
            </a:r>
            <a:endParaRPr lang="en-GB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25000"/>
              </a:spcBef>
              <a:buFontTx/>
              <a:buAutoNum type="arabicPeriod"/>
            </a:pPr>
            <a:endParaRPr lang="en-GB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25000"/>
              </a:spcBef>
              <a:buFontTx/>
              <a:buAutoNum type="arabicPeriod"/>
            </a:pPr>
            <a:r>
              <a:rPr lang="en-GB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Results</a:t>
            </a:r>
          </a:p>
          <a:p>
            <a:pPr marL="800100" lvl="1" indent="-342900" eaLnBrk="1" hangingPunct="1">
              <a:spcBef>
                <a:spcPct val="25000"/>
              </a:spcBef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Basic</a:t>
            </a:r>
          </a:p>
          <a:p>
            <a:pPr marL="800100" lvl="1" indent="-342900" eaLnBrk="1" hangingPunct="1">
              <a:spcBef>
                <a:spcPct val="25000"/>
              </a:spcBef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Interpretation</a:t>
            </a:r>
          </a:p>
          <a:p>
            <a:pPr eaLnBrk="1" hangingPunct="1">
              <a:spcBef>
                <a:spcPct val="25000"/>
              </a:spcBef>
              <a:buFontTx/>
              <a:buAutoNum type="arabicPeriod"/>
            </a:pPr>
            <a:endParaRPr lang="en-GB" sz="2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25000"/>
              </a:spcBef>
              <a:buFontTx/>
              <a:buAutoNum type="arabicPeriod"/>
            </a:pPr>
            <a:r>
              <a:rPr lang="en-GB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Extensions</a:t>
            </a:r>
          </a:p>
        </p:txBody>
      </p:sp>
      <p:sp>
        <p:nvSpPr>
          <p:cNvPr id="7173" name="Text Box 4"/>
          <p:cNvSpPr txBox="1">
            <a:spLocks noChangeArrowheads="1"/>
          </p:cNvSpPr>
          <p:nvPr/>
        </p:nvSpPr>
        <p:spPr bwMode="auto">
          <a:xfrm>
            <a:off x="355600" y="44450"/>
            <a:ext cx="91122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200" b="1" dirty="0">
                <a:latin typeface="Arial" pitchFamily="34" charset="0"/>
                <a:cs typeface="Arial" pitchFamily="34" charset="0"/>
              </a:rPr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xmlns="" val="11475666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6226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25818901"/>
              </p:ext>
            </p:extLst>
          </p:nvPr>
        </p:nvGraphicFramePr>
        <p:xfrm>
          <a:off x="181993" y="764704"/>
          <a:ext cx="8710487" cy="4495079"/>
        </p:xfrm>
        <a:graphic>
          <a:graphicData uri="http://schemas.openxmlformats.org/drawingml/2006/table">
            <a:tbl>
              <a:tblPr/>
              <a:tblGrid>
                <a:gridCol w="1988503"/>
                <a:gridCol w="1729645"/>
                <a:gridCol w="2114011"/>
                <a:gridCol w="936593"/>
                <a:gridCol w="983028"/>
                <a:gridCol w="958707"/>
              </a:tblGrid>
              <a:tr h="58008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Dependent variable: ln(New Pay)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(1) Impact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(2) Long Run Effect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#obs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#workers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#firms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064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Towers Watson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064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Times New Roman" pitchFamily="18" charset="0"/>
                        </a:rPr>
                        <a:t>CEO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0.248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 (0.055)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0.295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 (0.061)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593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163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124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Level 2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0.173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 (0.042)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0.151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 (0.040)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3,013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918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130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1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Times New Roman" pitchFamily="18" charset="0"/>
                        </a:rPr>
                        <a:t>Level 3+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0.121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 (0.026)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0.116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 (0.033)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6,551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2,193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124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1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Times New Roman" pitchFamily="18" charset="0"/>
                        </a:rPr>
                        <a:t>Boardex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CEO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0.222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 (0.030)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0.152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 (0.031)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4,277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897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428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31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Times New Roman" pitchFamily="18" charset="0"/>
                        </a:rPr>
                        <a:t>Level 2 (Top 5)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0.208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 (0.025)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0.138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 (0.028)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10,464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2,338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433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31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ASHE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31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Managers 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0.023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 (0.006)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0.050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 (0.008)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20,445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5,108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299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31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Times New Roman" pitchFamily="18" charset="0"/>
                        </a:rPr>
                        <a:t>Workers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0.011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 (0.004)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0.019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 (0.009)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94,650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23,738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327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750" name="Text Box 73"/>
          <p:cNvSpPr txBox="1">
            <a:spLocks noChangeArrowheads="1"/>
          </p:cNvSpPr>
          <p:nvPr/>
        </p:nvSpPr>
        <p:spPr bwMode="auto">
          <a:xfrm>
            <a:off x="179512" y="148310"/>
            <a:ext cx="912384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GB" sz="2200" dirty="0" smtClean="0"/>
              <a:t>TAB </a:t>
            </a:r>
            <a:r>
              <a:rPr lang="en-GB" sz="2200" dirty="0"/>
              <a:t>1</a:t>
            </a:r>
            <a:r>
              <a:rPr lang="en-GB" sz="2200" dirty="0" smtClean="0"/>
              <a:t>: PERFORMANCE = TOTAL SHAREHOLDER RETURNS (TSR)</a:t>
            </a:r>
            <a:endParaRPr lang="en-US" sz="2200" dirty="0"/>
          </a:p>
        </p:txBody>
      </p:sp>
      <p:sp>
        <p:nvSpPr>
          <p:cNvPr id="29751" name="Text Box 77"/>
          <p:cNvSpPr txBox="1">
            <a:spLocks noChangeArrowheads="1"/>
          </p:cNvSpPr>
          <p:nvPr/>
        </p:nvSpPr>
        <p:spPr bwMode="auto">
          <a:xfrm>
            <a:off x="52388" y="5584825"/>
            <a:ext cx="884009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GB" sz="1400" dirty="0"/>
              <a:t>Notes</a:t>
            </a:r>
            <a:r>
              <a:rPr lang="en-GB" sz="1400" dirty="0" smtClean="0"/>
              <a:t>: </a:t>
            </a:r>
            <a:r>
              <a:rPr lang="en-GB" sz="1400" b="0" dirty="0" smtClean="0"/>
              <a:t>Dependent variable is </a:t>
            </a:r>
            <a:r>
              <a:rPr lang="en-GB" sz="1400" b="0" i="1" dirty="0" smtClean="0"/>
              <a:t>ln</a:t>
            </a:r>
            <a:r>
              <a:rPr lang="en-GB" sz="1400" b="0" dirty="0" smtClean="0"/>
              <a:t>(New Pay). </a:t>
            </a:r>
            <a:r>
              <a:rPr lang="en-GB" sz="1400" b="0" dirty="0"/>
              <a:t>C</a:t>
            </a:r>
            <a:r>
              <a:rPr lang="en-GB" sz="1400" b="0" dirty="0" smtClean="0"/>
              <a:t>olumn (1) has </a:t>
            </a:r>
            <a:r>
              <a:rPr lang="en-GB" sz="1400" b="0" i="1" dirty="0" smtClean="0"/>
              <a:t>ln</a:t>
            </a:r>
            <a:r>
              <a:rPr lang="en-GB" sz="1400" b="0" dirty="0" smtClean="0"/>
              <a:t>TSR as the right hand side measure of firm performance, col (2) allows for two extra lags of </a:t>
            </a:r>
            <a:r>
              <a:rPr lang="en-GB" sz="1400" b="0" i="1" dirty="0" smtClean="0"/>
              <a:t>ln</a:t>
            </a:r>
            <a:r>
              <a:rPr lang="en-GB" sz="1400" b="0" dirty="0" smtClean="0"/>
              <a:t>TSR. All regressions include worker-firm match fixed-effects, </a:t>
            </a:r>
            <a:r>
              <a:rPr lang="en-GB" sz="1400" b="0" i="1" dirty="0" smtClean="0"/>
              <a:t>ln(firm employment) </a:t>
            </a:r>
            <a:r>
              <a:rPr lang="en-GB" sz="1400" b="0" dirty="0" smtClean="0"/>
              <a:t>&amp; time dummies. </a:t>
            </a:r>
            <a:r>
              <a:rPr lang="en-GB" sz="1400" b="0" dirty="0"/>
              <a:t>S</a:t>
            </a:r>
            <a:r>
              <a:rPr lang="en-GB" sz="1400" b="0" dirty="0" smtClean="0"/>
              <a:t>tandard errors are clustered at the firm level. Coefficients in bold are significant at the 5% level</a:t>
            </a:r>
            <a:r>
              <a:rPr lang="en-GB" sz="1400" b="0" dirty="0"/>
              <a:t>. ASHE regressions have average </a:t>
            </a:r>
            <a:r>
              <a:rPr lang="en-GB" sz="1400" b="0" i="1" dirty="0" err="1"/>
              <a:t>ln</a:t>
            </a:r>
            <a:r>
              <a:rPr lang="en-GB" sz="1400" b="0" dirty="0" err="1"/>
              <a:t>wage</a:t>
            </a:r>
            <a:r>
              <a:rPr lang="en-GB" sz="1400" b="0" dirty="0"/>
              <a:t> in 2 digit industry &amp; 2 digit occupation.</a:t>
            </a:r>
            <a:endParaRPr lang="en-US" sz="1400" b="0" dirty="0"/>
          </a:p>
        </p:txBody>
      </p:sp>
      <p:sp useBgFill="1">
        <p:nvSpPr>
          <p:cNvPr id="2" name="Rectangle 1"/>
          <p:cNvSpPr/>
          <p:nvPr/>
        </p:nvSpPr>
        <p:spPr>
          <a:xfrm>
            <a:off x="151954" y="1412776"/>
            <a:ext cx="8640960" cy="15841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 useBgFill="1">
        <p:nvSpPr>
          <p:cNvPr id="3" name="Rectangle 2"/>
          <p:cNvSpPr/>
          <p:nvPr/>
        </p:nvSpPr>
        <p:spPr>
          <a:xfrm>
            <a:off x="79946" y="3031337"/>
            <a:ext cx="8712968" cy="10801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 useBgFill="1">
        <p:nvSpPr>
          <p:cNvPr id="4" name="Rectangle 3"/>
          <p:cNvSpPr/>
          <p:nvPr/>
        </p:nvSpPr>
        <p:spPr>
          <a:xfrm>
            <a:off x="79946" y="4112617"/>
            <a:ext cx="8712968" cy="10801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28844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6226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11326425"/>
              </p:ext>
            </p:extLst>
          </p:nvPr>
        </p:nvGraphicFramePr>
        <p:xfrm>
          <a:off x="181993" y="764704"/>
          <a:ext cx="8710487" cy="4851102"/>
        </p:xfrm>
        <a:graphic>
          <a:graphicData uri="http://schemas.openxmlformats.org/drawingml/2006/table">
            <a:tbl>
              <a:tblPr/>
              <a:tblGrid>
                <a:gridCol w="1988503"/>
                <a:gridCol w="1729645"/>
                <a:gridCol w="2114011"/>
                <a:gridCol w="936593"/>
                <a:gridCol w="983028"/>
                <a:gridCol w="958707"/>
              </a:tblGrid>
              <a:tr h="93610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Dependent variable: ln(New Pay)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Impact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LR Effect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#obs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#workers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#firms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064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Towers Watson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064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Times New Roman" pitchFamily="18" charset="0"/>
                        </a:rPr>
                        <a:t>CEO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0.235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 (0.104)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0.374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 (0.129)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558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154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120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Level 2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0.168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 (0.085)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0.219 (0.129)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2,796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869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124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1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Times New Roman" pitchFamily="18" charset="0"/>
                        </a:rPr>
                        <a:t>Level 3+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0.028 (0.037)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0.037 (0.073)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6,137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2,088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118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1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Times New Roman" pitchFamily="18" charset="0"/>
                        </a:rPr>
                        <a:t>Boardex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CEO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0.203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 (0.038)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0.189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 (0.047)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4,284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900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430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31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Times New Roman" pitchFamily="18" charset="0"/>
                        </a:rPr>
                        <a:t>Level 2 (Top 5)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0.240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 (0.040)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0.231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 (0.050)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10,476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2,342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435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31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ASHE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31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Managers 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0.037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 (0.018)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0.047 (0.026)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19,455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4,860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291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31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Times New Roman" pitchFamily="18" charset="0"/>
                        </a:rPr>
                        <a:t>Workers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0.019 (0.012)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0.021 (0.017)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88,132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22,153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318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750" name="Text Box 73"/>
          <p:cNvSpPr txBox="1">
            <a:spLocks noChangeArrowheads="1"/>
          </p:cNvSpPr>
          <p:nvPr/>
        </p:nvSpPr>
        <p:spPr bwMode="auto">
          <a:xfrm>
            <a:off x="179512" y="148310"/>
            <a:ext cx="828932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GB" sz="2200" dirty="0" smtClean="0"/>
              <a:t>TABLE </a:t>
            </a:r>
            <a:r>
              <a:rPr lang="en-GB" sz="2200" dirty="0"/>
              <a:t>2</a:t>
            </a:r>
            <a:r>
              <a:rPr lang="en-GB" sz="2200" dirty="0" smtClean="0"/>
              <a:t>: </a:t>
            </a:r>
            <a:r>
              <a:rPr lang="en-GB" sz="2200" dirty="0"/>
              <a:t>PERFORMANCE = QUASI-RENTS </a:t>
            </a:r>
            <a:r>
              <a:rPr lang="en-GB" sz="2200" dirty="0" smtClean="0"/>
              <a:t>PER EMPLOYEE</a:t>
            </a:r>
            <a:endParaRPr lang="en-US" sz="2200" dirty="0"/>
          </a:p>
        </p:txBody>
      </p:sp>
      <p:sp>
        <p:nvSpPr>
          <p:cNvPr id="29751" name="Text Box 77"/>
          <p:cNvSpPr txBox="1">
            <a:spLocks noChangeArrowheads="1"/>
          </p:cNvSpPr>
          <p:nvPr/>
        </p:nvSpPr>
        <p:spPr bwMode="auto">
          <a:xfrm>
            <a:off x="52388" y="5584825"/>
            <a:ext cx="8840092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GB" sz="1400" dirty="0"/>
              <a:t>Notes</a:t>
            </a:r>
            <a:r>
              <a:rPr lang="en-GB" sz="1400" dirty="0" smtClean="0"/>
              <a:t>: </a:t>
            </a:r>
            <a:r>
              <a:rPr lang="en-GB" sz="1400" b="0" dirty="0" smtClean="0"/>
              <a:t>Dependent variable is </a:t>
            </a:r>
            <a:r>
              <a:rPr lang="en-GB" sz="1400" b="0" i="1" dirty="0" smtClean="0"/>
              <a:t>ln</a:t>
            </a:r>
            <a:r>
              <a:rPr lang="en-GB" sz="1400" b="0" dirty="0" smtClean="0"/>
              <a:t>(New Pay). The first column uses </a:t>
            </a:r>
            <a:r>
              <a:rPr lang="en-GB" sz="1400" b="0" i="1" dirty="0" err="1" smtClean="0"/>
              <a:t>ln</a:t>
            </a:r>
            <a:r>
              <a:rPr lang="en-GB" sz="1400" b="0" dirty="0" err="1" smtClean="0"/>
              <a:t>QRN</a:t>
            </a:r>
            <a:r>
              <a:rPr lang="en-GB" sz="1400" b="0" dirty="0" smtClean="0"/>
              <a:t> </a:t>
            </a:r>
            <a:r>
              <a:rPr lang="en-GB" sz="1400" b="0" dirty="0"/>
              <a:t>as the right hand side measure of firm performance, col (2) allows for two extra lags of </a:t>
            </a:r>
            <a:r>
              <a:rPr lang="en-GB" sz="1400" b="0" i="1" dirty="0" err="1" smtClean="0"/>
              <a:t>lnQRN</a:t>
            </a:r>
            <a:r>
              <a:rPr lang="en-GB" sz="1400" b="0" dirty="0" smtClean="0"/>
              <a:t>. </a:t>
            </a:r>
            <a:r>
              <a:rPr lang="en-GB" sz="1400" b="0" dirty="0"/>
              <a:t>All regressions include worker-firm match fixed-effects, </a:t>
            </a:r>
            <a:r>
              <a:rPr lang="en-GB" sz="1400" b="0" i="1" dirty="0"/>
              <a:t>ln(firm employment) </a:t>
            </a:r>
            <a:r>
              <a:rPr lang="en-GB" sz="1400" b="0" dirty="0"/>
              <a:t>&amp; time dummies. Standard errors are clustered at the firm level. Coefficients in bold are significant at the 5% level. ASHE regressions have average </a:t>
            </a:r>
            <a:r>
              <a:rPr lang="en-GB" sz="1400" b="0" i="1" dirty="0" err="1"/>
              <a:t>ln</a:t>
            </a:r>
            <a:r>
              <a:rPr lang="en-GB" sz="1400" b="0" dirty="0" err="1"/>
              <a:t>wage</a:t>
            </a:r>
            <a:r>
              <a:rPr lang="en-GB" sz="1400" b="0" dirty="0"/>
              <a:t> in 2 digit industry &amp;</a:t>
            </a:r>
            <a:r>
              <a:rPr lang="en-GB" sz="1400" b="0" dirty="0" smtClean="0"/>
              <a:t> 2 digit occupation.</a:t>
            </a:r>
            <a:endParaRPr lang="en-US" sz="1400" b="0" dirty="0"/>
          </a:p>
        </p:txBody>
      </p:sp>
    </p:spTree>
    <p:extLst>
      <p:ext uri="{BB962C8B-B14F-4D97-AF65-F5344CB8AC3E}">
        <p14:creationId xmlns:p14="http://schemas.microsoft.com/office/powerpoint/2010/main" xmlns="" val="209823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2800" b="1" cap="all" dirty="0" smtClean="0">
                <a:latin typeface="Arial" pitchFamily="34" charset="0"/>
                <a:cs typeface="Arial" pitchFamily="34" charset="0"/>
              </a:rPr>
              <a:t>What Part of Pay responds to firm performance?</a:t>
            </a:r>
            <a:endParaRPr lang="en-GB" sz="2800" b="1" cap="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12568"/>
          </a:xfrm>
        </p:spPr>
        <p:txBody>
          <a:bodyPr>
            <a:normAutofit/>
          </a:bodyPr>
          <a:lstStyle/>
          <a:p>
            <a:r>
              <a:rPr lang="en-GB" sz="2400" dirty="0" smtClean="0">
                <a:latin typeface="Arial" pitchFamily="34" charset="0"/>
                <a:cs typeface="Arial" pitchFamily="34" charset="0"/>
              </a:rPr>
              <a:t>Decompose new pay into</a:t>
            </a:r>
          </a:p>
          <a:p>
            <a:pPr lvl="1"/>
            <a:r>
              <a:rPr lang="en-GB" sz="2000" dirty="0" smtClean="0">
                <a:latin typeface="Arial" pitchFamily="34" charset="0"/>
                <a:cs typeface="Arial" pitchFamily="34" charset="0"/>
              </a:rPr>
              <a:t>Salary </a:t>
            </a:r>
          </a:p>
          <a:p>
            <a:pPr lvl="1"/>
            <a:r>
              <a:rPr lang="en-GB" sz="2000" dirty="0" smtClean="0">
                <a:latin typeface="Arial" pitchFamily="34" charset="0"/>
                <a:cs typeface="Arial" pitchFamily="34" charset="0"/>
              </a:rPr>
              <a:t>Cash Bonus </a:t>
            </a:r>
          </a:p>
          <a:p>
            <a:pPr lvl="1"/>
            <a:r>
              <a:rPr lang="en-GB" sz="2000" dirty="0" smtClean="0">
                <a:latin typeface="Arial" pitchFamily="34" charset="0"/>
                <a:cs typeface="Arial" pitchFamily="34" charset="0"/>
              </a:rPr>
              <a:t>New Equity: Options + Long-Term Incentive Plan (LTIP)</a:t>
            </a:r>
          </a:p>
          <a:p>
            <a:r>
              <a:rPr lang="en-GB" sz="2400" dirty="0" smtClean="0">
                <a:latin typeface="Arial" pitchFamily="34" charset="0"/>
                <a:cs typeface="Arial" pitchFamily="34" charset="0"/>
              </a:rPr>
              <a:t>For senior executives, salary does not respond to performance. The strongest effects are for bonuses &amp; LTIPs. So pay-performance link is driven by flexible pay.</a:t>
            </a:r>
          </a:p>
          <a:p>
            <a:r>
              <a:rPr lang="en-GB" sz="2400" dirty="0" smtClean="0">
                <a:latin typeface="Arial" pitchFamily="34" charset="0"/>
                <a:cs typeface="Arial" pitchFamily="34" charset="0"/>
              </a:rPr>
              <a:t>Also true for workers– cash bonuses respond significantly to firm performance. But bonuses make up only ~5% of worker pay so overall effect negligible.</a:t>
            </a:r>
          </a:p>
        </p:txBody>
      </p:sp>
    </p:spTree>
    <p:extLst>
      <p:ext uri="{BB962C8B-B14F-4D97-AF65-F5344CB8AC3E}">
        <p14:creationId xmlns:p14="http://schemas.microsoft.com/office/powerpoint/2010/main" xmlns="" val="326788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6226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82534565"/>
              </p:ext>
            </p:extLst>
          </p:nvPr>
        </p:nvGraphicFramePr>
        <p:xfrm>
          <a:off x="683568" y="764704"/>
          <a:ext cx="7776864" cy="4495079"/>
        </p:xfrm>
        <a:graphic>
          <a:graphicData uri="http://schemas.openxmlformats.org/drawingml/2006/table">
            <a:tbl>
              <a:tblPr/>
              <a:tblGrid>
                <a:gridCol w="2160240"/>
                <a:gridCol w="1872208"/>
                <a:gridCol w="1799711"/>
                <a:gridCol w="1944705"/>
              </a:tblGrid>
              <a:tr h="58008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Ln(SALARY)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Ln(1+BONUS)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Ln(1+NEW EQUITY)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064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Towers Watson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064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Times New Roman" pitchFamily="18" charset="0"/>
                        </a:rPr>
                        <a:t>CEO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0.026 (0.014)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3.786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 (0.720)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0.682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 (0.336)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Level 2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0.019 (0.014)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2.287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 (0.751)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0.991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 (0.343)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1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Times New Roman" pitchFamily="18" charset="0"/>
                        </a:rPr>
                        <a:t>Level 3+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0.010 (0.007)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1.497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 (0.485)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0.744 (0.397)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1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Times New Roman" pitchFamily="18" charset="0"/>
                        </a:rPr>
                        <a:t>Boardex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CEO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0.010 (0.015)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1.036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 (0.089)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0.489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 (0.102)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31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Times New Roman" pitchFamily="18" charset="0"/>
                        </a:rPr>
                        <a:t>Level 2 (Top 5)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-0.005 (0.014)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0.918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 (0.085)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0.574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 (0.086)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31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ASHE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31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Managers 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-0.012 (0.014)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1.368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 (0.620)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n.a.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31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Times New Roman" pitchFamily="18" charset="0"/>
                        </a:rPr>
                        <a:t>Workers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-0.001 (0.009)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0.762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 (0.292)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n.a.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750" name="Text Box 73"/>
          <p:cNvSpPr txBox="1">
            <a:spLocks noChangeArrowheads="1"/>
          </p:cNvSpPr>
          <p:nvPr/>
        </p:nvSpPr>
        <p:spPr bwMode="auto">
          <a:xfrm>
            <a:off x="179512" y="148310"/>
            <a:ext cx="801360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GB" sz="2200" dirty="0" smtClean="0"/>
              <a:t>TABLE </a:t>
            </a:r>
            <a:r>
              <a:rPr lang="en-GB" sz="2200" dirty="0"/>
              <a:t>3</a:t>
            </a:r>
            <a:r>
              <a:rPr lang="en-GB" sz="2200" dirty="0" smtClean="0"/>
              <a:t>: ASSOCIATION OF </a:t>
            </a:r>
            <a:r>
              <a:rPr lang="en-GB" sz="2200" dirty="0"/>
              <a:t>PAY </a:t>
            </a:r>
            <a:r>
              <a:rPr lang="en-GB" sz="2200" dirty="0" smtClean="0"/>
              <a:t>COMPONENTS WITH TSR</a:t>
            </a:r>
            <a:endParaRPr lang="en-US" sz="2200" dirty="0"/>
          </a:p>
        </p:txBody>
      </p:sp>
      <p:sp>
        <p:nvSpPr>
          <p:cNvPr id="29751" name="Text Box 77"/>
          <p:cNvSpPr txBox="1">
            <a:spLocks noChangeArrowheads="1"/>
          </p:cNvSpPr>
          <p:nvPr/>
        </p:nvSpPr>
        <p:spPr bwMode="auto">
          <a:xfrm>
            <a:off x="52388" y="5584825"/>
            <a:ext cx="8840092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just"/>
            <a:r>
              <a:rPr lang="en-GB" sz="1400" dirty="0"/>
              <a:t>Notes</a:t>
            </a:r>
            <a:r>
              <a:rPr lang="en-GB" sz="1400" dirty="0" smtClean="0"/>
              <a:t>: </a:t>
            </a:r>
            <a:r>
              <a:rPr lang="en-GB" sz="1400" b="0" dirty="0" smtClean="0"/>
              <a:t>Each cell reports the results from a separate regression where the dependent variable is ln(Base Salary) in col (1), ln(1+Bonus) in col (2) and ln(1+LTIP) in col (3). All regressions include worker-firm match fixed-effects, </a:t>
            </a:r>
            <a:r>
              <a:rPr lang="en-GB" sz="1400" b="0" i="1" dirty="0" smtClean="0"/>
              <a:t>ln</a:t>
            </a:r>
            <a:r>
              <a:rPr lang="en-GB" sz="1400" b="0" dirty="0" smtClean="0"/>
              <a:t>Employment, outside wage and time dummies. SE clustered at the firm level. Coefficients in bold are significant at the 5% level</a:t>
            </a:r>
            <a:r>
              <a:rPr lang="en-GB" sz="1400" b="0" dirty="0"/>
              <a:t>. ASHE regressions have average </a:t>
            </a:r>
            <a:r>
              <a:rPr lang="en-GB" sz="1400" b="0" i="1" dirty="0" err="1"/>
              <a:t>ln</a:t>
            </a:r>
            <a:r>
              <a:rPr lang="en-GB" sz="1400" b="0" dirty="0" err="1"/>
              <a:t>wage</a:t>
            </a:r>
            <a:r>
              <a:rPr lang="en-GB" sz="1400" b="0" dirty="0"/>
              <a:t> in 2 digit industry &amp; 2 digit occupation.</a:t>
            </a:r>
            <a:endParaRPr lang="en-US" sz="1400" b="0" dirty="0"/>
          </a:p>
        </p:txBody>
      </p:sp>
      <p:sp useBgFill="1">
        <p:nvSpPr>
          <p:cNvPr id="2" name="Rectangle 1"/>
          <p:cNvSpPr/>
          <p:nvPr/>
        </p:nvSpPr>
        <p:spPr>
          <a:xfrm>
            <a:off x="2843808" y="1628800"/>
            <a:ext cx="1872208" cy="3600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 useBgFill="1">
        <p:nvSpPr>
          <p:cNvPr id="3" name="Rectangle 2"/>
          <p:cNvSpPr/>
          <p:nvPr/>
        </p:nvSpPr>
        <p:spPr>
          <a:xfrm>
            <a:off x="4788024" y="1484784"/>
            <a:ext cx="1728192" cy="37444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 useBgFill="1">
        <p:nvSpPr>
          <p:cNvPr id="4" name="Rectangle 3"/>
          <p:cNvSpPr/>
          <p:nvPr/>
        </p:nvSpPr>
        <p:spPr>
          <a:xfrm>
            <a:off x="6732240" y="1628800"/>
            <a:ext cx="1584176" cy="3600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18680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2800" b="1" cap="all" dirty="0" smtClean="0">
                <a:latin typeface="Arial" pitchFamily="34" charset="0"/>
                <a:cs typeface="Arial" pitchFamily="34" charset="0"/>
              </a:rPr>
              <a:t>motivation</a:t>
            </a:r>
            <a:endParaRPr lang="en-GB" sz="2800" b="1" cap="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12568"/>
          </a:xfrm>
        </p:spPr>
        <p:txBody>
          <a:bodyPr>
            <a:normAutofit/>
          </a:bodyPr>
          <a:lstStyle/>
          <a:p>
            <a:r>
              <a:rPr lang="en-GB" sz="2400" dirty="0" smtClean="0">
                <a:latin typeface="Arial" pitchFamily="34" charset="0"/>
                <a:cs typeface="Arial" pitchFamily="34" charset="0"/>
              </a:rPr>
              <a:t>Lots of discussion of inequality &amp; especially income at top. CEO pay often a focus……..</a:t>
            </a:r>
          </a:p>
        </p:txBody>
      </p:sp>
    </p:spTree>
    <p:extLst>
      <p:ext uri="{BB962C8B-B14F-4D97-AF65-F5344CB8AC3E}">
        <p14:creationId xmlns:p14="http://schemas.microsoft.com/office/powerpoint/2010/main" xmlns="" val="281894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6EE1995-54B9-4528-8634-1D8071F905C0}" type="slidenum">
              <a:rPr lang="en-US" smtClean="0">
                <a:latin typeface="Calibri" pitchFamily="34" charset="0"/>
              </a:rPr>
              <a:pPr eaLnBrk="1" hangingPunct="1"/>
              <a:t>20</a:t>
            </a:fld>
            <a:endParaRPr lang="en-US" dirty="0" smtClean="0">
              <a:latin typeface="Calibri" pitchFamily="34" charset="0"/>
            </a:endParaRPr>
          </a:p>
        </p:txBody>
      </p:sp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107504" y="2924944"/>
            <a:ext cx="8294117" cy="18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172" name="Text Box 3"/>
          <p:cNvSpPr txBox="1">
            <a:spLocks noChangeArrowheads="1"/>
          </p:cNvSpPr>
          <p:nvPr/>
        </p:nvSpPr>
        <p:spPr bwMode="auto">
          <a:xfrm>
            <a:off x="420688" y="990600"/>
            <a:ext cx="8942387" cy="4431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5000"/>
              </a:spcBef>
            </a:pPr>
            <a:endParaRPr lang="en-GB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25000"/>
              </a:spcBef>
              <a:buFontTx/>
              <a:buAutoNum type="arabicPeriod"/>
            </a:pPr>
            <a:r>
              <a:rPr lang="en-GB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Data</a:t>
            </a:r>
            <a:endParaRPr lang="en-GB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25000"/>
              </a:spcBef>
              <a:buFontTx/>
              <a:buAutoNum type="arabicPeriod"/>
            </a:pPr>
            <a:endParaRPr lang="en-GB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25000"/>
              </a:spcBef>
              <a:buFontTx/>
              <a:buAutoNum type="arabicPeriod"/>
            </a:pPr>
            <a:r>
              <a:rPr lang="en-GB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Empirical Model</a:t>
            </a:r>
            <a:endParaRPr lang="en-GB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25000"/>
              </a:spcBef>
              <a:buFontTx/>
              <a:buAutoNum type="arabicPeriod"/>
            </a:pPr>
            <a:endParaRPr lang="en-GB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25000"/>
              </a:spcBef>
              <a:buFontTx/>
              <a:buAutoNum type="arabicPeriod"/>
            </a:pPr>
            <a:r>
              <a:rPr lang="en-GB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Results</a:t>
            </a:r>
          </a:p>
          <a:p>
            <a:pPr marL="800100" lvl="1" indent="-342900" eaLnBrk="1" hangingPunct="1">
              <a:spcBef>
                <a:spcPct val="25000"/>
              </a:spcBef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Basic</a:t>
            </a:r>
          </a:p>
          <a:p>
            <a:pPr marL="800100" lvl="1" indent="-342900" eaLnBrk="1" hangingPunct="1">
              <a:spcBef>
                <a:spcPct val="25000"/>
              </a:spcBef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Interpretation</a:t>
            </a:r>
          </a:p>
          <a:p>
            <a:pPr eaLnBrk="1" hangingPunct="1">
              <a:spcBef>
                <a:spcPct val="25000"/>
              </a:spcBef>
              <a:buFontTx/>
              <a:buAutoNum type="arabicPeriod"/>
            </a:pPr>
            <a:endParaRPr lang="en-GB" sz="2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25000"/>
              </a:spcBef>
              <a:buFontTx/>
              <a:buAutoNum type="arabicPeriod"/>
            </a:pPr>
            <a:r>
              <a:rPr lang="en-GB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Extensions</a:t>
            </a:r>
          </a:p>
        </p:txBody>
      </p:sp>
      <p:sp>
        <p:nvSpPr>
          <p:cNvPr id="7173" name="Text Box 4"/>
          <p:cNvSpPr txBox="1">
            <a:spLocks noChangeArrowheads="1"/>
          </p:cNvSpPr>
          <p:nvPr/>
        </p:nvSpPr>
        <p:spPr bwMode="auto">
          <a:xfrm>
            <a:off x="355600" y="44450"/>
            <a:ext cx="91122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200" b="1" dirty="0">
                <a:latin typeface="Arial" pitchFamily="34" charset="0"/>
                <a:cs typeface="Arial" pitchFamily="34" charset="0"/>
              </a:rPr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xmlns="" val="7402375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2800" b="1" cap="all" dirty="0" smtClean="0">
                <a:latin typeface="Arial" pitchFamily="34" charset="0"/>
                <a:cs typeface="Arial" pitchFamily="34" charset="0"/>
              </a:rPr>
              <a:t>SUMMARY OF BASIC RESULTS</a:t>
            </a:r>
            <a:endParaRPr lang="en-GB" sz="2800" b="1" cap="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12568"/>
          </a:xfrm>
        </p:spPr>
        <p:txBody>
          <a:bodyPr>
            <a:normAutofit/>
          </a:bodyPr>
          <a:lstStyle/>
          <a:p>
            <a:r>
              <a:rPr lang="en-GB" sz="2400" dirty="0" smtClean="0">
                <a:latin typeface="Arial" pitchFamily="34" charset="0"/>
                <a:cs typeface="Arial" pitchFamily="34" charset="0"/>
              </a:rPr>
              <a:t>Strong pay-performance relationship (TSR &amp; QRN)</a:t>
            </a:r>
          </a:p>
          <a:p>
            <a:r>
              <a:rPr lang="en-GB" sz="2400" dirty="0" smtClean="0">
                <a:latin typeface="Arial" pitchFamily="34" charset="0"/>
                <a:cs typeface="Arial" pitchFamily="34" charset="0"/>
              </a:rPr>
              <a:t>Biggest for CEOs and smallest for ordinary workers</a:t>
            </a:r>
          </a:p>
          <a:p>
            <a:r>
              <a:rPr lang="en-GB" sz="2400" dirty="0" smtClean="0">
                <a:latin typeface="Arial" pitchFamily="34" charset="0"/>
                <a:cs typeface="Arial" pitchFamily="34" charset="0"/>
              </a:rPr>
              <a:t>Due to importance of flexible pay</a:t>
            </a:r>
          </a:p>
          <a:p>
            <a:r>
              <a:rPr lang="en-GB" sz="2400" dirty="0" smtClean="0">
                <a:latin typeface="Arial" pitchFamily="34" charset="0"/>
                <a:cs typeface="Arial" pitchFamily="34" charset="0"/>
              </a:rPr>
              <a:t>But is this all market forces?</a:t>
            </a:r>
          </a:p>
          <a:p>
            <a:pPr lvl="1"/>
            <a:r>
              <a:rPr lang="en-GB" sz="2000" dirty="0" smtClean="0">
                <a:latin typeface="Arial" pitchFamily="34" charset="0"/>
                <a:cs typeface="Arial" pitchFamily="34" charset="0"/>
              </a:rPr>
              <a:t>Asymmetry</a:t>
            </a:r>
          </a:p>
          <a:p>
            <a:pPr lvl="1"/>
            <a:r>
              <a:rPr lang="en-GB" sz="2000" dirty="0" smtClean="0">
                <a:latin typeface="Arial" pitchFamily="34" charset="0"/>
                <a:cs typeface="Arial" pitchFamily="34" charset="0"/>
              </a:rPr>
              <a:t>Ownership &amp; Governance</a:t>
            </a:r>
          </a:p>
          <a:p>
            <a:pPr lvl="1"/>
            <a:r>
              <a:rPr lang="en-GB" sz="2000" dirty="0" smtClean="0">
                <a:latin typeface="Arial" pitchFamily="34" charset="0"/>
                <a:cs typeface="Arial" pitchFamily="34" charset="0"/>
              </a:rPr>
              <a:t>Pay for Luck</a:t>
            </a:r>
          </a:p>
          <a:p>
            <a:pPr lvl="1"/>
            <a:r>
              <a:rPr lang="en-GB" sz="2000" dirty="0" smtClean="0">
                <a:latin typeface="Arial" pitchFamily="34" charset="0"/>
                <a:cs typeface="Arial" pitchFamily="34" charset="0"/>
              </a:rPr>
              <a:t>Sector LTIPs</a:t>
            </a:r>
          </a:p>
          <a:p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endParaRPr lang="en-GB" sz="24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045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2800" b="1" cap="all" dirty="0" smtClean="0">
                <a:latin typeface="Arial" pitchFamily="34" charset="0"/>
                <a:cs typeface="Arial" pitchFamily="34" charset="0"/>
              </a:rPr>
              <a:t>Institutional investors &amp; pay</a:t>
            </a:r>
            <a:endParaRPr lang="en-GB" sz="2800" b="1" cap="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12568"/>
          </a:xfrm>
        </p:spPr>
        <p:txBody>
          <a:bodyPr>
            <a:normAutofit/>
          </a:bodyPr>
          <a:lstStyle/>
          <a:p>
            <a:r>
              <a:rPr lang="en-GB" sz="2400" dirty="0" smtClean="0">
                <a:latin typeface="Arial" pitchFamily="34" charset="0"/>
                <a:cs typeface="Arial" pitchFamily="34" charset="0"/>
              </a:rPr>
              <a:t>Evidence that active institutional investors 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(II) like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pension funds aid corporate governance (e.g. Aghion, Van Reenen &amp;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Zingales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, 2013, AER)</a:t>
            </a:r>
          </a:p>
          <a:p>
            <a:pPr lvl="1"/>
            <a:r>
              <a:rPr lang="en-GB" sz="2000" dirty="0" smtClean="0">
                <a:latin typeface="Arial" pitchFamily="34" charset="0"/>
                <a:cs typeface="Arial" pitchFamily="34" charset="0"/>
              </a:rPr>
              <a:t>II like have stronger incentives &amp; ability to monitor</a:t>
            </a:r>
          </a:p>
          <a:p>
            <a:pPr lvl="1"/>
            <a:r>
              <a:rPr lang="en-GB" sz="2000" dirty="0" smtClean="0">
                <a:latin typeface="Arial" pitchFamily="34" charset="0"/>
                <a:cs typeface="Arial" pitchFamily="34" charset="0"/>
              </a:rPr>
              <a:t>Positive correlation with IRRC/ABI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corp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gov measures</a:t>
            </a:r>
          </a:p>
          <a:p>
            <a:r>
              <a:rPr lang="en-GB" sz="2400" dirty="0" smtClean="0">
                <a:latin typeface="Arial" pitchFamily="34" charset="0"/>
                <a:cs typeface="Arial" pitchFamily="34" charset="0"/>
              </a:rPr>
              <a:t>We split firms into “low II” (bottom quartile) vs. “high II” based on lagged II share</a:t>
            </a:r>
          </a:p>
          <a:p>
            <a:pPr lvl="1"/>
            <a:r>
              <a:rPr lang="en-GB" sz="2000" dirty="0" smtClean="0">
                <a:latin typeface="Arial" pitchFamily="34" charset="0"/>
                <a:cs typeface="Arial" pitchFamily="34" charset="0"/>
              </a:rPr>
              <a:t>Also look at concentration of shareholdings, etc.</a:t>
            </a:r>
          </a:p>
          <a:p>
            <a:r>
              <a:rPr lang="en-GB" sz="2400" dirty="0" smtClean="0">
                <a:latin typeface="Arial" pitchFamily="34" charset="0"/>
                <a:cs typeface="Arial" pitchFamily="34" charset="0"/>
              </a:rPr>
              <a:t>Questions:</a:t>
            </a:r>
          </a:p>
          <a:p>
            <a:pPr lvl="1"/>
            <a:r>
              <a:rPr lang="en-GB" sz="2000" dirty="0" smtClean="0">
                <a:latin typeface="Arial" pitchFamily="34" charset="0"/>
                <a:cs typeface="Arial" pitchFamily="34" charset="0"/>
              </a:rPr>
              <a:t>Are CEOs rewarded more on upside (change in TSR positive, </a:t>
            </a:r>
            <a:r>
              <a:rPr lang="el-GR" sz="2000" b="1" dirty="0">
                <a:latin typeface="Arial" charset="0"/>
                <a:ea typeface="MS PGothic" pitchFamily="34" charset="-128"/>
              </a:rPr>
              <a:t>Δ</a:t>
            </a:r>
            <a:r>
              <a:rPr lang="en-GB" sz="2000" b="1" dirty="0">
                <a:latin typeface="Arial" charset="0"/>
                <a:ea typeface="MS PGothic" pitchFamily="34" charset="-128"/>
              </a:rPr>
              <a:t>ln TSR </a:t>
            </a:r>
            <a:r>
              <a:rPr lang="en-GB" sz="2000" b="1" dirty="0" smtClean="0">
                <a:latin typeface="Arial" charset="0"/>
                <a:ea typeface="MS PGothic" pitchFamily="34" charset="-128"/>
              </a:rPr>
              <a:t>(+),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than 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on downside (change in TSR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negative)?</a:t>
            </a:r>
          </a:p>
          <a:p>
            <a:pPr lvl="1"/>
            <a:r>
              <a:rPr lang="en-GB" sz="2000" dirty="0" smtClean="0">
                <a:latin typeface="Arial" pitchFamily="34" charset="0"/>
                <a:cs typeface="Arial" pitchFamily="34" charset="0"/>
              </a:rPr>
              <a:t>Is this asymmetry stronger when firms have governance problems (as proxied by low II?)</a:t>
            </a:r>
          </a:p>
          <a:p>
            <a:endParaRPr lang="en-GB" sz="24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4587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6226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50039510"/>
              </p:ext>
            </p:extLst>
          </p:nvPr>
        </p:nvGraphicFramePr>
        <p:xfrm>
          <a:off x="152095" y="564341"/>
          <a:ext cx="8407179" cy="5305044"/>
        </p:xfrm>
        <a:graphic>
          <a:graphicData uri="http://schemas.openxmlformats.org/drawingml/2006/table">
            <a:tbl>
              <a:tblPr/>
              <a:tblGrid>
                <a:gridCol w="2715458"/>
                <a:gridCol w="1176698"/>
                <a:gridCol w="1409668"/>
                <a:gridCol w="1590548"/>
                <a:gridCol w="1514807"/>
              </a:tblGrid>
              <a:tr h="3264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Method: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Within Groups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First Differences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First Differences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First Differences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81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ln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 TSR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0.172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(0.023)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81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Δ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ln TSR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0.153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(0.027)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0.131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(0.041)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81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Δ</a:t>
                      </a: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ln TSR (+)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Positive TSR growth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0.054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(0.076)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81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Δ</a:t>
                      </a: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ln TSR * High II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(strong governance)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0.202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(0.037)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81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Δ</a:t>
                      </a: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ln TSR(+) * High II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(strong governance)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-0.056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(0.078)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905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Δ</a:t>
                      </a: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ln TSR * Low II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(weak governance)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-0.016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(0.084)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90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Δ</a:t>
                      </a: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ln TSR(+) * Low II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(weak governance)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0.258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(0.137)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64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# obs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3,683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3,151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3,151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3,151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750" name="Text Box 73"/>
          <p:cNvSpPr txBox="1">
            <a:spLocks noChangeArrowheads="1"/>
          </p:cNvSpPr>
          <p:nvPr/>
        </p:nvSpPr>
        <p:spPr bwMode="auto">
          <a:xfrm>
            <a:off x="85752" y="122303"/>
            <a:ext cx="851419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GB" sz="2200" dirty="0" smtClean="0"/>
              <a:t>TABLE </a:t>
            </a:r>
            <a:r>
              <a:rPr lang="en-GB" sz="2200" dirty="0"/>
              <a:t>4</a:t>
            </a:r>
            <a:r>
              <a:rPr lang="en-GB" sz="2200" dirty="0" smtClean="0"/>
              <a:t>: CEO REWARDED MORE ON UPSIDE WHEN II WEAK</a:t>
            </a:r>
            <a:endParaRPr lang="en-US" sz="2200" dirty="0"/>
          </a:p>
        </p:txBody>
      </p:sp>
      <p:sp>
        <p:nvSpPr>
          <p:cNvPr id="29751" name="Text Box 77"/>
          <p:cNvSpPr txBox="1">
            <a:spLocks noChangeArrowheads="1"/>
          </p:cNvSpPr>
          <p:nvPr/>
        </p:nvSpPr>
        <p:spPr bwMode="auto">
          <a:xfrm>
            <a:off x="105621" y="5903893"/>
            <a:ext cx="884009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GB" sz="1400" dirty="0"/>
              <a:t>Notes</a:t>
            </a:r>
            <a:r>
              <a:rPr lang="en-GB" sz="1400" dirty="0" smtClean="0"/>
              <a:t>: </a:t>
            </a:r>
            <a:r>
              <a:rPr lang="en-GB" sz="1400" b="0" dirty="0" smtClean="0"/>
              <a:t>Dependent variable is </a:t>
            </a:r>
            <a:r>
              <a:rPr lang="el-GR" sz="1400" b="0" dirty="0" smtClean="0"/>
              <a:t>Δ</a:t>
            </a:r>
            <a:r>
              <a:rPr lang="en-GB" sz="1400" b="0" i="1" dirty="0" smtClean="0"/>
              <a:t>ln</a:t>
            </a:r>
            <a:r>
              <a:rPr lang="en-GB" sz="1400" b="0" dirty="0" smtClean="0"/>
              <a:t>(New Pay). </a:t>
            </a:r>
            <a:r>
              <a:rPr lang="en-GB" sz="1400" b="0" dirty="0"/>
              <a:t>A</a:t>
            </a:r>
            <a:r>
              <a:rPr lang="en-GB" sz="1400" b="0" dirty="0" smtClean="0"/>
              <a:t>symmetry allowed for by </a:t>
            </a:r>
            <a:r>
              <a:rPr lang="en-GB" sz="1400" b="0" dirty="0"/>
              <a:t>including </a:t>
            </a:r>
            <a:r>
              <a:rPr lang="en-GB" sz="1400" b="0" dirty="0" smtClean="0"/>
              <a:t>Δ</a:t>
            </a:r>
            <a:r>
              <a:rPr lang="en-GB" sz="1400" b="0" i="1" dirty="0" smtClean="0"/>
              <a:t>ln</a:t>
            </a:r>
            <a:r>
              <a:rPr lang="en-GB" sz="1400" b="0" dirty="0" smtClean="0"/>
              <a:t>TSR when positive as an additional </a:t>
            </a:r>
            <a:r>
              <a:rPr lang="en-GB" sz="1400" b="0" dirty="0" err="1" smtClean="0"/>
              <a:t>regressor</a:t>
            </a:r>
            <a:r>
              <a:rPr lang="en-GB" sz="1400" b="0" dirty="0"/>
              <a:t> (</a:t>
            </a:r>
            <a:r>
              <a:rPr lang="en-GB" sz="1400" b="0" dirty="0" smtClean="0"/>
              <a:t>Δ</a:t>
            </a:r>
            <a:r>
              <a:rPr lang="en-GB" sz="1400" b="0" i="1" dirty="0" smtClean="0"/>
              <a:t>ln</a:t>
            </a:r>
            <a:r>
              <a:rPr lang="en-GB" sz="1400" b="0" dirty="0" smtClean="0"/>
              <a:t>TSR+). All regressions include time dummies (interacted with II in col (1) and (2)). SE clustered at firm level. Coefficients in bold significant at the 5% level. 399 firms in columns (2)-(4) and 403 in column (1).</a:t>
            </a:r>
            <a:endParaRPr lang="en-US" sz="1400" b="0" dirty="0"/>
          </a:p>
        </p:txBody>
      </p:sp>
      <p:sp>
        <p:nvSpPr>
          <p:cNvPr id="8" name="Rectangle 132"/>
          <p:cNvSpPr>
            <a:spLocks noChangeArrowheads="1"/>
          </p:cNvSpPr>
          <p:nvPr/>
        </p:nvSpPr>
        <p:spPr bwMode="auto">
          <a:xfrm>
            <a:off x="2987824" y="1124744"/>
            <a:ext cx="936104" cy="662473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" name="Rectangle 132"/>
          <p:cNvSpPr>
            <a:spLocks noChangeArrowheads="1"/>
          </p:cNvSpPr>
          <p:nvPr/>
        </p:nvSpPr>
        <p:spPr bwMode="auto">
          <a:xfrm>
            <a:off x="4318836" y="1650403"/>
            <a:ext cx="936104" cy="662473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" name="Rectangle 132"/>
          <p:cNvSpPr>
            <a:spLocks noChangeArrowheads="1"/>
          </p:cNvSpPr>
          <p:nvPr/>
        </p:nvSpPr>
        <p:spPr bwMode="auto">
          <a:xfrm>
            <a:off x="5796136" y="1628800"/>
            <a:ext cx="936104" cy="1368152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" name="Rectangle 132"/>
          <p:cNvSpPr>
            <a:spLocks noChangeArrowheads="1"/>
          </p:cNvSpPr>
          <p:nvPr/>
        </p:nvSpPr>
        <p:spPr bwMode="auto">
          <a:xfrm>
            <a:off x="7312991" y="2996952"/>
            <a:ext cx="936104" cy="1224136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" name="Rectangle 132"/>
          <p:cNvSpPr>
            <a:spLocks noChangeArrowheads="1"/>
          </p:cNvSpPr>
          <p:nvPr/>
        </p:nvSpPr>
        <p:spPr bwMode="auto">
          <a:xfrm>
            <a:off x="7312991" y="4221088"/>
            <a:ext cx="936104" cy="1224136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xmlns="" val="1999440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496934443"/>
              </p:ext>
            </p:extLst>
          </p:nvPr>
        </p:nvGraphicFramePr>
        <p:xfrm>
          <a:off x="1177290" y="1112520"/>
          <a:ext cx="6789420" cy="4632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-36512" y="116632"/>
            <a:ext cx="95672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ASYMMETRY IN CEO </a:t>
            </a:r>
            <a:r>
              <a:rPr lang="en-US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PAY-PERFORMANCE? </a:t>
            </a:r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SYMMETRY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FOR FIRMS WITH HIGH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II (INSTITUTIONAL INVESTORS)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71345" y="2198439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High II</a:t>
            </a:r>
            <a:endParaRPr lang="en-GB" b="1" dirty="0"/>
          </a:p>
        </p:txBody>
      </p:sp>
      <p:sp>
        <p:nvSpPr>
          <p:cNvPr id="6" name="Text Box 77"/>
          <p:cNvSpPr txBox="1">
            <a:spLocks noChangeArrowheads="1"/>
          </p:cNvSpPr>
          <p:nvPr/>
        </p:nvSpPr>
        <p:spPr bwMode="auto">
          <a:xfrm>
            <a:off x="107504" y="5949280"/>
            <a:ext cx="88400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just"/>
            <a:r>
              <a:rPr lang="en-GB" sz="1400" dirty="0"/>
              <a:t>Notes</a:t>
            </a:r>
            <a:r>
              <a:rPr lang="en-GB" sz="1400" dirty="0" smtClean="0"/>
              <a:t>: </a:t>
            </a:r>
            <a:r>
              <a:rPr lang="en-GB" sz="1400" b="0" dirty="0" smtClean="0"/>
              <a:t>These are the implied marginal responses of CEO pay to changes in TSR for firms where Institutional Investors have a low (under 40%) share of equity (“II low”) vs. a high share (“II high”)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7884368" y="3263788"/>
            <a:ext cx="848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Δ</a:t>
            </a:r>
            <a:r>
              <a:rPr lang="en-GB" b="1" dirty="0" smtClean="0"/>
              <a:t>lnTSR</a:t>
            </a:r>
            <a:endParaRPr lang="en-GB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074833" y="947629"/>
            <a:ext cx="1417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Δ</a:t>
            </a:r>
            <a:r>
              <a:rPr lang="en-GB" b="1" dirty="0" smtClean="0"/>
              <a:t>ln(CEO Pay)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xmlns="" val="231381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700460132"/>
              </p:ext>
            </p:extLst>
          </p:nvPr>
        </p:nvGraphicFramePr>
        <p:xfrm>
          <a:off x="1177290" y="1112520"/>
          <a:ext cx="6789420" cy="4632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-36512" y="116632"/>
            <a:ext cx="95672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ASYMMETRY IN CEO PAY-PERFORMANCE. </a:t>
            </a:r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SYMMETRY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FOR FIRMS WITH HIGH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II (INSTITUTIONAL INVESTORS), </a:t>
            </a:r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ASYMMETRY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FOR THOSE WITH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LOW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II: CEO REWARDS MORE ON UPSIDE &amp; PUNISHED LESS ON DOWNSIDE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71345" y="2198439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High II</a:t>
            </a:r>
            <a:endParaRPr lang="en-GB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668344" y="1388368"/>
            <a:ext cx="751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Low II</a:t>
            </a:r>
            <a:endParaRPr lang="en-GB" b="1" dirty="0"/>
          </a:p>
        </p:txBody>
      </p:sp>
      <p:sp>
        <p:nvSpPr>
          <p:cNvPr id="6" name="Text Box 77"/>
          <p:cNvSpPr txBox="1">
            <a:spLocks noChangeArrowheads="1"/>
          </p:cNvSpPr>
          <p:nvPr/>
        </p:nvSpPr>
        <p:spPr bwMode="auto">
          <a:xfrm>
            <a:off x="107504" y="5949280"/>
            <a:ext cx="88400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just"/>
            <a:r>
              <a:rPr lang="en-GB" sz="1400" dirty="0"/>
              <a:t>Notes</a:t>
            </a:r>
            <a:r>
              <a:rPr lang="en-GB" sz="1400" dirty="0" smtClean="0"/>
              <a:t>: </a:t>
            </a:r>
            <a:r>
              <a:rPr lang="en-GB" sz="1400" b="0" dirty="0" smtClean="0"/>
              <a:t>These are the implied marginal responses of CEO pay to changes in TSR for firms where Institutional Investors have a large share of equity (II low) vs. a high share (II high)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7884368" y="3263788"/>
            <a:ext cx="848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Δ</a:t>
            </a:r>
            <a:r>
              <a:rPr lang="en-GB" b="1" dirty="0" smtClean="0"/>
              <a:t>lnTSR</a:t>
            </a:r>
            <a:endParaRPr lang="en-GB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074833" y="947629"/>
            <a:ext cx="1417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Δ</a:t>
            </a:r>
            <a:r>
              <a:rPr lang="en-GB" b="1" dirty="0" smtClean="0"/>
              <a:t>ln(CEO Pay)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xmlns="" val="284876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2800" b="1" cap="all" dirty="0" smtClean="0">
                <a:latin typeface="Arial" pitchFamily="34" charset="0"/>
                <a:cs typeface="Arial" pitchFamily="34" charset="0"/>
              </a:rPr>
              <a:t>PAY FOR LUCK? Iv results</a:t>
            </a:r>
            <a:endParaRPr lang="en-GB" sz="2800" b="1" cap="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12568"/>
          </a:xfrm>
        </p:spPr>
        <p:txBody>
          <a:bodyPr>
            <a:normAutofit/>
          </a:bodyPr>
          <a:lstStyle/>
          <a:p>
            <a:r>
              <a:rPr lang="en-GB" sz="2400" dirty="0" smtClean="0">
                <a:latin typeface="Arial" pitchFamily="34" charset="0"/>
                <a:cs typeface="Arial" pitchFamily="34" charset="0"/>
              </a:rPr>
              <a:t>A component of firm performance driven by exogenous shocks (e.g. oil price for Exxon). Are CEOs rewarded for this kind of “luck”? (Bertrand &amp; Mullainathan, 2001)</a:t>
            </a:r>
          </a:p>
          <a:p>
            <a:pPr lvl="1"/>
            <a:r>
              <a:rPr lang="en-GB" sz="2000" dirty="0" smtClean="0">
                <a:latin typeface="Arial" pitchFamily="34" charset="0"/>
                <a:cs typeface="Arial" pitchFamily="34" charset="0"/>
              </a:rPr>
              <a:t>Use only firm </a:t>
            </a:r>
            <a:r>
              <a:rPr lang="en-GB" sz="2000" i="1" dirty="0" smtClean="0">
                <a:latin typeface="Arial" pitchFamily="34" charset="0"/>
                <a:cs typeface="Arial" pitchFamily="34" charset="0"/>
              </a:rPr>
              <a:t>PERF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predicted from industry </a:t>
            </a:r>
            <a:r>
              <a:rPr lang="en-GB" sz="2000" i="1" dirty="0" smtClean="0">
                <a:latin typeface="Arial" pitchFamily="34" charset="0"/>
                <a:cs typeface="Arial" pitchFamily="34" charset="0"/>
              </a:rPr>
              <a:t>PERF</a:t>
            </a:r>
            <a:endParaRPr lang="en-GB" sz="2000" i="1" dirty="0">
              <a:latin typeface="Arial" pitchFamily="34" charset="0"/>
              <a:cs typeface="Arial" pitchFamily="34" charset="0"/>
            </a:endParaRPr>
          </a:p>
          <a:p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2400" dirty="0" smtClean="0">
                <a:latin typeface="Arial" pitchFamily="34" charset="0"/>
                <a:cs typeface="Arial" pitchFamily="34" charset="0"/>
              </a:rPr>
              <a:t>Instrument firm-level shareholder returns with the returns in the global industry (excluding the UK). For the 439 firms, we have 93 industries.</a:t>
            </a:r>
          </a:p>
          <a:p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2400" dirty="0" smtClean="0">
                <a:latin typeface="Arial" pitchFamily="34" charset="0"/>
                <a:cs typeface="Arial" pitchFamily="34" charset="0"/>
              </a:rPr>
              <a:t>For 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quasi-rents, we follow Card et al (2010) and use quasi-rents at the three digit industry level in all other listed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UK-firms as an IV</a:t>
            </a:r>
            <a:endParaRPr lang="en-GB" sz="2400" dirty="0">
              <a:latin typeface="Arial" pitchFamily="34" charset="0"/>
              <a:cs typeface="Arial" pitchFamily="34" charset="0"/>
            </a:endParaRPr>
          </a:p>
          <a:p>
            <a:endParaRPr lang="en-GB" sz="24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6790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6226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09492449"/>
              </p:ext>
            </p:extLst>
          </p:nvPr>
        </p:nvGraphicFramePr>
        <p:xfrm>
          <a:off x="1115616" y="1412776"/>
          <a:ext cx="6984776" cy="3744416"/>
        </p:xfrm>
        <a:graphic>
          <a:graphicData uri="http://schemas.openxmlformats.org/drawingml/2006/table">
            <a:tbl>
              <a:tblPr/>
              <a:tblGrid>
                <a:gridCol w="2381493"/>
                <a:gridCol w="2071477"/>
                <a:gridCol w="2531806"/>
              </a:tblGrid>
              <a:tr h="54767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Dependent variable: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OLS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IV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89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Ln(Cash)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0.137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(0.022)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0.169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(0.022)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893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Times New Roman" pitchFamily="18" charset="0"/>
                        </a:rPr>
                        <a:t>Ln(New Pay)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0.169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(0.022)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0.163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(0.048)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585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Times New Roman" pitchFamily="18" charset="0"/>
                        </a:rPr>
                        <a:t>Ln(Total Pay)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0.652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 (0.045)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0.756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(0.080)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301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Observations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3,909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3,909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750" name="Text Box 73"/>
          <p:cNvSpPr txBox="1">
            <a:spLocks noChangeArrowheads="1"/>
          </p:cNvSpPr>
          <p:nvPr/>
        </p:nvSpPr>
        <p:spPr bwMode="auto">
          <a:xfrm>
            <a:off x="179512" y="148310"/>
            <a:ext cx="8939498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GB" sz="2200" dirty="0" smtClean="0"/>
              <a:t>TABLE </a:t>
            </a:r>
            <a:r>
              <a:rPr lang="en-GB" sz="2200" dirty="0"/>
              <a:t>5</a:t>
            </a:r>
            <a:r>
              <a:rPr lang="en-GB" sz="2200" dirty="0" smtClean="0"/>
              <a:t>: EVIDENCE OF PAY FOR LUCK? INSTRUMENTING FIRM</a:t>
            </a:r>
          </a:p>
          <a:p>
            <a:r>
              <a:rPr lang="en-GB" sz="2200" dirty="0" smtClean="0"/>
              <a:t>TSR WITH (EX-UK) GLOBAL INDUSTRY TSR GIVES </a:t>
            </a:r>
          </a:p>
          <a:p>
            <a:r>
              <a:rPr lang="en-GB" sz="2200" dirty="0" smtClean="0"/>
              <a:t>SIMILAR RESULTS TO OLS</a:t>
            </a:r>
            <a:endParaRPr lang="en-US" sz="2200" dirty="0"/>
          </a:p>
        </p:txBody>
      </p:sp>
      <p:sp>
        <p:nvSpPr>
          <p:cNvPr id="29751" name="Text Box 77"/>
          <p:cNvSpPr txBox="1">
            <a:spLocks noChangeArrowheads="1"/>
          </p:cNvSpPr>
          <p:nvPr/>
        </p:nvSpPr>
        <p:spPr bwMode="auto">
          <a:xfrm>
            <a:off x="52388" y="5584825"/>
            <a:ext cx="884009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just"/>
            <a:r>
              <a:rPr lang="en-GB" sz="1400" dirty="0"/>
              <a:t>Notes</a:t>
            </a:r>
            <a:r>
              <a:rPr lang="en-GB" sz="1400" dirty="0" smtClean="0"/>
              <a:t>: </a:t>
            </a:r>
            <a:r>
              <a:rPr lang="en-GB" sz="1400" b="0" i="1" dirty="0" smtClean="0"/>
              <a:t>ln</a:t>
            </a:r>
            <a:r>
              <a:rPr lang="en-GB" sz="1400" b="0" dirty="0" smtClean="0"/>
              <a:t>(Total Pay) is ln(New </a:t>
            </a:r>
            <a:r>
              <a:rPr lang="en-GB" sz="1400" b="0" dirty="0"/>
              <a:t>P</a:t>
            </a:r>
            <a:r>
              <a:rPr lang="en-GB" sz="1400" b="0" dirty="0" smtClean="0"/>
              <a:t>ay + Change in Value of LTIPs &amp; options). </a:t>
            </a:r>
            <a:r>
              <a:rPr lang="en-GB" sz="1400" b="0" i="1" dirty="0" smtClean="0"/>
              <a:t>ln</a:t>
            </a:r>
            <a:r>
              <a:rPr lang="en-GB" sz="1400" b="0" dirty="0" smtClean="0"/>
              <a:t>TSR measure of firm performance. All regressions include worker-firm match fixed-effects</a:t>
            </a:r>
            <a:r>
              <a:rPr lang="en-GB" sz="1400" b="0" dirty="0"/>
              <a:t> </a:t>
            </a:r>
            <a:r>
              <a:rPr lang="en-GB" sz="1400" b="0" dirty="0" smtClean="0"/>
              <a:t>&amp; time dummies. </a:t>
            </a:r>
            <a:r>
              <a:rPr lang="en-GB" sz="1400" b="0" dirty="0"/>
              <a:t>S</a:t>
            </a:r>
            <a:r>
              <a:rPr lang="en-GB" sz="1400" b="0" dirty="0" smtClean="0"/>
              <a:t>tandard errors clustered at the firm level. Coefficients in bold are significant at the 5% level. Cash is salary plus bonus. </a:t>
            </a:r>
            <a:r>
              <a:rPr lang="en-GB" sz="1400" dirty="0" smtClean="0"/>
              <a:t>F-Stat in first stage = 144</a:t>
            </a:r>
            <a:endParaRPr lang="en-US" sz="1400" dirty="0"/>
          </a:p>
        </p:txBody>
      </p:sp>
      <p:sp>
        <p:nvSpPr>
          <p:cNvPr id="8" name="Rectangle 132"/>
          <p:cNvSpPr>
            <a:spLocks noChangeArrowheads="1"/>
          </p:cNvSpPr>
          <p:nvPr/>
        </p:nvSpPr>
        <p:spPr bwMode="auto">
          <a:xfrm>
            <a:off x="971600" y="2060848"/>
            <a:ext cx="6305320" cy="662473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" name="Rectangle 132"/>
          <p:cNvSpPr>
            <a:spLocks noChangeArrowheads="1"/>
          </p:cNvSpPr>
          <p:nvPr/>
        </p:nvSpPr>
        <p:spPr bwMode="auto">
          <a:xfrm>
            <a:off x="981928" y="2920051"/>
            <a:ext cx="6305320" cy="662473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" name="Rectangle 132"/>
          <p:cNvSpPr>
            <a:spLocks noChangeArrowheads="1"/>
          </p:cNvSpPr>
          <p:nvPr/>
        </p:nvSpPr>
        <p:spPr bwMode="auto">
          <a:xfrm>
            <a:off x="952216" y="3779254"/>
            <a:ext cx="6305320" cy="662473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xmlns="" val="516353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2800" b="1" cap="all" dirty="0" smtClean="0">
                <a:latin typeface="Arial" pitchFamily="34" charset="0"/>
                <a:cs typeface="Arial" pitchFamily="34" charset="0"/>
              </a:rPr>
              <a:t>Why still some pay for luck?</a:t>
            </a:r>
            <a:endParaRPr lang="en-GB" sz="2800" b="1" cap="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12568"/>
          </a:xfrm>
        </p:spPr>
        <p:txBody>
          <a:bodyPr>
            <a:normAutofit/>
          </a:bodyPr>
          <a:lstStyle/>
          <a:p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2400" dirty="0" smtClean="0">
                <a:latin typeface="Arial" pitchFamily="34" charset="0"/>
                <a:cs typeface="Arial" pitchFamily="34" charset="0"/>
              </a:rPr>
              <a:t>Summary of IV results</a:t>
            </a:r>
          </a:p>
          <a:p>
            <a:pPr lvl="1"/>
            <a:r>
              <a:rPr lang="en-GB" sz="2400" dirty="0" smtClean="0">
                <a:latin typeface="Arial" pitchFamily="34" charset="0"/>
                <a:cs typeface="Arial" pitchFamily="34" charset="0"/>
              </a:rPr>
              <a:t>IV coefficients similar to OLS for TSR and the instrument is strong </a:t>
            </a:r>
          </a:p>
          <a:p>
            <a:pPr lvl="1"/>
            <a:r>
              <a:rPr lang="en-GB" sz="2400" dirty="0" smtClean="0">
                <a:latin typeface="Arial" pitchFamily="34" charset="0"/>
                <a:cs typeface="Arial" pitchFamily="34" charset="0"/>
              </a:rPr>
              <a:t>Quasi-rent elasticity larger in IV but instrument is weaker</a:t>
            </a:r>
          </a:p>
          <a:p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2400" dirty="0" smtClean="0">
                <a:latin typeface="Arial" pitchFamily="34" charset="0"/>
                <a:cs typeface="Arial" pitchFamily="34" charset="0"/>
              </a:rPr>
              <a:t>So why have UK’s relative performance LTIPS not dealt with asymmetry &amp; pay for luck?</a:t>
            </a:r>
          </a:p>
          <a:p>
            <a:pPr lvl="1"/>
            <a:r>
              <a:rPr lang="en-GB" sz="2400" dirty="0" smtClean="0">
                <a:latin typeface="Arial" pitchFamily="34" charset="0"/>
                <a:cs typeface="Arial" pitchFamily="34" charset="0"/>
              </a:rPr>
              <a:t>Do a plan-level analysis of probability &amp; amount of vesting</a:t>
            </a:r>
          </a:p>
        </p:txBody>
      </p:sp>
    </p:spTree>
    <p:extLst>
      <p:ext uri="{BB962C8B-B14F-4D97-AF65-F5344CB8AC3E}">
        <p14:creationId xmlns:p14="http://schemas.microsoft.com/office/powerpoint/2010/main" xmlns="" val="3406366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6226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39014607"/>
              </p:ext>
            </p:extLst>
          </p:nvPr>
        </p:nvGraphicFramePr>
        <p:xfrm>
          <a:off x="251520" y="1412776"/>
          <a:ext cx="8208913" cy="4030109"/>
        </p:xfrm>
        <a:graphic>
          <a:graphicData uri="http://schemas.openxmlformats.org/drawingml/2006/table">
            <a:tbl>
              <a:tblPr/>
              <a:tblGrid>
                <a:gridCol w="1622580"/>
                <a:gridCol w="1411357"/>
                <a:gridCol w="1724992"/>
                <a:gridCol w="1724992"/>
                <a:gridCol w="1724992"/>
              </a:tblGrid>
              <a:tr h="46342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Relative Sector LTIP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No Relative Sector LTIPS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42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OLS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IV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OLS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IV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421">
                <a:tc gridSpan="5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A. Dependent variable: </a:t>
                      </a:r>
                      <a:r>
                        <a:rPr kumimoji="0" lang="en-GB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Times New Roman" pitchFamily="18" charset="0"/>
                        </a:rPr>
                        <a:t>Vesting Percentage</a:t>
                      </a:r>
                      <a:endParaRPr kumimoji="0" lang="en-US" sz="18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679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Times New Roman" pitchFamily="18" charset="0"/>
                        </a:rPr>
                        <a:t>Ln(TSR)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0.351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 (0.023)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0.117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(0.059)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0.258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(0.022)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0.225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(0.064)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6790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67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947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750" name="Text Box 73"/>
          <p:cNvSpPr txBox="1">
            <a:spLocks noChangeArrowheads="1"/>
          </p:cNvSpPr>
          <p:nvPr/>
        </p:nvSpPr>
        <p:spPr bwMode="auto">
          <a:xfrm>
            <a:off x="179512" y="148310"/>
            <a:ext cx="8610562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GB" sz="2200" dirty="0"/>
              <a:t>TABLE </a:t>
            </a:r>
            <a:r>
              <a:rPr lang="en-GB" sz="2200" dirty="0" smtClean="0"/>
              <a:t>6 - CONT: </a:t>
            </a:r>
            <a:r>
              <a:rPr lang="en-GB" sz="2200" dirty="0"/>
              <a:t>PLAN LEVEL ANALYSIS - SECTOR LTIPS DO </a:t>
            </a:r>
            <a:endParaRPr lang="en-GB" sz="2200" dirty="0" smtClean="0"/>
          </a:p>
          <a:p>
            <a:r>
              <a:rPr lang="en-GB" sz="2200" dirty="0" smtClean="0"/>
              <a:t>REDUCE PROBABILITY </a:t>
            </a:r>
            <a:r>
              <a:rPr lang="en-GB" sz="2200" dirty="0"/>
              <a:t>OF VESTING (&amp; AMOUNT PAID OUT) </a:t>
            </a:r>
            <a:endParaRPr lang="en-GB" sz="2200" dirty="0" smtClean="0"/>
          </a:p>
          <a:p>
            <a:r>
              <a:rPr lang="en-GB" sz="2200" dirty="0" smtClean="0"/>
              <a:t>WHEN FIRM TSR RISES DUE TO INDUSTRY SHOCK</a:t>
            </a:r>
            <a:endParaRPr lang="en-GB" sz="2200" dirty="0"/>
          </a:p>
        </p:txBody>
      </p:sp>
      <p:sp>
        <p:nvSpPr>
          <p:cNvPr id="29751" name="Text Box 77"/>
          <p:cNvSpPr txBox="1">
            <a:spLocks noChangeArrowheads="1"/>
          </p:cNvSpPr>
          <p:nvPr/>
        </p:nvSpPr>
        <p:spPr bwMode="auto">
          <a:xfrm>
            <a:off x="52388" y="5584825"/>
            <a:ext cx="884009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GB" sz="1400" dirty="0"/>
              <a:t>Notes</a:t>
            </a:r>
            <a:r>
              <a:rPr lang="en-GB" sz="1400" dirty="0" smtClean="0"/>
              <a:t>: S</a:t>
            </a:r>
            <a:r>
              <a:rPr lang="en-GB" sz="1400" b="0" dirty="0" smtClean="0"/>
              <a:t>tandard errors are clustered at the firm level. Coefficients in bold are significant at the 5% level</a:t>
            </a:r>
            <a:r>
              <a:rPr lang="en-GB" sz="1400" b="0" dirty="0"/>
              <a:t>. Long differences between grant date and potential vest date (usually 3 years)</a:t>
            </a:r>
            <a:endParaRPr lang="en-US" sz="1400" b="0" dirty="0"/>
          </a:p>
          <a:p>
            <a:endParaRPr lang="en-US" sz="1400" b="0" dirty="0"/>
          </a:p>
        </p:txBody>
      </p:sp>
      <p:sp>
        <p:nvSpPr>
          <p:cNvPr id="5" name="Rectangle 132"/>
          <p:cNvSpPr>
            <a:spLocks noChangeArrowheads="1"/>
          </p:cNvSpPr>
          <p:nvPr/>
        </p:nvSpPr>
        <p:spPr bwMode="auto">
          <a:xfrm>
            <a:off x="2123728" y="2888940"/>
            <a:ext cx="2592288" cy="648072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" name="Rectangle 132"/>
          <p:cNvSpPr>
            <a:spLocks noChangeArrowheads="1"/>
          </p:cNvSpPr>
          <p:nvPr/>
        </p:nvSpPr>
        <p:spPr bwMode="auto">
          <a:xfrm>
            <a:off x="5436096" y="2888940"/>
            <a:ext cx="2592288" cy="648072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xmlns="" val="946748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cartoonstock.com/newscartoons/cartoonists/efi/lowres/efin1183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2825" y="742950"/>
            <a:ext cx="6819900" cy="531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04684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6226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49675392"/>
              </p:ext>
            </p:extLst>
          </p:nvPr>
        </p:nvGraphicFramePr>
        <p:xfrm>
          <a:off x="251520" y="1412776"/>
          <a:ext cx="8208913" cy="4030109"/>
        </p:xfrm>
        <a:graphic>
          <a:graphicData uri="http://schemas.openxmlformats.org/drawingml/2006/table">
            <a:tbl>
              <a:tblPr/>
              <a:tblGrid>
                <a:gridCol w="1622580"/>
                <a:gridCol w="1411357"/>
                <a:gridCol w="1724992"/>
                <a:gridCol w="1724992"/>
                <a:gridCol w="1724992"/>
              </a:tblGrid>
              <a:tr h="46342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Relative Sector LTIP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No Relative Sector LTIPS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42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OLS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IV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OLS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IV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421">
                <a:tc gridSpan="5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A. Dependent variable: </a:t>
                      </a:r>
                      <a:r>
                        <a:rPr kumimoji="0" lang="en-GB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Times New Roman" pitchFamily="18" charset="0"/>
                        </a:rPr>
                        <a:t>Vesting Percentage</a:t>
                      </a:r>
                      <a:endParaRPr kumimoji="0" lang="en-US" sz="18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679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Times New Roman" pitchFamily="18" charset="0"/>
                        </a:rPr>
                        <a:t>Ln(TSR)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0.351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 (0.023)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0.117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(0.059)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0.258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(0.022)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0.225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(0.064)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6790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B. Dependent variable: </a:t>
                      </a:r>
                      <a:r>
                        <a:rPr kumimoji="0" lang="en-GB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Change in value of LTIP pay</a:t>
                      </a:r>
                      <a:endParaRPr kumimoji="0" lang="en-GB" sz="18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67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Times New Roman" pitchFamily="18" charset="0"/>
                        </a:rPr>
                        <a:t>Ln(TSR)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535.98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(27.07)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388.29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(64.71)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449.45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(36.25)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493.02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(102.71)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947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Observations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1,038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1,038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+mn-cs"/>
                        </a:rPr>
                        <a:t> 932 </a:t>
                      </a:r>
                      <a:endParaRPr kumimoji="0" lang="en-US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+mn-cs"/>
                        </a:rPr>
                        <a:t> 932 </a:t>
                      </a:r>
                      <a:endParaRPr kumimoji="0" lang="en-US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750" name="Text Box 73"/>
          <p:cNvSpPr txBox="1">
            <a:spLocks noChangeArrowheads="1"/>
          </p:cNvSpPr>
          <p:nvPr/>
        </p:nvSpPr>
        <p:spPr bwMode="auto">
          <a:xfrm>
            <a:off x="179512" y="148310"/>
            <a:ext cx="8858259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GB" sz="2200" dirty="0" smtClean="0"/>
              <a:t>TABLE </a:t>
            </a:r>
            <a:r>
              <a:rPr lang="en-GB" sz="2200" dirty="0"/>
              <a:t>6</a:t>
            </a:r>
            <a:r>
              <a:rPr lang="en-GB" sz="2200" dirty="0" smtClean="0"/>
              <a:t>: PLAN </a:t>
            </a:r>
            <a:r>
              <a:rPr lang="en-GB" sz="2200" dirty="0"/>
              <a:t>LEVEL </a:t>
            </a:r>
            <a:r>
              <a:rPr lang="en-GB" sz="2200" dirty="0" smtClean="0"/>
              <a:t>ANALYSIS - </a:t>
            </a:r>
            <a:r>
              <a:rPr lang="en-GB" sz="2200" dirty="0"/>
              <a:t>SECTOR LTIPS DO REDUCE </a:t>
            </a:r>
          </a:p>
          <a:p>
            <a:r>
              <a:rPr lang="en-GB" sz="2200" dirty="0"/>
              <a:t>PROBABILITY OF VESTING </a:t>
            </a:r>
            <a:r>
              <a:rPr lang="en-GB" sz="2200" dirty="0" smtClean="0"/>
              <a:t>(&amp; AMOUNT PAID OUT) WHEN </a:t>
            </a:r>
          </a:p>
          <a:p>
            <a:r>
              <a:rPr lang="en-GB" sz="2200" dirty="0" smtClean="0"/>
              <a:t>PERFORMANCE </a:t>
            </a:r>
            <a:r>
              <a:rPr lang="en-GB" sz="2200" dirty="0"/>
              <a:t>IS </a:t>
            </a:r>
            <a:r>
              <a:rPr lang="en-GB" sz="2200" dirty="0" smtClean="0"/>
              <a:t>POOR</a:t>
            </a:r>
          </a:p>
          <a:p>
            <a:endParaRPr lang="en-US" sz="2200" dirty="0"/>
          </a:p>
        </p:txBody>
      </p:sp>
      <p:sp>
        <p:nvSpPr>
          <p:cNvPr id="29751" name="Text Box 77"/>
          <p:cNvSpPr txBox="1">
            <a:spLocks noChangeArrowheads="1"/>
          </p:cNvSpPr>
          <p:nvPr/>
        </p:nvSpPr>
        <p:spPr bwMode="auto">
          <a:xfrm>
            <a:off x="52388" y="5584825"/>
            <a:ext cx="884009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GB" sz="1400" dirty="0"/>
              <a:t>Notes</a:t>
            </a:r>
            <a:r>
              <a:rPr lang="en-GB" sz="1400" dirty="0" smtClean="0"/>
              <a:t>: S</a:t>
            </a:r>
            <a:r>
              <a:rPr lang="en-GB" sz="1400" b="0" dirty="0" smtClean="0"/>
              <a:t>tandard errors are clustered at the firm level. Coefficients in bold are significant at the 5% level</a:t>
            </a:r>
            <a:r>
              <a:rPr lang="en-GB" sz="1400" b="0" dirty="0"/>
              <a:t>. Long differences between grant date and potential vest date (usually 3 years)</a:t>
            </a:r>
            <a:endParaRPr lang="en-US" sz="1400" b="0" dirty="0"/>
          </a:p>
          <a:p>
            <a:endParaRPr lang="en-US" sz="1400" b="0" dirty="0"/>
          </a:p>
        </p:txBody>
      </p:sp>
      <p:sp>
        <p:nvSpPr>
          <p:cNvPr id="8" name="Rectangle 132"/>
          <p:cNvSpPr>
            <a:spLocks noChangeArrowheads="1"/>
          </p:cNvSpPr>
          <p:nvPr/>
        </p:nvSpPr>
        <p:spPr bwMode="auto">
          <a:xfrm>
            <a:off x="2123728" y="4293096"/>
            <a:ext cx="2592288" cy="648072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" name="Rectangle 132"/>
          <p:cNvSpPr>
            <a:spLocks noChangeArrowheads="1"/>
          </p:cNvSpPr>
          <p:nvPr/>
        </p:nvSpPr>
        <p:spPr bwMode="auto">
          <a:xfrm>
            <a:off x="5364088" y="4290889"/>
            <a:ext cx="2808312" cy="648072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xmlns="" val="921396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6226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22399886"/>
              </p:ext>
            </p:extLst>
          </p:nvPr>
        </p:nvGraphicFramePr>
        <p:xfrm>
          <a:off x="150100" y="980728"/>
          <a:ext cx="8526356" cy="4701852"/>
        </p:xfrm>
        <a:graphic>
          <a:graphicData uri="http://schemas.openxmlformats.org/drawingml/2006/table">
            <a:tbl>
              <a:tblPr/>
              <a:tblGrid>
                <a:gridCol w="2778987"/>
                <a:gridCol w="1204227"/>
                <a:gridCol w="1442648"/>
                <a:gridCol w="1550247"/>
                <a:gridCol w="1550247"/>
              </a:tblGrid>
              <a:tr h="3264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Dependent Variable: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ln(Cash)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Ln(New Pay)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Ln(New Pay)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Ln(New Pay)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81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Dummy for LTIP Falls in Value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-0.025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(0.018)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0.102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(0.025)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0.141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(0.034)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81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ln TSR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0.131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(0.020)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0.194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(0.023)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0.180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(0.023)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0.192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(0.024)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81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LTIP Falls in Value*Low II (weak governance)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0.264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(0.061)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81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LTIP Falls in Value*High II (strong governance)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0.117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(0.042)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905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Dummy for TSR fall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-0.069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(0.029)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-0.056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(0.055)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90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P-value of II effects symmetric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0.043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64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# obs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4,055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4,055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4,055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3,683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750" name="Text Box 73"/>
          <p:cNvSpPr txBox="1">
            <a:spLocks noChangeArrowheads="1"/>
          </p:cNvSpPr>
          <p:nvPr/>
        </p:nvSpPr>
        <p:spPr bwMode="auto">
          <a:xfrm>
            <a:off x="85752" y="122303"/>
            <a:ext cx="905478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GB" sz="2200" dirty="0" smtClean="0"/>
              <a:t>TABLE </a:t>
            </a:r>
            <a:r>
              <a:rPr lang="en-GB" sz="2200" dirty="0"/>
              <a:t>7</a:t>
            </a:r>
            <a:r>
              <a:rPr lang="en-GB" sz="2200" dirty="0" smtClean="0"/>
              <a:t>: CEOS GET COMPENSATED IN NEW PAY (NEW EQUITY) </a:t>
            </a:r>
          </a:p>
          <a:p>
            <a:r>
              <a:rPr lang="en-GB" sz="2200" dirty="0" smtClean="0"/>
              <a:t>WHEN THEIR LTIP VALUE FALLS</a:t>
            </a:r>
            <a:endParaRPr lang="en-US" sz="2200" dirty="0"/>
          </a:p>
        </p:txBody>
      </p:sp>
      <p:sp>
        <p:nvSpPr>
          <p:cNvPr id="29751" name="Text Box 77"/>
          <p:cNvSpPr txBox="1">
            <a:spLocks noChangeArrowheads="1"/>
          </p:cNvSpPr>
          <p:nvPr/>
        </p:nvSpPr>
        <p:spPr bwMode="auto">
          <a:xfrm>
            <a:off x="60640" y="6138823"/>
            <a:ext cx="884009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GB" sz="1400" dirty="0"/>
              <a:t>Notes</a:t>
            </a:r>
            <a:r>
              <a:rPr lang="en-GB" sz="1400" dirty="0" smtClean="0"/>
              <a:t>: </a:t>
            </a:r>
            <a:r>
              <a:rPr lang="en-GB" sz="1400" b="0" dirty="0" smtClean="0"/>
              <a:t>SE clustered at firm level. Coefficients in bold significant at the 5% level. </a:t>
            </a:r>
            <a:endParaRPr lang="en-US" sz="1400" b="0" dirty="0"/>
          </a:p>
        </p:txBody>
      </p:sp>
      <p:sp>
        <p:nvSpPr>
          <p:cNvPr id="8" name="Rectangle 132"/>
          <p:cNvSpPr>
            <a:spLocks noChangeArrowheads="1"/>
          </p:cNvSpPr>
          <p:nvPr/>
        </p:nvSpPr>
        <p:spPr bwMode="auto">
          <a:xfrm>
            <a:off x="2843808" y="1621577"/>
            <a:ext cx="1224136" cy="1231359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" name="Rectangle 132"/>
          <p:cNvSpPr>
            <a:spLocks noChangeArrowheads="1"/>
          </p:cNvSpPr>
          <p:nvPr/>
        </p:nvSpPr>
        <p:spPr bwMode="auto">
          <a:xfrm>
            <a:off x="4330459" y="1578149"/>
            <a:ext cx="961621" cy="648072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" name="Rectangle 132"/>
          <p:cNvSpPr>
            <a:spLocks noChangeArrowheads="1"/>
          </p:cNvSpPr>
          <p:nvPr/>
        </p:nvSpPr>
        <p:spPr bwMode="auto">
          <a:xfrm>
            <a:off x="5868144" y="1621577"/>
            <a:ext cx="1030733" cy="604644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" name="Rectangle 132"/>
          <p:cNvSpPr>
            <a:spLocks noChangeArrowheads="1"/>
          </p:cNvSpPr>
          <p:nvPr/>
        </p:nvSpPr>
        <p:spPr bwMode="auto">
          <a:xfrm>
            <a:off x="7380312" y="2852936"/>
            <a:ext cx="1030733" cy="1237456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" name="Rectangle 132"/>
          <p:cNvSpPr>
            <a:spLocks noChangeArrowheads="1"/>
          </p:cNvSpPr>
          <p:nvPr/>
        </p:nvSpPr>
        <p:spPr bwMode="auto">
          <a:xfrm>
            <a:off x="7395889" y="4725144"/>
            <a:ext cx="1030733" cy="432048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xmlns="" val="1808051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6EE1995-54B9-4528-8634-1D8071F905C0}" type="slidenum">
              <a:rPr lang="en-US" smtClean="0">
                <a:latin typeface="Calibri" pitchFamily="34" charset="0"/>
              </a:rPr>
              <a:pPr eaLnBrk="1" hangingPunct="1"/>
              <a:t>32</a:t>
            </a:fld>
            <a:endParaRPr lang="en-US" dirty="0" smtClean="0">
              <a:latin typeface="Calibri" pitchFamily="34" charset="0"/>
            </a:endParaRPr>
          </a:p>
        </p:txBody>
      </p:sp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107504" y="3849845"/>
            <a:ext cx="8294117" cy="1008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172" name="Text Box 3"/>
          <p:cNvSpPr txBox="1">
            <a:spLocks noChangeArrowheads="1"/>
          </p:cNvSpPr>
          <p:nvPr/>
        </p:nvSpPr>
        <p:spPr bwMode="auto">
          <a:xfrm>
            <a:off x="420688" y="990600"/>
            <a:ext cx="8942387" cy="3508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5000"/>
              </a:spcBef>
            </a:pPr>
            <a:endParaRPr lang="en-GB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25000"/>
              </a:spcBef>
              <a:buFontTx/>
              <a:buAutoNum type="arabicPeriod"/>
            </a:pPr>
            <a:r>
              <a:rPr lang="en-GB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Data</a:t>
            </a:r>
            <a:endParaRPr lang="en-GB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25000"/>
              </a:spcBef>
              <a:buFontTx/>
              <a:buAutoNum type="arabicPeriod"/>
            </a:pPr>
            <a:endParaRPr lang="en-GB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25000"/>
              </a:spcBef>
              <a:buFontTx/>
              <a:buAutoNum type="arabicPeriod"/>
            </a:pPr>
            <a:r>
              <a:rPr lang="en-GB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Empirical Model</a:t>
            </a:r>
            <a:endParaRPr lang="en-GB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25000"/>
              </a:spcBef>
              <a:buFontTx/>
              <a:buAutoNum type="arabicPeriod"/>
            </a:pPr>
            <a:endParaRPr lang="en-GB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25000"/>
              </a:spcBef>
              <a:buFontTx/>
              <a:buAutoNum type="arabicPeriod"/>
            </a:pPr>
            <a:r>
              <a:rPr lang="en-GB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Results</a:t>
            </a:r>
          </a:p>
          <a:p>
            <a:pPr eaLnBrk="1" hangingPunct="1">
              <a:spcBef>
                <a:spcPct val="25000"/>
              </a:spcBef>
              <a:buFontTx/>
              <a:buAutoNum type="arabicPeriod"/>
            </a:pPr>
            <a:endParaRPr lang="en-GB" sz="2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25000"/>
              </a:spcBef>
              <a:buFontTx/>
              <a:buAutoNum type="arabicPeriod"/>
            </a:pPr>
            <a:r>
              <a:rPr lang="en-GB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Extensions</a:t>
            </a:r>
          </a:p>
        </p:txBody>
      </p:sp>
      <p:sp>
        <p:nvSpPr>
          <p:cNvPr id="7173" name="Text Box 4"/>
          <p:cNvSpPr txBox="1">
            <a:spLocks noChangeArrowheads="1"/>
          </p:cNvSpPr>
          <p:nvPr/>
        </p:nvSpPr>
        <p:spPr bwMode="auto">
          <a:xfrm>
            <a:off x="355600" y="44450"/>
            <a:ext cx="91122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200" b="1" dirty="0">
                <a:latin typeface="Arial" pitchFamily="34" charset="0"/>
                <a:cs typeface="Arial" pitchFamily="34" charset="0"/>
              </a:rPr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xmlns="" val="18580761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2800" b="1" cap="all" dirty="0" smtClean="0">
                <a:latin typeface="Arial" pitchFamily="34" charset="0"/>
                <a:cs typeface="Arial" pitchFamily="34" charset="0"/>
              </a:rPr>
              <a:t>Extensions and robustness</a:t>
            </a:r>
            <a:endParaRPr lang="en-GB" sz="2800" b="1" cap="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1256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Magnitudes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>
                <a:latin typeface="Arial" pitchFamily="34" charset="0"/>
                <a:cs typeface="Arial" pitchFamily="34" charset="0"/>
              </a:rPr>
              <a:t>Evidence of fall in worker rent-sharing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CEO Exit</a:t>
            </a:r>
            <a:endParaRPr lang="en-GB" sz="20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More accurate measures of total CEO rewards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Is 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it II or something correlated with institutional ownership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What Happened to CEOs as bureaucrats?</a:t>
            </a:r>
            <a:endParaRPr lang="en-GB" sz="20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GB" sz="20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804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2800" b="1" cap="all" dirty="0" smtClean="0">
                <a:latin typeface="Arial" pitchFamily="34" charset="0"/>
                <a:cs typeface="Arial" pitchFamily="34" charset="0"/>
              </a:rPr>
              <a:t>Magnitudes and macro effects</a:t>
            </a:r>
            <a:endParaRPr lang="en-GB" sz="2800" b="1" cap="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68552"/>
          </a:xfrm>
        </p:spPr>
        <p:txBody>
          <a:bodyPr>
            <a:normAutofit/>
          </a:bodyPr>
          <a:lstStyle/>
          <a:p>
            <a:r>
              <a:rPr lang="en-GB" sz="2400" dirty="0" smtClean="0">
                <a:latin typeface="Arial" pitchFamily="34" charset="0"/>
                <a:cs typeface="Arial" pitchFamily="34" charset="0"/>
              </a:rPr>
              <a:t>For our 439 firms CEO pay 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rose ~75%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relative to average worker between 2000 &amp; 2010 </a:t>
            </a:r>
            <a:endParaRPr lang="en-GB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2400" dirty="0" smtClean="0">
                <a:latin typeface="Arial" pitchFamily="34" charset="0"/>
                <a:cs typeface="Arial" pitchFamily="34" charset="0"/>
              </a:rPr>
              <a:t>Aggregate real TSR rose by 25%, so with elasticity of 0.3 performance would predict only 7.5% increase, ~10% of aggregate change</a:t>
            </a:r>
          </a:p>
          <a:p>
            <a:r>
              <a:rPr lang="en-GB" sz="2400" dirty="0" smtClean="0">
                <a:latin typeface="Arial" pitchFamily="34" charset="0"/>
                <a:cs typeface="Arial" pitchFamily="34" charset="0"/>
              </a:rPr>
              <a:t>CEO pay growth looks like growth of top 0.1% - similar factors? Technology, globalization, superstars or norms?</a:t>
            </a:r>
          </a:p>
          <a:p>
            <a:r>
              <a:rPr lang="en-GB" sz="2400" dirty="0" smtClean="0">
                <a:latin typeface="Arial" pitchFamily="34" charset="0"/>
                <a:cs typeface="Arial" pitchFamily="34" charset="0"/>
              </a:rPr>
              <a:t>CEOs cannot account for more than 3% of the labour income of top 1%. In UK growth of top 1% more likely to be finance related (~2/3 of the increase in share of income to top 1% 1999-2009 was finance-related)</a:t>
            </a:r>
          </a:p>
          <a:p>
            <a:pPr marL="0" indent="0">
              <a:buNone/>
            </a:pPr>
            <a:endParaRPr lang="en-GB" sz="20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176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2400" b="1" cap="all" dirty="0" smtClean="0">
                <a:latin typeface="Arial" pitchFamily="34" charset="0"/>
                <a:cs typeface="Arial" pitchFamily="34" charset="0"/>
              </a:rPr>
              <a:t>What Happened to worker rent-sharing?</a:t>
            </a:r>
            <a:endParaRPr lang="en-GB" sz="2400" b="1" cap="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68552"/>
          </a:xfrm>
        </p:spPr>
        <p:txBody>
          <a:bodyPr>
            <a:normAutofit/>
          </a:bodyPr>
          <a:lstStyle/>
          <a:p>
            <a:r>
              <a:rPr lang="en-GB" sz="2400" dirty="0" smtClean="0">
                <a:latin typeface="Arial" pitchFamily="34" charset="0"/>
                <a:cs typeface="Arial" pitchFamily="34" charset="0"/>
              </a:rPr>
              <a:t>1970s &amp; 80s found significant rent-sharing for workers (e.g. Van Reenen, 1996)</a:t>
            </a:r>
          </a:p>
          <a:p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2400" dirty="0" smtClean="0">
                <a:latin typeface="Arial" pitchFamily="34" charset="0"/>
                <a:cs typeface="Arial" pitchFamily="34" charset="0"/>
              </a:rPr>
              <a:t>We 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estimate manufacturing industry panels of wages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&amp; rents 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from the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1960s 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to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2000s a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lá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Blanchflower et al (1996). </a:t>
            </a:r>
          </a:p>
          <a:p>
            <a:pPr lvl="1"/>
            <a:r>
              <a:rPr lang="en-GB" sz="2000" dirty="0" smtClean="0">
                <a:latin typeface="Arial" pitchFamily="34" charset="0"/>
                <a:cs typeface="Arial" pitchFamily="34" charset="0"/>
              </a:rPr>
              <a:t>Evidence 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that the rent-sharing parameter has declined toward zero. </a:t>
            </a:r>
          </a:p>
        </p:txBody>
      </p:sp>
    </p:spTree>
    <p:extLst>
      <p:ext uri="{BB962C8B-B14F-4D97-AF65-F5344CB8AC3E}">
        <p14:creationId xmlns:p14="http://schemas.microsoft.com/office/powerpoint/2010/main" xmlns="" val="52482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6226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87516260"/>
              </p:ext>
            </p:extLst>
          </p:nvPr>
        </p:nvGraphicFramePr>
        <p:xfrm>
          <a:off x="181992" y="764704"/>
          <a:ext cx="4390008" cy="5241932"/>
        </p:xfrm>
        <a:graphic>
          <a:graphicData uri="http://schemas.openxmlformats.org/drawingml/2006/table">
            <a:tbl>
              <a:tblPr/>
              <a:tblGrid>
                <a:gridCol w="1509688"/>
                <a:gridCol w="1440160"/>
                <a:gridCol w="1440160"/>
              </a:tblGrid>
              <a:tr h="74760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Dep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var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: ln(wage)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EARLY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US: 1964-1985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LATE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US: 1986-2005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054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ln wage(-1)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  0.7602**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0.6584**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Times New Roman" pitchFamily="18" charset="0"/>
                        </a:rPr>
                        <a:t>Rents(-1)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  0.0023**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0.0011**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948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Rents(-2)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0.0004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-0.0009*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Rents(-3)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   0.0022**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-0.0002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917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917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Long-run Elasticity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0.054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0.000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917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p-value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0.000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0.944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917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Times New Roman" pitchFamily="18" charset="0"/>
                        </a:rPr>
                        <a:t># Obs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10,098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9,103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750" name="Text Box 73"/>
          <p:cNvSpPr txBox="1">
            <a:spLocks noChangeArrowheads="1"/>
          </p:cNvSpPr>
          <p:nvPr/>
        </p:nvSpPr>
        <p:spPr bwMode="auto">
          <a:xfrm>
            <a:off x="179512" y="148310"/>
            <a:ext cx="69381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GB" dirty="0" smtClean="0"/>
              <a:t>DECLINE IN WORKER RENT SHARING IN US?</a:t>
            </a:r>
            <a:endParaRPr lang="en-US" dirty="0"/>
          </a:p>
        </p:txBody>
      </p:sp>
      <p:sp>
        <p:nvSpPr>
          <p:cNvPr id="29751" name="Text Box 77"/>
          <p:cNvSpPr txBox="1">
            <a:spLocks noChangeArrowheads="1"/>
          </p:cNvSpPr>
          <p:nvPr/>
        </p:nvSpPr>
        <p:spPr bwMode="auto">
          <a:xfrm>
            <a:off x="179512" y="6119336"/>
            <a:ext cx="884009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GB" sz="1200" dirty="0"/>
              <a:t>Notes</a:t>
            </a:r>
            <a:r>
              <a:rPr lang="en-GB" sz="1200" dirty="0" smtClean="0"/>
              <a:t>: </a:t>
            </a:r>
            <a:r>
              <a:rPr lang="en-GB" sz="1200" b="0" dirty="0" smtClean="0"/>
              <a:t>US data from NBER Productivity Database, UK data from NES/KLEMS. Ln(wage)= compensation per worker &amp; rents = profits per </a:t>
            </a:r>
            <a:r>
              <a:rPr lang="en-GB" sz="1200" b="0" dirty="0"/>
              <a:t>worker for </a:t>
            </a:r>
            <a:r>
              <a:rPr lang="en-GB" sz="1200" b="0" dirty="0" smtClean="0"/>
              <a:t>US &amp; ln(value-added per worker) for UK. Controls are time &amp; industry dummies. SE clustered by industry (459 in US and 22 in UK). Elasticities calculated at sample means.</a:t>
            </a:r>
            <a:endParaRPr lang="en-US" sz="1200" b="0" dirty="0"/>
          </a:p>
        </p:txBody>
      </p:sp>
      <p:sp>
        <p:nvSpPr>
          <p:cNvPr id="8" name="Rectangle 132"/>
          <p:cNvSpPr>
            <a:spLocks noChangeArrowheads="1"/>
          </p:cNvSpPr>
          <p:nvPr/>
        </p:nvSpPr>
        <p:spPr bwMode="auto">
          <a:xfrm>
            <a:off x="1907704" y="4437112"/>
            <a:ext cx="2520280" cy="576064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xmlns="" val="1378324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6226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18380393"/>
              </p:ext>
            </p:extLst>
          </p:nvPr>
        </p:nvGraphicFramePr>
        <p:xfrm>
          <a:off x="181992" y="764704"/>
          <a:ext cx="8710490" cy="5241932"/>
        </p:xfrm>
        <a:graphic>
          <a:graphicData uri="http://schemas.openxmlformats.org/drawingml/2006/table">
            <a:tbl>
              <a:tblPr/>
              <a:tblGrid>
                <a:gridCol w="1509688"/>
                <a:gridCol w="1440160"/>
                <a:gridCol w="1440160"/>
                <a:gridCol w="1440160"/>
                <a:gridCol w="1440160"/>
                <a:gridCol w="1440162"/>
              </a:tblGrid>
              <a:tr h="74760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Dep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var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: ln(wage)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US: 1964-1985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US: 1986-2005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EARLY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UK: 1975-1985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MIDDLE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UK: 1986-1997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LATE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UK: 1998-2007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054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ln wage(-1)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  0.7602**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0.6584**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0.6492**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0.7051**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0.4096**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Times New Roman" pitchFamily="18" charset="0"/>
                        </a:rPr>
                        <a:t>Rents(-1)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  0.0023**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0.0011**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0.0173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0.0289*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-0.0139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948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Rents(-2)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0.0004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-0.0009*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0.0073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-0.0116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0.0346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Rents(-3)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   0.0022**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-0.0002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0.0163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-0.0062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0.0036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917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917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Long-run Elasticity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0.054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0.000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0.117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0.038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0.041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917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p-value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0.000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0.944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0.005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0.177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0.390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917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750" name="Text Box 73"/>
          <p:cNvSpPr txBox="1">
            <a:spLocks noChangeArrowheads="1"/>
          </p:cNvSpPr>
          <p:nvPr/>
        </p:nvSpPr>
        <p:spPr bwMode="auto">
          <a:xfrm>
            <a:off x="179512" y="148310"/>
            <a:ext cx="77764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GB" dirty="0" smtClean="0"/>
              <a:t>DECLINE IN WORKER RENT SHARING IN UK &amp; US?</a:t>
            </a:r>
            <a:endParaRPr lang="en-US" dirty="0"/>
          </a:p>
        </p:txBody>
      </p:sp>
      <p:sp>
        <p:nvSpPr>
          <p:cNvPr id="29751" name="Text Box 77"/>
          <p:cNvSpPr txBox="1">
            <a:spLocks noChangeArrowheads="1"/>
          </p:cNvSpPr>
          <p:nvPr/>
        </p:nvSpPr>
        <p:spPr bwMode="auto">
          <a:xfrm>
            <a:off x="179512" y="6119336"/>
            <a:ext cx="884009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GB" sz="1200" dirty="0"/>
              <a:t>Notes</a:t>
            </a:r>
            <a:r>
              <a:rPr lang="en-GB" sz="1200" dirty="0" smtClean="0"/>
              <a:t>: </a:t>
            </a:r>
            <a:r>
              <a:rPr lang="en-GB" sz="1200" b="0" dirty="0" smtClean="0"/>
              <a:t>US data from NBER Productivity Database, UK data from NES/KLEMS. Ln(wage)= compensation per worker &amp; rents = profits per </a:t>
            </a:r>
            <a:r>
              <a:rPr lang="en-GB" sz="1200" b="0" dirty="0"/>
              <a:t>worker for </a:t>
            </a:r>
            <a:r>
              <a:rPr lang="en-GB" sz="1200" b="0" dirty="0" smtClean="0"/>
              <a:t>US &amp; ln(value-added per worker) for UK. Controls are time &amp; industry dummies. SE clustered by industry (459 in US and 22 in UK). Elasticities calculated at sample means.</a:t>
            </a:r>
            <a:endParaRPr lang="en-US" sz="1200" b="0" dirty="0"/>
          </a:p>
        </p:txBody>
      </p:sp>
      <p:sp>
        <p:nvSpPr>
          <p:cNvPr id="9" name="Rectangle 132"/>
          <p:cNvSpPr>
            <a:spLocks noChangeArrowheads="1"/>
          </p:cNvSpPr>
          <p:nvPr/>
        </p:nvSpPr>
        <p:spPr bwMode="auto">
          <a:xfrm>
            <a:off x="4716016" y="4437112"/>
            <a:ext cx="3888432" cy="576064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xmlns="" val="591310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45305" y="1484784"/>
          <a:ext cx="9000999" cy="2133600"/>
        </p:xfrm>
        <a:graphic>
          <a:graphicData uri="http://schemas.openxmlformats.org/drawingml/2006/table">
            <a:tbl>
              <a:tblPr firstRow="1" firstCol="1" bandRow="1"/>
              <a:tblGrid>
                <a:gridCol w="1296144"/>
                <a:gridCol w="2374463"/>
                <a:gridCol w="2664296"/>
                <a:gridCol w="2666096"/>
              </a:tblGrid>
              <a:tr h="2947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430780" algn="l"/>
                          <a:tab pos="3420745" algn="l"/>
                          <a:tab pos="4410710" algn="l"/>
                        </a:tabLst>
                      </a:pPr>
                      <a:r>
                        <a:rPr lang="en-GB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30780" algn="l"/>
                          <a:tab pos="3420745" algn="l"/>
                          <a:tab pos="4410710" algn="l"/>
                        </a:tabLst>
                      </a:pPr>
                      <a:r>
                        <a:rPr lang="en-GB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Boardex CEO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30780" algn="l"/>
                          <a:tab pos="3420745" algn="l"/>
                          <a:tab pos="4410710" algn="l"/>
                        </a:tabLst>
                      </a:pPr>
                      <a:r>
                        <a:rPr lang="en-GB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Boardex Level 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30780" algn="l"/>
                          <a:tab pos="3420745" algn="l"/>
                          <a:tab pos="4410710" algn="l"/>
                        </a:tabLst>
                      </a:pPr>
                      <a:r>
                        <a:rPr lang="en-GB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ASHE Workers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7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430780" algn="l"/>
                          <a:tab pos="3420745" algn="l"/>
                          <a:tab pos="4410710" algn="l"/>
                        </a:tabLst>
                      </a:pPr>
                      <a:r>
                        <a:rPr lang="en-GB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∆</a:t>
                      </a:r>
                      <a:r>
                        <a:rPr lang="en-GB" sz="20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ln</a:t>
                      </a:r>
                      <a:r>
                        <a:rPr lang="en-GB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TSR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30780" algn="l"/>
                          <a:tab pos="3420745" algn="l"/>
                          <a:tab pos="4410710" algn="l"/>
                        </a:tabLst>
                      </a:pPr>
                      <a:r>
                        <a:rPr lang="en-GB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-0.071**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30780" algn="l"/>
                          <a:tab pos="3420745" algn="l"/>
                          <a:tab pos="4410710" algn="l"/>
                        </a:tabLst>
                      </a:pPr>
                      <a:r>
                        <a:rPr lang="en-GB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-0.052**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30780" algn="l"/>
                          <a:tab pos="3420745" algn="l"/>
                          <a:tab pos="4410710" algn="l"/>
                        </a:tabLst>
                      </a:pPr>
                      <a:r>
                        <a:rPr lang="en-GB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-0.029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947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430780" algn="l"/>
                          <a:tab pos="3420745" algn="l"/>
                          <a:tab pos="4410710" algn="l"/>
                        </a:tabLst>
                      </a:pPr>
                      <a:r>
                        <a:rPr lang="en-GB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30780" algn="l"/>
                          <a:tab pos="3420745" algn="l"/>
                          <a:tab pos="4410710" algn="l"/>
                        </a:tabLst>
                      </a:pPr>
                      <a:r>
                        <a:rPr lang="en-GB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(0.012)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30780" algn="l"/>
                          <a:tab pos="3420745" algn="l"/>
                          <a:tab pos="4410710" algn="l"/>
                        </a:tabLst>
                      </a:pPr>
                      <a:r>
                        <a:rPr lang="en-GB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(0.009)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30780" algn="l"/>
                          <a:tab pos="3420745" algn="l"/>
                          <a:tab pos="4410710" algn="l"/>
                        </a:tabLst>
                      </a:pPr>
                      <a:r>
                        <a:rPr lang="en-GB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(0.020)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47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430780" algn="l"/>
                          <a:tab pos="3420745" algn="l"/>
                          <a:tab pos="4410710" algn="l"/>
                        </a:tabLst>
                      </a:pPr>
                      <a:endParaRPr lang="en-GB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30780" algn="l"/>
                          <a:tab pos="3420745" algn="l"/>
                          <a:tab pos="4410710" algn="l"/>
                        </a:tabLst>
                      </a:pPr>
                      <a:endParaRPr lang="en-GB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30780" algn="l"/>
                          <a:tab pos="3420745" algn="l"/>
                          <a:tab pos="4410710" algn="l"/>
                        </a:tabLst>
                      </a:pP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30780" algn="l"/>
                          <a:tab pos="3420745" algn="l"/>
                          <a:tab pos="4410710" algn="l"/>
                        </a:tabLst>
                      </a:pPr>
                      <a:endParaRPr lang="en-GB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47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430780" algn="l"/>
                          <a:tab pos="3420745" algn="l"/>
                          <a:tab pos="4410710" algn="l"/>
                        </a:tabLst>
                      </a:pPr>
                      <a:r>
                        <a:rPr lang="en-GB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Obs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30780" algn="l"/>
                          <a:tab pos="3420745" algn="l"/>
                          <a:tab pos="4410710" algn="l"/>
                        </a:tabLst>
                      </a:pPr>
                      <a:r>
                        <a:rPr lang="en-GB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3,155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30780" algn="l"/>
                          <a:tab pos="3420745" algn="l"/>
                          <a:tab pos="4410710" algn="l"/>
                        </a:tabLst>
                      </a:pPr>
                      <a:r>
                        <a:rPr lang="en-GB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9,307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30780" algn="l"/>
                          <a:tab pos="3420745" algn="l"/>
                          <a:tab pos="4410710" algn="l"/>
                        </a:tabLst>
                      </a:pPr>
                      <a:r>
                        <a:rPr lang="en-GB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164,725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47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430780" algn="l"/>
                          <a:tab pos="3420745" algn="l"/>
                          <a:tab pos="4410710" algn="l"/>
                        </a:tabLst>
                      </a:pPr>
                      <a:r>
                        <a:rPr lang="en-GB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#Firms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30780" algn="l"/>
                          <a:tab pos="3420745" algn="l"/>
                          <a:tab pos="4410710" algn="l"/>
                        </a:tabLst>
                      </a:pPr>
                      <a:r>
                        <a:rPr lang="en-GB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419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30780" algn="l"/>
                          <a:tab pos="3420745" algn="l"/>
                          <a:tab pos="4410710" algn="l"/>
                        </a:tabLst>
                      </a:pPr>
                      <a:r>
                        <a:rPr lang="en-GB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420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30780" algn="l"/>
                          <a:tab pos="3420745" algn="l"/>
                          <a:tab pos="4410710" algn="l"/>
                        </a:tabLst>
                      </a:pPr>
                      <a:r>
                        <a:rPr lang="en-GB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372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47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430780" algn="l"/>
                          <a:tab pos="3420745" algn="l"/>
                          <a:tab pos="4410710" algn="l"/>
                        </a:tabLst>
                      </a:pPr>
                      <a:r>
                        <a:rPr lang="en-GB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#Workers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30780" algn="l"/>
                          <a:tab pos="3420745" algn="l"/>
                          <a:tab pos="4410710" algn="l"/>
                        </a:tabLst>
                      </a:pPr>
                      <a:r>
                        <a:rPr lang="en-GB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845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30780" algn="l"/>
                          <a:tab pos="3420745" algn="l"/>
                          <a:tab pos="4410710" algn="l"/>
                        </a:tabLst>
                      </a:pPr>
                      <a:r>
                        <a:rPr lang="en-GB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3,531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30780" algn="l"/>
                          <a:tab pos="3420745" algn="l"/>
                          <a:tab pos="4410710" algn="l"/>
                        </a:tabLst>
                      </a:pPr>
                      <a:r>
                        <a:rPr lang="en-GB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60,339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 Box 73"/>
          <p:cNvSpPr txBox="1">
            <a:spLocks noChangeArrowheads="1"/>
          </p:cNvSpPr>
          <p:nvPr/>
        </p:nvSpPr>
        <p:spPr bwMode="auto">
          <a:xfrm>
            <a:off x="179512" y="148310"/>
            <a:ext cx="884009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GB" dirty="0" smtClean="0"/>
              <a:t>PROBABILITY OF CEO EXIT FALLS WITH BETTER FIRM </a:t>
            </a:r>
          </a:p>
          <a:p>
            <a:r>
              <a:rPr lang="en-GB" dirty="0" smtClean="0"/>
              <a:t>PERFORMANCE</a:t>
            </a:r>
            <a:endParaRPr lang="en-US" dirty="0"/>
          </a:p>
        </p:txBody>
      </p:sp>
      <p:sp>
        <p:nvSpPr>
          <p:cNvPr id="5" name="Text Box 77"/>
          <p:cNvSpPr txBox="1">
            <a:spLocks noChangeArrowheads="1"/>
          </p:cNvSpPr>
          <p:nvPr/>
        </p:nvSpPr>
        <p:spPr bwMode="auto">
          <a:xfrm>
            <a:off x="179512" y="3717032"/>
            <a:ext cx="88400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GB" sz="1400" dirty="0"/>
              <a:t>Notes</a:t>
            </a:r>
            <a:r>
              <a:rPr lang="en-GB" sz="1400" dirty="0" smtClean="0"/>
              <a:t>: </a:t>
            </a:r>
            <a:r>
              <a:rPr lang="en-GB" sz="1400" b="0" dirty="0"/>
              <a:t>The coefficients are marginal effects from a </a:t>
            </a:r>
            <a:r>
              <a:rPr lang="en-GB" sz="1400" b="0" dirty="0" err="1"/>
              <a:t>probit</a:t>
            </a:r>
            <a:r>
              <a:rPr lang="en-GB" sz="1400" b="0" dirty="0"/>
              <a:t> model of job-exit with time dummies. Standard errors are clustered at the firm level.</a:t>
            </a:r>
          </a:p>
        </p:txBody>
      </p:sp>
      <p:sp>
        <p:nvSpPr>
          <p:cNvPr id="6" name="Text Box 77"/>
          <p:cNvSpPr txBox="1">
            <a:spLocks noChangeArrowheads="1"/>
          </p:cNvSpPr>
          <p:nvPr/>
        </p:nvSpPr>
        <p:spPr bwMode="auto">
          <a:xfrm>
            <a:off x="179512" y="4653136"/>
            <a:ext cx="884009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dirty="0" smtClean="0"/>
              <a:t>No asymmetry in dismissal probability for positive and negative TSR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dirty="0" smtClean="0"/>
              <a:t>No asymmetry from II interactions</a:t>
            </a:r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xmlns="" val="149186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6226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41718455"/>
              </p:ext>
            </p:extLst>
          </p:nvPr>
        </p:nvGraphicFramePr>
        <p:xfrm>
          <a:off x="137766" y="1268760"/>
          <a:ext cx="8710488" cy="2119077"/>
        </p:xfrm>
        <a:graphic>
          <a:graphicData uri="http://schemas.openxmlformats.org/drawingml/2006/table">
            <a:tbl>
              <a:tblPr/>
              <a:tblGrid>
                <a:gridCol w="1812705"/>
                <a:gridCol w="1669990"/>
                <a:gridCol w="1669990"/>
                <a:gridCol w="1669990"/>
                <a:gridCol w="1887813"/>
              </a:tblGrid>
              <a:tr h="58008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Dependent Variable: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ln(Cash Pay)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ln(New Pay)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ln(Total Pay)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ln(Total Wealth)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064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064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Times New Roman" pitchFamily="18" charset="0"/>
                        </a:rPr>
                        <a:t>ln(TSR)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0.232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(0.032)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0.386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(0.068)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0.780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(0.074)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1.213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(0.116)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31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750" name="Text Box 73"/>
          <p:cNvSpPr txBox="1">
            <a:spLocks noChangeArrowheads="1"/>
          </p:cNvSpPr>
          <p:nvPr/>
        </p:nvSpPr>
        <p:spPr bwMode="auto">
          <a:xfrm>
            <a:off x="49026" y="188640"/>
            <a:ext cx="896448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GB" sz="2200" dirty="0" smtClean="0"/>
              <a:t>PAY-PERFORMANCE ELASTICITIES FOR ALTERNATIVE CEO PAY MEASURES (WEALTH INCLUDES CEO OWN PORTFOLIO)</a:t>
            </a:r>
            <a:endParaRPr lang="en-US" sz="2200" dirty="0"/>
          </a:p>
        </p:txBody>
      </p:sp>
      <p:sp>
        <p:nvSpPr>
          <p:cNvPr id="29751" name="Text Box 77"/>
          <p:cNvSpPr txBox="1">
            <a:spLocks noChangeArrowheads="1"/>
          </p:cNvSpPr>
          <p:nvPr/>
        </p:nvSpPr>
        <p:spPr bwMode="auto">
          <a:xfrm>
            <a:off x="49026" y="4311680"/>
            <a:ext cx="884009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GB" sz="1400" dirty="0"/>
              <a:t>Notes</a:t>
            </a:r>
            <a:r>
              <a:rPr lang="en-GB" sz="1400" dirty="0" smtClean="0"/>
              <a:t>: </a:t>
            </a:r>
            <a:r>
              <a:rPr lang="en-GB" sz="1400" b="0" dirty="0" smtClean="0"/>
              <a:t>Successive columns use increasingly complete measures of CEO pay. All regressions include CEO-firm match fixed-effects and time dummies. Standard errors are clustered at the firm level. </a:t>
            </a:r>
            <a:r>
              <a:rPr lang="en-GB" sz="1400" b="0" dirty="0"/>
              <a:t>C</a:t>
            </a:r>
            <a:r>
              <a:rPr lang="en-GB" sz="1400" b="0" dirty="0" smtClean="0"/>
              <a:t>oefficients in bold significant at the 5% level.</a:t>
            </a:r>
            <a:endParaRPr lang="en-US" sz="1400" b="0" dirty="0"/>
          </a:p>
        </p:txBody>
      </p:sp>
    </p:spTree>
    <p:extLst>
      <p:ext uri="{BB962C8B-B14F-4D97-AF65-F5344CB8AC3E}">
        <p14:creationId xmlns:p14="http://schemas.microsoft.com/office/powerpoint/2010/main" xmlns="" val="360341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pPr algn="l"/>
            <a:r>
              <a:rPr lang="en-GB" sz="2800" b="1" cap="all" dirty="0">
                <a:latin typeface="Arial" pitchFamily="34" charset="0"/>
                <a:cs typeface="Arial" pitchFamily="34" charset="0"/>
              </a:rPr>
              <a:t>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544616"/>
          </a:xfrm>
        </p:spPr>
        <p:txBody>
          <a:bodyPr>
            <a:noAutofit/>
          </a:bodyPr>
          <a:lstStyle/>
          <a:p>
            <a:r>
              <a:rPr lang="en-GB" sz="2400" dirty="0" smtClean="0">
                <a:latin typeface="Arial" pitchFamily="34" charset="0"/>
                <a:cs typeface="Arial" pitchFamily="34" charset="0"/>
              </a:rPr>
              <a:t>Median CEO total compensation cf to median worker</a:t>
            </a:r>
          </a:p>
          <a:p>
            <a:pPr lvl="1"/>
            <a:r>
              <a:rPr lang="en-GB" sz="2000" dirty="0" smtClean="0">
                <a:latin typeface="Arial" pitchFamily="34" charset="0"/>
                <a:cs typeface="Arial" pitchFamily="34" charset="0"/>
              </a:rPr>
              <a:t>FTSE100 CEO 11x median worker in 1980; 116x in 2010 </a:t>
            </a:r>
          </a:p>
          <a:p>
            <a:pPr lvl="1"/>
            <a:r>
              <a:rPr lang="en-GB" sz="2000" dirty="0" smtClean="0">
                <a:latin typeface="Arial" pitchFamily="34" charset="0"/>
                <a:cs typeface="Arial" pitchFamily="34" charset="0"/>
              </a:rPr>
              <a:t>S&amp;P500 CEO 26x 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median worker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in 1970; 240x in 2008</a:t>
            </a:r>
          </a:p>
          <a:p>
            <a:r>
              <a:rPr lang="en-GB" sz="2400" dirty="0" smtClean="0">
                <a:latin typeface="Arial" pitchFamily="34" charset="0"/>
                <a:cs typeface="Arial" pitchFamily="34" charset="0"/>
              </a:rPr>
              <a:t>How closely tied is pay to firm performance?</a:t>
            </a:r>
          </a:p>
          <a:p>
            <a:r>
              <a:rPr lang="en-GB" sz="2400" dirty="0">
                <a:latin typeface="Arial" pitchFamily="34" charset="0"/>
                <a:cs typeface="Arial" pitchFamily="34" charset="0"/>
              </a:rPr>
              <a:t>New employer-employee matched panel dataset on pay of CEOs to janitors 1999-2010 (~400 firms; ~900 CEOs; 90% of UK market cap)</a:t>
            </a:r>
          </a:p>
          <a:p>
            <a:r>
              <a:rPr lang="en-GB" sz="2400" dirty="0" smtClean="0">
                <a:latin typeface="Arial" pitchFamily="34" charset="0"/>
                <a:cs typeface="Arial" pitchFamily="34" charset="0"/>
              </a:rPr>
              <a:t>UK interesting because big increase of relative performance plans (e.g. “sector LTIPS”)</a:t>
            </a:r>
          </a:p>
          <a:p>
            <a:pPr lvl="1"/>
            <a:r>
              <a:rPr lang="en-GB" sz="2000" dirty="0" smtClean="0">
                <a:latin typeface="Arial" pitchFamily="34" charset="0"/>
                <a:cs typeface="Arial" pitchFamily="34" charset="0"/>
              </a:rPr>
              <a:t>Shift from options to performance related equity incentives; CEO pay tied to firm performance </a:t>
            </a:r>
            <a:r>
              <a:rPr lang="en-GB" sz="2000" u="sng" dirty="0" smtClean="0">
                <a:latin typeface="Arial" pitchFamily="34" charset="0"/>
                <a:cs typeface="Arial" pitchFamily="34" charset="0"/>
              </a:rPr>
              <a:t>relative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to peers</a:t>
            </a:r>
          </a:p>
          <a:p>
            <a:pPr lvl="1"/>
            <a:r>
              <a:rPr lang="en-GB" sz="2000" dirty="0" smtClean="0">
                <a:latin typeface="Arial" pitchFamily="34" charset="0"/>
                <a:cs typeface="Arial" pitchFamily="34" charset="0"/>
              </a:rPr>
              <a:t>Recommendation from high-level government commissioned reports in late 1990s (e.g. Greenbury Report)</a:t>
            </a:r>
          </a:p>
          <a:p>
            <a:pPr lvl="1"/>
            <a:r>
              <a:rPr lang="en-GB" sz="2000" dirty="0" smtClean="0">
                <a:latin typeface="Arial" pitchFamily="34" charset="0"/>
                <a:cs typeface="Arial" pitchFamily="34" charset="0"/>
              </a:rPr>
              <a:t>US slower to adopt these (de Angelis &amp; Grinstein, 2013)</a:t>
            </a:r>
          </a:p>
          <a:p>
            <a:pPr lvl="1"/>
            <a:r>
              <a:rPr lang="en-GB" sz="2000" dirty="0">
                <a:latin typeface="Arial" pitchFamily="34" charset="0"/>
                <a:cs typeface="Arial" pitchFamily="34" charset="0"/>
              </a:rPr>
              <a:t>Puzzle why relative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comp rare (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e.g. Gibbons &amp; Murphy, 1992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4137450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40145489"/>
              </p:ext>
            </p:extLst>
          </p:nvPr>
        </p:nvGraphicFramePr>
        <p:xfrm>
          <a:off x="323528" y="1412776"/>
          <a:ext cx="8136904" cy="4572000"/>
        </p:xfrm>
        <a:graphic>
          <a:graphicData uri="http://schemas.openxmlformats.org/drawingml/2006/table">
            <a:tbl>
              <a:tblPr firstRow="1" firstCol="1" bandRow="1"/>
              <a:tblGrid>
                <a:gridCol w="2405264"/>
                <a:gridCol w="1354513"/>
                <a:gridCol w="1127169"/>
                <a:gridCol w="217112"/>
                <a:gridCol w="1403229"/>
                <a:gridCol w="1629617"/>
              </a:tblGrid>
              <a:tr h="11231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Mean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Mean </a:t>
                      </a:r>
                      <a:endParaRPr lang="en-GB" sz="2000" b="1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GB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Low </a:t>
                      </a:r>
                      <a:r>
                        <a:rPr lang="en-GB" sz="20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II)</a:t>
                      </a:r>
                      <a:endParaRPr lang="en-GB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Mean </a:t>
                      </a:r>
                      <a:endParaRPr lang="en-GB" sz="2000" b="1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(High II)</a:t>
                      </a:r>
                      <a:endParaRPr lang="en-GB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GB" sz="20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-Test </a:t>
                      </a:r>
                      <a:r>
                        <a:rPr lang="en-GB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of Means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239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Market </a:t>
                      </a:r>
                      <a:r>
                        <a:rPr lang="en-GB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Capitalization (£m)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4,202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4,736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4,042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1.30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615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Sales (£m)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3,656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3,891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3,584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0.62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615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Employment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18,751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18,272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18,900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0.37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615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Average </a:t>
                      </a:r>
                      <a:r>
                        <a:rPr lang="en-GB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Wage (£)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41,473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44,074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40,686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1.77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079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TSR (%)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4.1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0.33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079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CEO </a:t>
                      </a:r>
                      <a:r>
                        <a:rPr lang="en-GB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Pay, £1000s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1,232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1,209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1,240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0.50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0" y="188640"/>
            <a:ext cx="91440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b="1" cap="all" dirty="0" smtClean="0">
                <a:latin typeface="Arial" pitchFamily="34" charset="0"/>
                <a:cs typeface="Arial" pitchFamily="34" charset="0"/>
              </a:rPr>
              <a:t>IS IT REALLY II OR SOMETHING CORRELATED WITH II? HIGH IV VS. LOW II FIRMS LOOK SIMILAR ON OBSERVABLES</a:t>
            </a:r>
            <a:endParaRPr lang="en-GB" sz="2400" b="1" cap="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9956" y="6093296"/>
            <a:ext cx="88440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Also include these as interactions in key tables as robustness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187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2400" b="1" cap="all" dirty="0" smtClean="0">
                <a:latin typeface="Arial" pitchFamily="34" charset="0"/>
                <a:cs typeface="Arial" pitchFamily="34" charset="0"/>
              </a:rPr>
              <a:t>What Happened to CEO bureaucrats?</a:t>
            </a:r>
            <a:endParaRPr lang="en-GB" sz="2400" b="1" cap="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68552"/>
          </a:xfrm>
        </p:spPr>
        <p:txBody>
          <a:bodyPr>
            <a:normAutofit/>
          </a:bodyPr>
          <a:lstStyle/>
          <a:p>
            <a:r>
              <a:rPr lang="en-GB" sz="2400" dirty="0" smtClean="0">
                <a:latin typeface="Arial" pitchFamily="34" charset="0"/>
                <a:cs typeface="Arial" pitchFamily="34" charset="0"/>
              </a:rPr>
              <a:t>Early evidence pointed to a weak CEO pay-performance link.</a:t>
            </a:r>
          </a:p>
          <a:p>
            <a:pPr lvl="1"/>
            <a:r>
              <a:rPr lang="en-GB" sz="2400" dirty="0" smtClean="0">
                <a:latin typeface="Arial" pitchFamily="34" charset="0"/>
                <a:cs typeface="Arial" pitchFamily="34" charset="0"/>
              </a:rPr>
              <a:t>Revolution in pay structures in the 1990s and 2000s have generated a much stronger link for CEOs. When measured properly, pay moves strongly with performance</a:t>
            </a:r>
          </a:p>
          <a:p>
            <a:pPr lvl="1"/>
            <a:r>
              <a:rPr lang="en-GB" sz="2400" dirty="0" smtClean="0">
                <a:latin typeface="Arial" pitchFamily="34" charset="0"/>
                <a:cs typeface="Arial" pitchFamily="34" charset="0"/>
              </a:rPr>
              <a:t>In our sample period the elasticity has increased over time</a:t>
            </a:r>
          </a:p>
        </p:txBody>
      </p:sp>
    </p:spTree>
    <p:extLst>
      <p:ext uri="{BB962C8B-B14F-4D97-AF65-F5344CB8AC3E}">
        <p14:creationId xmlns:p14="http://schemas.microsoft.com/office/powerpoint/2010/main" xmlns="" val="393169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>
            <a:normAutofit/>
          </a:bodyPr>
          <a:lstStyle/>
          <a:p>
            <a:pPr algn="l"/>
            <a:r>
              <a:rPr lang="en-GB" sz="2800" b="1" cap="all" dirty="0" smtClean="0">
                <a:latin typeface="Arial" pitchFamily="34" charset="0"/>
                <a:cs typeface="Arial" pitchFamily="34" charset="0"/>
              </a:rPr>
              <a:t>CONCLUSIONS</a:t>
            </a:r>
            <a:endParaRPr lang="en-GB" sz="2800" b="1" cap="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328592"/>
          </a:xfrm>
        </p:spPr>
        <p:txBody>
          <a:bodyPr>
            <a:noAutofit/>
          </a:bodyPr>
          <a:lstStyle/>
          <a:p>
            <a:r>
              <a:rPr lang="en-GB" sz="2400" dirty="0" smtClean="0">
                <a:latin typeface="Arial" pitchFamily="34" charset="0"/>
                <a:cs typeface="Arial" pitchFamily="34" charset="0"/>
              </a:rPr>
              <a:t>Pay-performance link strong for CEOs; weak for workers</a:t>
            </a:r>
          </a:p>
          <a:p>
            <a:r>
              <a:rPr lang="en-GB" sz="2400" dirty="0" smtClean="0">
                <a:latin typeface="Arial" pitchFamily="34" charset="0"/>
                <a:cs typeface="Arial" pitchFamily="34" charset="0"/>
              </a:rPr>
              <a:t>CEO pay-performance link asymmetric: stronger on upside than downside &amp; this more pronounced when corporate gov poor (II low)</a:t>
            </a:r>
          </a:p>
          <a:p>
            <a:r>
              <a:rPr lang="en-GB" sz="2400" dirty="0" smtClean="0">
                <a:latin typeface="Arial" pitchFamily="34" charset="0"/>
                <a:cs typeface="Arial" pitchFamily="34" charset="0"/>
              </a:rPr>
              <a:t>Pay for luck (industry shocks) remains strong &amp; has not been weakened by sector LTIPs</a:t>
            </a:r>
          </a:p>
          <a:p>
            <a:pPr lvl="1"/>
            <a:r>
              <a:rPr lang="en-GB" sz="2400" dirty="0" smtClean="0">
                <a:latin typeface="Arial" pitchFamily="34" charset="0"/>
                <a:cs typeface="Arial" pitchFamily="34" charset="0"/>
              </a:rPr>
              <a:t>CEOs get more generous incentive pay awards when TSR declines imply that existing LTIPs won’t pay out</a:t>
            </a:r>
          </a:p>
          <a:p>
            <a:r>
              <a:rPr lang="en-GB" sz="2400" b="1" dirty="0" smtClean="0">
                <a:latin typeface="Arial" pitchFamily="34" charset="0"/>
                <a:cs typeface="Arial" pitchFamily="34" charset="0"/>
              </a:rPr>
              <a:t>Next steps</a:t>
            </a:r>
          </a:p>
          <a:p>
            <a:pPr lvl="1"/>
            <a:r>
              <a:rPr lang="en-GB" sz="2400" dirty="0">
                <a:latin typeface="Arial" pitchFamily="34" charset="0"/>
                <a:cs typeface="Arial" pitchFamily="34" charset="0"/>
              </a:rPr>
              <a:t>Policy: governance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improvements rather than formal pay 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structures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matter more</a:t>
            </a:r>
            <a:endParaRPr lang="en-GB" sz="24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GB" sz="2400" dirty="0" smtClean="0">
                <a:latin typeface="Arial" pitchFamily="34" charset="0"/>
                <a:cs typeface="Arial" pitchFamily="34" charset="0"/>
              </a:rPr>
              <a:t>Other indicators of corporate governance</a:t>
            </a:r>
          </a:p>
          <a:p>
            <a:pPr lvl="1"/>
            <a:r>
              <a:rPr lang="en-GB" sz="2400" dirty="0" smtClean="0">
                <a:latin typeface="Arial" pitchFamily="34" charset="0"/>
                <a:cs typeface="Arial" pitchFamily="34" charset="0"/>
              </a:rPr>
              <a:t>Other country evidence (e.g. US, EU)</a:t>
            </a:r>
          </a:p>
        </p:txBody>
      </p:sp>
    </p:spTree>
    <p:extLst>
      <p:ext uri="{BB962C8B-B14F-4D97-AF65-F5344CB8AC3E}">
        <p14:creationId xmlns:p14="http://schemas.microsoft.com/office/powerpoint/2010/main" xmlns="" val="839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280988" y="333375"/>
            <a:ext cx="8612187" cy="338138"/>
          </a:xfrm>
        </p:spPr>
        <p:txBody>
          <a:bodyPr anchor="t">
            <a:noAutofit/>
          </a:bodyPr>
          <a:lstStyle/>
          <a:p>
            <a:pPr>
              <a:lnSpc>
                <a:spcPct val="120000"/>
              </a:lnSpc>
            </a:pPr>
            <a:endParaRPr lang="en-US" sz="2400" b="1" cap="all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7763" y="5805488"/>
            <a:ext cx="26574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900" y="5727700"/>
            <a:ext cx="1733550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2" descr="http://www.norcalblogs.com/post_scripts/fat-cat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19468" y="2102360"/>
            <a:ext cx="5093766" cy="3414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2996952"/>
            <a:ext cx="1359594" cy="1359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08304" y="270892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2395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Back Up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7097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2800" b="1" cap="all" dirty="0" smtClean="0">
                <a:latin typeface="Arial" pitchFamily="34" charset="0"/>
                <a:cs typeface="Arial" pitchFamily="34" charset="0"/>
              </a:rPr>
              <a:t>Empirical model</a:t>
            </a:r>
            <a:endParaRPr lang="en-GB" sz="2800" b="1" cap="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8760"/>
            <a:ext cx="8697144" cy="5688632"/>
          </a:xfrm>
        </p:spPr>
        <p:txBody>
          <a:bodyPr>
            <a:normAutofit fontScale="40000" lnSpcReduction="20000"/>
          </a:bodyPr>
          <a:lstStyle/>
          <a:p>
            <a:r>
              <a:rPr lang="en-GB" sz="6000" dirty="0" smtClean="0">
                <a:latin typeface="Arial" pitchFamily="34" charset="0"/>
                <a:cs typeface="Arial" pitchFamily="34" charset="0"/>
              </a:rPr>
              <a:t>Typical regression of pay (w) on firm performance (p)</a:t>
            </a:r>
          </a:p>
          <a:p>
            <a:endParaRPr lang="en-GB" sz="4400" dirty="0">
              <a:latin typeface="Arial" pitchFamily="34" charset="0"/>
              <a:cs typeface="Arial" pitchFamily="34" charset="0"/>
            </a:endParaRPr>
          </a:p>
          <a:p>
            <a:endParaRPr lang="en-GB" sz="4400" dirty="0" smtClean="0">
              <a:latin typeface="Arial" pitchFamily="34" charset="0"/>
              <a:cs typeface="Arial" pitchFamily="34" charset="0"/>
            </a:endParaRPr>
          </a:p>
          <a:p>
            <a:endParaRPr lang="en-GB" sz="4400" dirty="0">
              <a:latin typeface="Arial" pitchFamily="34" charset="0"/>
              <a:cs typeface="Arial" pitchFamily="34" charset="0"/>
            </a:endParaRPr>
          </a:p>
          <a:p>
            <a:endParaRPr lang="en-GB" sz="4400" dirty="0" smtClean="0">
              <a:latin typeface="Arial" pitchFamily="34" charset="0"/>
              <a:cs typeface="Arial" pitchFamily="34" charset="0"/>
            </a:endParaRPr>
          </a:p>
          <a:p>
            <a:endParaRPr lang="en-GB" sz="6000" dirty="0">
              <a:latin typeface="Arial" pitchFamily="34" charset="0"/>
              <a:cs typeface="Arial" pitchFamily="34" charset="0"/>
            </a:endParaRPr>
          </a:p>
          <a:p>
            <a:r>
              <a:rPr lang="el-GR" sz="6000" dirty="0" smtClean="0">
                <a:latin typeface="Arial" pitchFamily="34" charset="0"/>
                <a:cs typeface="Arial" pitchFamily="34" charset="0"/>
              </a:rPr>
              <a:t>β</a:t>
            </a:r>
            <a:r>
              <a:rPr lang="en-GB" sz="6000" dirty="0" smtClean="0">
                <a:latin typeface="Arial" pitchFamily="34" charset="0"/>
                <a:cs typeface="Arial" pitchFamily="34" charset="0"/>
              </a:rPr>
              <a:t> could be outcome of optimal contract (depends on risk aversion, volatility of firm performance, effort function, etc. as in Holmstrom &amp; Milgrom, 1987)</a:t>
            </a:r>
          </a:p>
          <a:p>
            <a:endParaRPr lang="en-GB" sz="6000" dirty="0">
              <a:latin typeface="Arial" pitchFamily="34" charset="0"/>
              <a:cs typeface="Arial" pitchFamily="34" charset="0"/>
            </a:endParaRPr>
          </a:p>
          <a:p>
            <a:r>
              <a:rPr lang="el-GR" sz="6000" dirty="0">
                <a:latin typeface="Arial" pitchFamily="34" charset="0"/>
                <a:cs typeface="Arial" pitchFamily="34" charset="0"/>
              </a:rPr>
              <a:t>β</a:t>
            </a:r>
            <a:r>
              <a:rPr lang="en-GB" sz="6000" dirty="0">
                <a:latin typeface="Arial" pitchFamily="34" charset="0"/>
                <a:cs typeface="Arial" pitchFamily="34" charset="0"/>
              </a:rPr>
              <a:t> could </a:t>
            </a:r>
            <a:r>
              <a:rPr lang="en-GB" sz="6000" dirty="0" smtClean="0">
                <a:latin typeface="Arial" pitchFamily="34" charset="0"/>
                <a:cs typeface="Arial" pitchFamily="34" charset="0"/>
              </a:rPr>
              <a:t>represent ability of agent to extract rents from firm (e.g. a Nash bargain over the firm’s value); Bertrand &amp; Mullainathan (2001)</a:t>
            </a:r>
          </a:p>
          <a:p>
            <a:endParaRPr lang="en-GB" sz="6000" dirty="0">
              <a:latin typeface="Arial" pitchFamily="34" charset="0"/>
              <a:cs typeface="Arial" pitchFamily="34" charset="0"/>
            </a:endParaRPr>
          </a:p>
          <a:p>
            <a:r>
              <a:rPr lang="en-GB" sz="6000" dirty="0" smtClean="0">
                <a:latin typeface="Arial" pitchFamily="34" charset="0"/>
                <a:cs typeface="Arial" pitchFamily="34" charset="0"/>
              </a:rPr>
              <a:t>Or maybe just the market value of ability (p correlated with average firm size – Gabaix &amp; Landier, 2008)</a:t>
            </a:r>
            <a:r>
              <a:rPr lang="en-GB" sz="1800" i="1" dirty="0" smtClean="0">
                <a:latin typeface="Arial" pitchFamily="34" charset="0"/>
                <a:cs typeface="Arial" pitchFamily="34" charset="0"/>
              </a:rPr>
              <a:t>     </a:t>
            </a:r>
          </a:p>
          <a:p>
            <a:pPr marL="0" indent="0">
              <a:buNone/>
            </a:pPr>
            <a:r>
              <a:rPr lang="en-GB" sz="1800" i="1" dirty="0" smtClean="0">
                <a:latin typeface="Arial" pitchFamily="34" charset="0"/>
                <a:cs typeface="Arial" pitchFamily="34" charset="0"/>
              </a:rPr>
              <a:t>                        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1916832"/>
            <a:ext cx="3024336" cy="10081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1799692"/>
            <a:ext cx="2736304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7746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6632"/>
            <a:ext cx="95672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ASYMMETRY IN CEO PAY-PERFORMANCE.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SYMMETRY FOR FIRMS WITH HIGH INSTITUTIONAL INVESTORS (II), </a:t>
            </a:r>
            <a:r>
              <a:rPr lang="en-US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ASYMMETRY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FOR THOSE WITH </a:t>
            </a: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LOW II: CEO REWARDS MORE ON UPSIDE &amp; PUNISHED LESS ON DOWNSIDE 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323528" y="1628800"/>
          <a:ext cx="8280919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100392" y="2564904"/>
            <a:ext cx="751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Low II</a:t>
            </a:r>
            <a:endParaRPr lang="en-GB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100392" y="3068960"/>
            <a:ext cx="780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High II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884396" y="5949280"/>
            <a:ext cx="30290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Note</a:t>
            </a:r>
            <a:r>
              <a:rPr lang="en-GB" dirty="0" smtClean="0"/>
              <a:t>: 5% confidence bands in </a:t>
            </a:r>
          </a:p>
          <a:p>
            <a:r>
              <a:rPr lang="en-GB" dirty="0"/>
              <a:t>d</a:t>
            </a:r>
            <a:r>
              <a:rPr lang="en-GB" dirty="0" smtClean="0"/>
              <a:t>ashed lines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15746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2400" b="1" cap="all" dirty="0" smtClean="0">
                <a:latin typeface="Arial" pitchFamily="34" charset="0"/>
                <a:cs typeface="Arial" pitchFamily="34" charset="0"/>
              </a:rPr>
              <a:t>The Measurement of Pay</a:t>
            </a:r>
            <a:endParaRPr lang="en-GB" sz="2400" b="1" cap="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12568"/>
          </a:xfrm>
        </p:spPr>
        <p:txBody>
          <a:bodyPr>
            <a:normAutofit fontScale="92500"/>
          </a:bodyPr>
          <a:lstStyle/>
          <a:p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Newpay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= Cash + New Equity (used in most regressions)</a:t>
            </a:r>
          </a:p>
          <a:p>
            <a:r>
              <a:rPr lang="en-GB" sz="2400" dirty="0">
                <a:latin typeface="Arial" pitchFamily="34" charset="0"/>
                <a:cs typeface="Arial" pitchFamily="34" charset="0"/>
              </a:rPr>
              <a:t>Cash = Salary + Bonus</a:t>
            </a:r>
          </a:p>
          <a:p>
            <a:r>
              <a:rPr lang="en-GB" sz="2400" dirty="0" smtClean="0">
                <a:latin typeface="Arial" pitchFamily="34" charset="0"/>
                <a:cs typeface="Arial" pitchFamily="34" charset="0"/>
              </a:rPr>
              <a:t>New Equity = Regular Options + LTIP</a:t>
            </a:r>
          </a:p>
          <a:p>
            <a:r>
              <a:rPr lang="en-GB" sz="2400" dirty="0" smtClean="0">
                <a:latin typeface="Arial" pitchFamily="34" charset="0"/>
                <a:cs typeface="Arial" pitchFamily="34" charset="0"/>
              </a:rPr>
              <a:t>Total Pay 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= Cash + New Equity + Change in Old Pay</a:t>
            </a:r>
          </a:p>
          <a:p>
            <a:r>
              <a:rPr lang="en-GB" sz="2400" dirty="0" smtClean="0">
                <a:latin typeface="Arial" pitchFamily="34" charset="0"/>
                <a:cs typeface="Arial" pitchFamily="34" charset="0"/>
              </a:rPr>
              <a:t>LTIP = Expected {discounted*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Pr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(Vest)*Shares*price}</a:t>
            </a:r>
          </a:p>
          <a:p>
            <a:pPr marL="0" indent="0">
              <a:buNone/>
            </a:pPr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GB" sz="2400" dirty="0">
              <a:latin typeface="Arial" pitchFamily="34" charset="0"/>
              <a:cs typeface="Arial" pitchFamily="34" charset="0"/>
            </a:endParaRPr>
          </a:p>
          <a:p>
            <a:r>
              <a:rPr lang="en-GB" sz="2400" dirty="0" smtClean="0">
                <a:latin typeface="Arial" pitchFamily="34" charset="0"/>
                <a:cs typeface="Arial" pitchFamily="34" charset="0"/>
              </a:rPr>
              <a:t>Change in Old Pay </a:t>
            </a:r>
          </a:p>
          <a:p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2400" dirty="0" smtClean="0">
                <a:latin typeface="Arial" pitchFamily="34" charset="0"/>
                <a:cs typeface="Arial" pitchFamily="34" charset="0"/>
              </a:rPr>
              <a:t>Depends on change in expectation of vesting. </a:t>
            </a:r>
          </a:p>
          <a:p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2400" dirty="0" smtClean="0">
                <a:latin typeface="Arial" pitchFamily="34" charset="0"/>
                <a:cs typeface="Arial" pitchFamily="34" charset="0"/>
              </a:rPr>
              <a:t>Assume this declines smoothly to final true vesting amount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954522169"/>
              </p:ext>
            </p:extLst>
          </p:nvPr>
        </p:nvGraphicFramePr>
        <p:xfrm>
          <a:off x="1603697" y="3429000"/>
          <a:ext cx="3930650" cy="814387"/>
        </p:xfrm>
        <a:graphic>
          <a:graphicData uri="http://schemas.openxmlformats.org/presentationml/2006/ole">
            <p:oleObj spid="_x0000_s1394" name="Equation" r:id="rId3" imgW="2197080" imgH="457200" progId="">
              <p:embed/>
            </p:oleObj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529817046"/>
              </p:ext>
            </p:extLst>
          </p:nvPr>
        </p:nvGraphicFramePr>
        <p:xfrm>
          <a:off x="3131840" y="5261098"/>
          <a:ext cx="2112962" cy="406400"/>
        </p:xfrm>
        <a:graphic>
          <a:graphicData uri="http://schemas.openxmlformats.org/presentationml/2006/ole">
            <p:oleObj spid="_x0000_s1395" name="Equation" r:id="rId4" imgW="1180800" imgH="228600" progId="">
              <p:embed/>
            </p:oleObj>
          </a:graphicData>
        </a:graphic>
      </p:graphicFrame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644286007"/>
              </p:ext>
            </p:extLst>
          </p:nvPr>
        </p:nvGraphicFramePr>
        <p:xfrm>
          <a:off x="3716338" y="4243388"/>
          <a:ext cx="4572000" cy="642937"/>
        </p:xfrm>
        <a:graphic>
          <a:graphicData uri="http://schemas.openxmlformats.org/presentationml/2006/ole">
            <p:oleObj spid="_x0000_s1396" name="Equation" r:id="rId5" imgW="3238200" imgH="457200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17066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>
            <a:normAutofit/>
          </a:bodyPr>
          <a:lstStyle/>
          <a:p>
            <a:pPr algn="l"/>
            <a:r>
              <a:rPr lang="en-GB" sz="2800" b="1" cap="all" dirty="0" smtClean="0">
                <a:latin typeface="Arial" pitchFamily="34" charset="0"/>
                <a:cs typeface="Arial" pitchFamily="34" charset="0"/>
              </a:rPr>
              <a:t>Pay notes</a:t>
            </a:r>
            <a:endParaRPr lang="en-GB" sz="2800" b="1" cap="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328592"/>
          </a:xfrm>
        </p:spPr>
        <p:txBody>
          <a:bodyPr>
            <a:normAutofit/>
          </a:bodyPr>
          <a:lstStyle/>
          <a:p>
            <a:r>
              <a:rPr lang="en-GB" sz="2400" dirty="0" smtClean="0">
                <a:latin typeface="Arial" pitchFamily="34" charset="0"/>
                <a:cs typeface="Arial" pitchFamily="34" charset="0"/>
              </a:rPr>
              <a:t>In UK and US almost all firms have some performance related rewards</a:t>
            </a:r>
          </a:p>
          <a:p>
            <a:r>
              <a:rPr lang="en-GB" sz="2400" dirty="0" smtClean="0">
                <a:latin typeface="Arial" pitchFamily="34" charset="0"/>
                <a:cs typeface="Arial" pitchFamily="34" charset="0"/>
              </a:rPr>
              <a:t>In US (in 2007) about 34% of these had some relative component; in UK ~100% had some relative component</a:t>
            </a:r>
          </a:p>
        </p:txBody>
      </p:sp>
    </p:spTree>
    <p:extLst>
      <p:ext uri="{BB962C8B-B14F-4D97-AF65-F5344CB8AC3E}">
        <p14:creationId xmlns:p14="http://schemas.microsoft.com/office/powerpoint/2010/main" xmlns="" val="44964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2800" b="1" cap="all" dirty="0" smtClean="0">
                <a:latin typeface="Arial" pitchFamily="34" charset="0"/>
                <a:cs typeface="Arial" pitchFamily="34" charset="0"/>
              </a:rPr>
              <a:t>FINDINGS</a:t>
            </a:r>
            <a:endParaRPr lang="en-GB" sz="2800" b="1" cap="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12568"/>
          </a:xfrm>
        </p:spPr>
        <p:txBody>
          <a:bodyPr>
            <a:normAutofit lnSpcReduction="10000"/>
          </a:bodyPr>
          <a:lstStyle/>
          <a:p>
            <a:r>
              <a:rPr lang="en-GB" sz="2400" dirty="0" smtClean="0">
                <a:latin typeface="Arial" pitchFamily="34" charset="0"/>
                <a:cs typeface="Arial" pitchFamily="34" charset="0"/>
              </a:rPr>
              <a:t>Close link between CEO pay &amp; firm performance</a:t>
            </a:r>
          </a:p>
          <a:p>
            <a:pPr lvl="1"/>
            <a:r>
              <a:rPr lang="en-GB" sz="2000" dirty="0">
                <a:latin typeface="Arial" pitchFamily="34" charset="0"/>
                <a:cs typeface="Arial" pitchFamily="34" charset="0"/>
              </a:rPr>
              <a:t>E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lasticity is ~0.20 (larger than previous UK estimates, esp. when pay properly measured)</a:t>
            </a:r>
          </a:p>
          <a:p>
            <a:pPr lvl="1"/>
            <a:r>
              <a:rPr lang="en-GB" sz="2000" dirty="0" smtClean="0">
                <a:latin typeface="Arial" pitchFamily="34" charset="0"/>
                <a:cs typeface="Arial" pitchFamily="34" charset="0"/>
              </a:rPr>
              <a:t>Link weakens down hierarchy: small for workers (~.02)</a:t>
            </a:r>
          </a:p>
          <a:p>
            <a:r>
              <a:rPr lang="en-GB" sz="2400" dirty="0" smtClean="0">
                <a:latin typeface="Arial" pitchFamily="34" charset="0"/>
                <a:cs typeface="Arial" pitchFamily="34" charset="0"/>
              </a:rPr>
              <a:t>Pay-performance 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link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via flexible pay, not salaries</a:t>
            </a:r>
            <a:endParaRPr lang="en-GB" sz="2400" dirty="0">
              <a:latin typeface="Arial" pitchFamily="34" charset="0"/>
              <a:cs typeface="Arial" pitchFamily="34" charset="0"/>
            </a:endParaRPr>
          </a:p>
          <a:p>
            <a:r>
              <a:rPr lang="en-GB" sz="2400" dirty="0" smtClean="0">
                <a:latin typeface="Arial" pitchFamily="34" charset="0"/>
                <a:cs typeface="Arial" pitchFamily="34" charset="0"/>
              </a:rPr>
              <a:t>Some CEO 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pay appears to be non-market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forces:</a:t>
            </a:r>
            <a:endParaRPr lang="en-GB" sz="24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GB" sz="2000" dirty="0" smtClean="0">
                <a:latin typeface="Arial" pitchFamily="34" charset="0"/>
                <a:cs typeface="Arial" pitchFamily="34" charset="0"/>
              </a:rPr>
              <a:t>Pay does go </a:t>
            </a:r>
            <a:r>
              <a:rPr lang="en-GB" sz="2000" b="1" dirty="0" smtClean="0">
                <a:latin typeface="Arial" pitchFamily="34" charset="0"/>
                <a:cs typeface="Arial" pitchFamily="34" charset="0"/>
              </a:rPr>
              <a:t>down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when performance is weak, but not as much as it goes</a:t>
            </a:r>
            <a:r>
              <a:rPr lang="en-GB" sz="2000" b="1" dirty="0" smtClean="0">
                <a:latin typeface="Arial" pitchFamily="34" charset="0"/>
                <a:cs typeface="Arial" pitchFamily="34" charset="0"/>
              </a:rPr>
              <a:t> up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when performance is strong. </a:t>
            </a:r>
          </a:p>
          <a:p>
            <a:pPr lvl="1"/>
            <a:r>
              <a:rPr lang="en-GB" sz="2000" dirty="0" smtClean="0">
                <a:latin typeface="Arial" pitchFamily="34" charset="0"/>
                <a:cs typeface="Arial" pitchFamily="34" charset="0"/>
              </a:rPr>
              <a:t>This asymmetry driven by firms with weaker governance</a:t>
            </a:r>
          </a:p>
          <a:p>
            <a:pPr lvl="1"/>
            <a:r>
              <a:rPr lang="en-GB" sz="2000" dirty="0" smtClean="0">
                <a:latin typeface="Arial" pitchFamily="34" charset="0"/>
                <a:cs typeface="Arial" pitchFamily="34" charset="0"/>
              </a:rPr>
              <a:t>“Pay for industry luck” remains strong even with relative performance contracts (like sector LTIPs)</a:t>
            </a:r>
          </a:p>
          <a:p>
            <a:pPr lvl="1"/>
            <a:r>
              <a:rPr lang="en-GB" sz="2000" dirty="0" smtClean="0">
                <a:latin typeface="Arial" pitchFamily="34" charset="0"/>
                <a:cs typeface="Arial" pitchFamily="34" charset="0"/>
              </a:rPr>
              <a:t>Reason is that when CEO failing to 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reach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relative 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performance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benchmark, s/he negotiates “compensating” new pay increase </a:t>
            </a:r>
          </a:p>
          <a:p>
            <a:pPr lvl="2"/>
            <a:r>
              <a:rPr lang="en-GB" sz="2000" dirty="0" smtClean="0">
                <a:latin typeface="Arial" pitchFamily="34" charset="0"/>
                <a:cs typeface="Arial" pitchFamily="34" charset="0"/>
              </a:rPr>
              <a:t>Again, this effect is stronger when governance weaker</a:t>
            </a:r>
          </a:p>
          <a:p>
            <a:pPr lvl="1"/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endParaRPr lang="en-GB" sz="20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186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2800" b="1" cap="all" dirty="0" smtClean="0">
                <a:latin typeface="Arial" pitchFamily="34" charset="0"/>
                <a:cs typeface="Arial" pitchFamily="34" charset="0"/>
              </a:rPr>
              <a:t>SOME Related LITERATURE</a:t>
            </a:r>
            <a:endParaRPr lang="en-GB" sz="2800" b="1" cap="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12568"/>
          </a:xfrm>
        </p:spPr>
        <p:txBody>
          <a:bodyPr>
            <a:normAutofit fontScale="92500" lnSpcReduction="20000"/>
          </a:bodyPr>
          <a:lstStyle/>
          <a:p>
            <a:r>
              <a:rPr lang="en-GB" sz="2600" b="1" dirty="0" smtClean="0">
                <a:latin typeface="Arial" pitchFamily="34" charset="0"/>
                <a:cs typeface="Arial" pitchFamily="34" charset="0"/>
              </a:rPr>
              <a:t>CEOs</a:t>
            </a:r>
          </a:p>
          <a:p>
            <a:pPr lvl="1"/>
            <a:r>
              <a:rPr lang="en-GB" sz="2600" dirty="0">
                <a:latin typeface="Arial" pitchFamily="34" charset="0"/>
                <a:cs typeface="Arial" pitchFamily="34" charset="0"/>
              </a:rPr>
              <a:t>Pay-performance elasticities </a:t>
            </a:r>
            <a:r>
              <a:rPr lang="en-GB" sz="2600" dirty="0" smtClean="0">
                <a:latin typeface="Arial" pitchFamily="34" charset="0"/>
                <a:cs typeface="Arial" pitchFamily="34" charset="0"/>
              </a:rPr>
              <a:t>historically small </a:t>
            </a:r>
            <a:r>
              <a:rPr lang="en-GB" sz="2600" dirty="0">
                <a:latin typeface="Arial" pitchFamily="34" charset="0"/>
                <a:cs typeface="Arial" pitchFamily="34" charset="0"/>
              </a:rPr>
              <a:t>(e.g. Jensen &amp;</a:t>
            </a:r>
            <a:r>
              <a:rPr lang="en-GB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600" dirty="0">
                <a:latin typeface="Arial" pitchFamily="34" charset="0"/>
                <a:cs typeface="Arial" pitchFamily="34" charset="0"/>
              </a:rPr>
              <a:t>Murphy, 1990) </a:t>
            </a:r>
            <a:r>
              <a:rPr lang="en-GB" sz="2600" dirty="0" smtClean="0">
                <a:latin typeface="Arial" pitchFamily="34" charset="0"/>
                <a:cs typeface="Arial" pitchFamily="34" charset="0"/>
              </a:rPr>
              <a:t>CEOs “paid </a:t>
            </a:r>
            <a:r>
              <a:rPr lang="en-GB" sz="2600" dirty="0">
                <a:latin typeface="Arial" pitchFamily="34" charset="0"/>
                <a:cs typeface="Arial" pitchFamily="34" charset="0"/>
              </a:rPr>
              <a:t>like </a:t>
            </a:r>
            <a:r>
              <a:rPr lang="en-GB" sz="2600" dirty="0" smtClean="0">
                <a:latin typeface="Arial" pitchFamily="34" charset="0"/>
                <a:cs typeface="Arial" pitchFamily="34" charset="0"/>
              </a:rPr>
              <a:t>bureaucrats”. UK similar</a:t>
            </a:r>
          </a:p>
          <a:p>
            <a:pPr lvl="1"/>
            <a:r>
              <a:rPr lang="en-GB" sz="2600" dirty="0" smtClean="0">
                <a:latin typeface="Arial" pitchFamily="34" charset="0"/>
                <a:cs typeface="Arial" pitchFamily="34" charset="0"/>
              </a:rPr>
              <a:t>As </a:t>
            </a:r>
            <a:r>
              <a:rPr lang="en-GB" sz="2600" dirty="0">
                <a:latin typeface="Arial" pitchFamily="34" charset="0"/>
                <a:cs typeface="Arial" pitchFamily="34" charset="0"/>
              </a:rPr>
              <a:t>equity-linked pay became more common </a:t>
            </a:r>
            <a:r>
              <a:rPr lang="en-GB" sz="2600" dirty="0" smtClean="0">
                <a:latin typeface="Arial" pitchFamily="34" charset="0"/>
                <a:cs typeface="Arial" pitchFamily="34" charset="0"/>
              </a:rPr>
              <a:t>elasticities rose substantially </a:t>
            </a:r>
            <a:r>
              <a:rPr lang="en-GB" sz="2600" dirty="0">
                <a:latin typeface="Arial" pitchFamily="34" charset="0"/>
                <a:cs typeface="Arial" pitchFamily="34" charset="0"/>
              </a:rPr>
              <a:t>(e.g. Hall and </a:t>
            </a:r>
            <a:r>
              <a:rPr lang="en-GB" sz="2600" dirty="0" err="1">
                <a:latin typeface="Arial" pitchFamily="34" charset="0"/>
                <a:cs typeface="Arial" pitchFamily="34" charset="0"/>
              </a:rPr>
              <a:t>Liebman</a:t>
            </a:r>
            <a:r>
              <a:rPr lang="en-GB" sz="2600" dirty="0">
                <a:latin typeface="Arial" pitchFamily="34" charset="0"/>
                <a:cs typeface="Arial" pitchFamily="34" charset="0"/>
              </a:rPr>
              <a:t>, 1998).</a:t>
            </a:r>
          </a:p>
          <a:p>
            <a:pPr lvl="1"/>
            <a:r>
              <a:rPr lang="en-GB" sz="2600" dirty="0" smtClean="0">
                <a:latin typeface="Arial" pitchFamily="34" charset="0"/>
                <a:cs typeface="Arial" pitchFamily="34" charset="0"/>
              </a:rPr>
              <a:t>Efficiency or rent-skimming?</a:t>
            </a:r>
          </a:p>
          <a:p>
            <a:pPr lvl="1"/>
            <a:endParaRPr lang="en-GB" sz="26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2600" b="1" dirty="0" smtClean="0">
                <a:latin typeface="Arial" pitchFamily="34" charset="0"/>
                <a:cs typeface="Arial" pitchFamily="34" charset="0"/>
              </a:rPr>
              <a:t>Employees more generally</a:t>
            </a:r>
            <a:endParaRPr lang="en-GB" sz="2600" b="1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GB" sz="2600" dirty="0">
                <a:latin typeface="Arial" pitchFamily="34" charset="0"/>
                <a:cs typeface="Arial" pitchFamily="34" charset="0"/>
              </a:rPr>
              <a:t>Matched employer-employee data show firm characteristics matter for wages (e.g. Abowd et al, 1999; Card et al, 2013, 2014) </a:t>
            </a:r>
          </a:p>
          <a:p>
            <a:pPr lvl="1"/>
            <a:r>
              <a:rPr lang="en-GB" sz="2600" dirty="0">
                <a:latin typeface="Arial" pitchFamily="34" charset="0"/>
                <a:cs typeface="Arial" pitchFamily="34" charset="0"/>
              </a:rPr>
              <a:t>Part of firm effect is profits/market value (see Manning, 2011; Van Reenen, 1996)</a:t>
            </a:r>
          </a:p>
          <a:p>
            <a:pPr lvl="1"/>
            <a:endParaRPr lang="en-GB" sz="2400" dirty="0">
              <a:latin typeface="Arial" pitchFamily="34" charset="0"/>
              <a:cs typeface="Arial" pitchFamily="34" charset="0"/>
            </a:endParaRPr>
          </a:p>
          <a:p>
            <a:endParaRPr lang="en-GB" sz="2400" dirty="0">
              <a:latin typeface="Arial" pitchFamily="34" charset="0"/>
              <a:cs typeface="Arial" pitchFamily="34" charset="0"/>
            </a:endParaRPr>
          </a:p>
          <a:p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endParaRPr lang="en-GB" sz="24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86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6EE1995-54B9-4528-8634-1D8071F905C0}" type="slidenum">
              <a:rPr lang="en-US" smtClean="0">
                <a:latin typeface="Calibri" pitchFamily="34" charset="0"/>
              </a:rPr>
              <a:pPr eaLnBrk="1" hangingPunct="1"/>
              <a:t>7</a:t>
            </a:fld>
            <a:endParaRPr lang="en-US" dirty="0" smtClean="0">
              <a:latin typeface="Calibri" pitchFamily="34" charset="0"/>
            </a:endParaRPr>
          </a:p>
        </p:txBody>
      </p:sp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179512" y="1027820"/>
            <a:ext cx="8294117" cy="1008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172" name="Text Box 3"/>
          <p:cNvSpPr txBox="1">
            <a:spLocks noChangeArrowheads="1"/>
          </p:cNvSpPr>
          <p:nvPr/>
        </p:nvSpPr>
        <p:spPr bwMode="auto">
          <a:xfrm>
            <a:off x="420688" y="990600"/>
            <a:ext cx="8942387" cy="3508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5000"/>
              </a:spcBef>
            </a:pPr>
            <a:endParaRPr lang="en-GB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25000"/>
              </a:spcBef>
              <a:buFontTx/>
              <a:buAutoNum type="arabicPeriod"/>
            </a:pPr>
            <a:r>
              <a:rPr lang="en-GB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Data</a:t>
            </a:r>
            <a:endParaRPr lang="en-GB" sz="2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25000"/>
              </a:spcBef>
              <a:buFontTx/>
              <a:buAutoNum type="arabicPeriod"/>
            </a:pPr>
            <a:endParaRPr lang="en-GB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25000"/>
              </a:spcBef>
              <a:buFontTx/>
              <a:buAutoNum type="arabicPeriod"/>
            </a:pPr>
            <a:r>
              <a:rPr lang="en-GB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Empirical Model</a:t>
            </a:r>
            <a:endParaRPr lang="en-GB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25000"/>
              </a:spcBef>
              <a:buFontTx/>
              <a:buAutoNum type="arabicPeriod"/>
            </a:pPr>
            <a:endParaRPr lang="en-GB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25000"/>
              </a:spcBef>
              <a:buFontTx/>
              <a:buAutoNum type="arabicPeriod"/>
            </a:pPr>
            <a:r>
              <a:rPr lang="en-GB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Results</a:t>
            </a:r>
          </a:p>
          <a:p>
            <a:pPr eaLnBrk="1" hangingPunct="1">
              <a:spcBef>
                <a:spcPct val="25000"/>
              </a:spcBef>
              <a:buFontTx/>
              <a:buAutoNum type="arabicPeriod"/>
            </a:pPr>
            <a:endParaRPr lang="en-GB" sz="2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25000"/>
              </a:spcBef>
              <a:buFontTx/>
              <a:buAutoNum type="arabicPeriod"/>
            </a:pPr>
            <a:r>
              <a:rPr lang="en-GB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Extensions</a:t>
            </a:r>
          </a:p>
        </p:txBody>
      </p:sp>
      <p:sp>
        <p:nvSpPr>
          <p:cNvPr id="7173" name="Text Box 4"/>
          <p:cNvSpPr txBox="1">
            <a:spLocks noChangeArrowheads="1"/>
          </p:cNvSpPr>
          <p:nvPr/>
        </p:nvSpPr>
        <p:spPr bwMode="auto">
          <a:xfrm>
            <a:off x="355600" y="44450"/>
            <a:ext cx="91122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200" b="1" dirty="0">
                <a:latin typeface="Arial" pitchFamily="34" charset="0"/>
                <a:cs typeface="Arial" pitchFamily="34" charset="0"/>
              </a:rPr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xmlns="" val="29957040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l" rtl="0">
              <a:spcBef>
                <a:spcPct val="0"/>
              </a:spcBef>
            </a:pPr>
            <a:r>
              <a:rPr lang="en-GB" sz="2800" b="1" cap="all" dirty="0" smtClean="0">
                <a:latin typeface="Arial" pitchFamily="34" charset="0"/>
                <a:cs typeface="Arial" pitchFamily="34" charset="0"/>
              </a:rPr>
              <a:t>DATA (</a:t>
            </a:r>
            <a:r>
              <a:rPr lang="en-GB" sz="2800" b="1" dirty="0" smtClean="0">
                <a:latin typeface="Arial" pitchFamily="34" charset="0"/>
                <a:cs typeface="Arial" pitchFamily="34" charset="0"/>
              </a:rPr>
              <a:t>1999 to 2010</a:t>
            </a:r>
            <a:r>
              <a:rPr lang="en-GB" sz="2800" b="1" cap="all" dirty="0" smtClean="0">
                <a:latin typeface="Arial" pitchFamily="34" charset="0"/>
                <a:cs typeface="Arial" pitchFamily="34" charset="0"/>
              </a:rPr>
              <a:t>)</a:t>
            </a:r>
            <a:endParaRPr lang="en-GB" sz="2800" b="1" cap="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12568"/>
          </a:xfrm>
        </p:spPr>
        <p:txBody>
          <a:bodyPr>
            <a:normAutofit/>
          </a:bodyPr>
          <a:lstStyle/>
          <a:p>
            <a:r>
              <a:rPr lang="en-GB" sz="2400" b="1" dirty="0" smtClean="0">
                <a:latin typeface="Arial" pitchFamily="34" charset="0"/>
                <a:cs typeface="Arial" pitchFamily="34" charset="0"/>
              </a:rPr>
              <a:t>Managerial  compensation </a:t>
            </a:r>
          </a:p>
          <a:p>
            <a:pPr lvl="1"/>
            <a:r>
              <a:rPr lang="en-GB" sz="2400" dirty="0">
                <a:latin typeface="Arial" pitchFamily="34" charset="0"/>
                <a:cs typeface="Arial" pitchFamily="34" charset="0"/>
              </a:rPr>
              <a:t>Boardex (like Execucomp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) + own collection </a:t>
            </a:r>
          </a:p>
          <a:p>
            <a:pPr lvl="1"/>
            <a:r>
              <a:rPr lang="en-GB" sz="2400" dirty="0" smtClean="0">
                <a:latin typeface="Arial" pitchFamily="34" charset="0"/>
                <a:cs typeface="Arial" pitchFamily="34" charset="0"/>
              </a:rPr>
              <a:t>HR Consultancy Towers-Watson survey of 1,000s of CEOs &amp; senior managers. Detailed info on options, shares, long-term incentive plans (LTIPs), bonuses, etc. (do an </a:t>
            </a:r>
            <a:r>
              <a:rPr lang="en-GB" sz="2400" i="1" dirty="0" smtClean="0">
                <a:latin typeface="Arial" pitchFamily="34" charset="0"/>
                <a:cs typeface="Arial" pitchFamily="34" charset="0"/>
              </a:rPr>
              <a:t>ex ante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calculation of their value)</a:t>
            </a:r>
          </a:p>
          <a:p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Worker pay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for same firms from social security records (ASHE individual panel 1% sample)</a:t>
            </a:r>
          </a:p>
          <a:p>
            <a:r>
              <a:rPr lang="en-GB" sz="2400" dirty="0" smtClean="0">
                <a:latin typeface="Arial" pitchFamily="34" charset="0"/>
                <a:cs typeface="Arial" pitchFamily="34" charset="0"/>
              </a:rPr>
              <a:t>Publicly listed company accounts &amp; shareholder returns</a:t>
            </a:r>
          </a:p>
          <a:p>
            <a:r>
              <a:rPr lang="en-GB" sz="2400" dirty="0" smtClean="0">
                <a:latin typeface="Arial" pitchFamily="34" charset="0"/>
                <a:cs typeface="Arial" pitchFamily="34" charset="0"/>
              </a:rPr>
              <a:t>439 public firms; 897 CEOs; 24,000 workers; ~90% of UK stock market</a:t>
            </a:r>
          </a:p>
          <a:p>
            <a:pPr lvl="1"/>
            <a:r>
              <a:rPr lang="en-GB" sz="2400" dirty="0" smtClean="0">
                <a:latin typeface="Arial" pitchFamily="34" charset="0"/>
                <a:cs typeface="Arial" pitchFamily="34" charset="0"/>
              </a:rPr>
              <a:t>Matched panel of firms &amp; employees</a:t>
            </a:r>
          </a:p>
        </p:txBody>
      </p:sp>
    </p:spTree>
    <p:extLst>
      <p:ext uri="{BB962C8B-B14F-4D97-AF65-F5344CB8AC3E}">
        <p14:creationId xmlns:p14="http://schemas.microsoft.com/office/powerpoint/2010/main" xmlns="" val="2656211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2800" b="1" cap="all" dirty="0" smtClean="0">
                <a:latin typeface="Arial" pitchFamily="34" charset="0"/>
                <a:cs typeface="Arial" pitchFamily="34" charset="0"/>
              </a:rPr>
              <a:t>Construction of pay </a:t>
            </a:r>
            <a:r>
              <a:rPr lang="en-GB" sz="2800" b="1" cap="all" dirty="0" err="1" smtClean="0">
                <a:latin typeface="Arial" pitchFamily="34" charset="0"/>
                <a:cs typeface="Arial" pitchFamily="34" charset="0"/>
              </a:rPr>
              <a:t>variableS</a:t>
            </a:r>
            <a:endParaRPr lang="en-GB" sz="2800" b="1" cap="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8363272" cy="5184576"/>
          </a:xfrm>
        </p:spPr>
        <p:txBody>
          <a:bodyPr>
            <a:noAutofit/>
          </a:bodyPr>
          <a:lstStyle/>
          <a:p>
            <a:r>
              <a:rPr lang="en-GB" sz="2400" b="1" dirty="0" smtClean="0">
                <a:latin typeface="Arial" pitchFamily="34" charset="0"/>
                <a:cs typeface="Arial" pitchFamily="34" charset="0"/>
              </a:rPr>
              <a:t>New Pay 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=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Cash + New Equity </a:t>
            </a:r>
          </a:p>
          <a:p>
            <a:r>
              <a:rPr lang="en-GB" sz="2400" b="1" dirty="0" smtClean="0">
                <a:latin typeface="Arial" pitchFamily="34" charset="0"/>
                <a:cs typeface="Arial" pitchFamily="34" charset="0"/>
              </a:rPr>
              <a:t>Cash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= Salary 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+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Bonus</a:t>
            </a:r>
          </a:p>
          <a:p>
            <a:r>
              <a:rPr lang="en-GB" sz="2400" b="1" dirty="0" smtClean="0">
                <a:latin typeface="Arial" pitchFamily="34" charset="0"/>
                <a:cs typeface="Arial" pitchFamily="34" charset="0"/>
              </a:rPr>
              <a:t>New Equity</a:t>
            </a:r>
          </a:p>
          <a:p>
            <a:pPr lvl="1"/>
            <a:r>
              <a:rPr lang="en-GB" sz="2000" dirty="0">
                <a:latin typeface="Arial" pitchFamily="34" charset="0"/>
                <a:cs typeface="Arial" pitchFamily="34" charset="0"/>
              </a:rPr>
              <a:t>Standard Options</a:t>
            </a:r>
            <a:r>
              <a:rPr lang="en-GB" sz="20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(valued via Black-Scholes)</a:t>
            </a:r>
            <a:endParaRPr lang="en-GB" sz="2000" b="1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GB" sz="2000" b="1" dirty="0" smtClean="0">
                <a:latin typeface="Arial" pitchFamily="34" charset="0"/>
                <a:cs typeface="Arial" pitchFamily="34" charset="0"/>
              </a:rPr>
              <a:t>LTIPs (Long-Term Incentive Plans)</a:t>
            </a:r>
          </a:p>
          <a:p>
            <a:pPr lvl="2"/>
            <a:r>
              <a:rPr lang="en-GB" sz="2000" dirty="0" smtClean="0">
                <a:latin typeface="Arial" pitchFamily="34" charset="0"/>
                <a:cs typeface="Arial" pitchFamily="34" charset="0"/>
              </a:rPr>
              <a:t>Equity (or options) granted at a point in the future if CEO achieves an explicit &amp; objective </a:t>
            </a:r>
            <a:r>
              <a:rPr lang="en-GB" sz="2000" b="1" dirty="0" smtClean="0">
                <a:latin typeface="Arial" pitchFamily="34" charset="0"/>
                <a:cs typeface="Arial" pitchFamily="34" charset="0"/>
              </a:rPr>
              <a:t>performance benchmark</a:t>
            </a:r>
          </a:p>
          <a:p>
            <a:pPr lvl="2"/>
            <a:r>
              <a:rPr lang="en-GB" sz="2000" dirty="0" smtClean="0">
                <a:latin typeface="Arial" pitchFamily="34" charset="0"/>
                <a:cs typeface="Arial" pitchFamily="34" charset="0"/>
              </a:rPr>
              <a:t>Usually over multiple years (typically 3 years)</a:t>
            </a:r>
          </a:p>
          <a:p>
            <a:pPr lvl="2"/>
            <a:r>
              <a:rPr lang="en-GB" sz="2000" dirty="0" smtClean="0">
                <a:latin typeface="Arial" pitchFamily="34" charset="0"/>
                <a:cs typeface="Arial" pitchFamily="34" charset="0"/>
              </a:rPr>
              <a:t>Performance usually in terms of Total Shareholder Return (TSR), but sometimes accounting measure (Earnings/Share)</a:t>
            </a:r>
          </a:p>
          <a:p>
            <a:pPr lvl="2"/>
            <a:r>
              <a:rPr lang="en-GB" sz="2000" dirty="0" smtClean="0">
                <a:latin typeface="Arial" pitchFamily="34" charset="0"/>
                <a:cs typeface="Arial" pitchFamily="34" charset="0"/>
              </a:rPr>
              <a:t>Benchmark often now a peer group (rather than absolute), usually other large firms in the same sector (</a:t>
            </a:r>
            <a:r>
              <a:rPr lang="en-GB" sz="2000" b="1" dirty="0" smtClean="0">
                <a:latin typeface="Arial" pitchFamily="34" charset="0"/>
                <a:cs typeface="Arial" pitchFamily="34" charset="0"/>
              </a:rPr>
              <a:t>Sector Relative LTIPs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), but also sometimes market index (like FTSE-100)</a:t>
            </a:r>
          </a:p>
          <a:p>
            <a:pPr lvl="2"/>
            <a:r>
              <a:rPr lang="en-GB" sz="2000" dirty="0" smtClean="0">
                <a:latin typeface="Arial" pitchFamily="34" charset="0"/>
                <a:cs typeface="Arial" pitchFamily="34" charset="0"/>
              </a:rPr>
              <a:t>Typically get most shares if in top quartile; a fraction if median to top quartile and zero if below median</a:t>
            </a:r>
          </a:p>
        </p:txBody>
      </p:sp>
    </p:spTree>
    <p:extLst>
      <p:ext uri="{BB962C8B-B14F-4D97-AF65-F5344CB8AC3E}">
        <p14:creationId xmlns:p14="http://schemas.microsoft.com/office/powerpoint/2010/main" xmlns="" val="2099123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7260</TotalTime>
  <Words>4255</Words>
  <Application>Microsoft Office PowerPoint</Application>
  <PresentationFormat>On-screen Show (4:3)</PresentationFormat>
  <Paragraphs>785</Paragraphs>
  <Slides>48</Slides>
  <Notes>20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0" baseType="lpstr">
      <vt:lpstr>Office Theme</vt:lpstr>
      <vt:lpstr>Equation</vt:lpstr>
      <vt:lpstr>CEO Pay, Incentives and Governance</vt:lpstr>
      <vt:lpstr>motivation</vt:lpstr>
      <vt:lpstr>Slide 3</vt:lpstr>
      <vt:lpstr>motivation</vt:lpstr>
      <vt:lpstr>FINDINGS</vt:lpstr>
      <vt:lpstr>SOME Related LITERATURE</vt:lpstr>
      <vt:lpstr>Slide 7</vt:lpstr>
      <vt:lpstr>DATA (1999 to 2010)</vt:lpstr>
      <vt:lpstr>Construction of pay variableS</vt:lpstr>
      <vt:lpstr>Other aspects of remuneration</vt:lpstr>
      <vt:lpstr>Average NEW Pay across the firm</vt:lpstr>
      <vt:lpstr>Slide 12</vt:lpstr>
      <vt:lpstr>Empirical model</vt:lpstr>
      <vt:lpstr>pAY-performance link</vt:lpstr>
      <vt:lpstr>Slide 15</vt:lpstr>
      <vt:lpstr>Slide 16</vt:lpstr>
      <vt:lpstr>Slide 17</vt:lpstr>
      <vt:lpstr>What Part of Pay responds to firm performance?</vt:lpstr>
      <vt:lpstr>Slide 19</vt:lpstr>
      <vt:lpstr>Slide 20</vt:lpstr>
      <vt:lpstr>SUMMARY OF BASIC RESULTS</vt:lpstr>
      <vt:lpstr>Institutional investors &amp; pay</vt:lpstr>
      <vt:lpstr>Slide 23</vt:lpstr>
      <vt:lpstr>Slide 24</vt:lpstr>
      <vt:lpstr>Slide 25</vt:lpstr>
      <vt:lpstr>PAY FOR LUCK? Iv results</vt:lpstr>
      <vt:lpstr>Slide 27</vt:lpstr>
      <vt:lpstr>Why still some pay for luck?</vt:lpstr>
      <vt:lpstr>Slide 29</vt:lpstr>
      <vt:lpstr>Slide 30</vt:lpstr>
      <vt:lpstr>Slide 31</vt:lpstr>
      <vt:lpstr>Slide 32</vt:lpstr>
      <vt:lpstr>Extensions and robustness</vt:lpstr>
      <vt:lpstr>Magnitudes and macro effects</vt:lpstr>
      <vt:lpstr>What Happened to worker rent-sharing?</vt:lpstr>
      <vt:lpstr>Slide 36</vt:lpstr>
      <vt:lpstr>Slide 37</vt:lpstr>
      <vt:lpstr>Slide 38</vt:lpstr>
      <vt:lpstr>Slide 39</vt:lpstr>
      <vt:lpstr>Slide 40</vt:lpstr>
      <vt:lpstr>What Happened to CEO bureaucrats?</vt:lpstr>
      <vt:lpstr>CONCLUSIONS</vt:lpstr>
      <vt:lpstr>Slide 43</vt:lpstr>
      <vt:lpstr>Back Up</vt:lpstr>
      <vt:lpstr>Empirical model</vt:lpstr>
      <vt:lpstr>Slide 46</vt:lpstr>
      <vt:lpstr>The Measurement of Pay</vt:lpstr>
      <vt:lpstr>Pay notes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Firm Performance and Wages: Evidence from across the Corporate Hierarchy</dc:title>
  <dc:creator>Brian Bell</dc:creator>
  <cp:lastModifiedBy>ABryson</cp:lastModifiedBy>
  <cp:revision>415</cp:revision>
  <cp:lastPrinted>2011-11-18T10:27:24Z</cp:lastPrinted>
  <dcterms:created xsi:type="dcterms:W3CDTF">2011-10-31T14:35:30Z</dcterms:created>
  <dcterms:modified xsi:type="dcterms:W3CDTF">2014-06-25T11:35:27Z</dcterms:modified>
</cp:coreProperties>
</file>