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7" r:id="rId2"/>
    <p:sldId id="353" r:id="rId3"/>
    <p:sldId id="439" r:id="rId4"/>
    <p:sldId id="376" r:id="rId5"/>
    <p:sldId id="440" r:id="rId6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6522" autoAdjust="0"/>
  </p:normalViewPr>
  <p:slideViewPr>
    <p:cSldViewPr>
      <p:cViewPr>
        <p:scale>
          <a:sx n="90" d="100"/>
          <a:sy n="90" d="100"/>
        </p:scale>
        <p:origin x="-240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8" y="-90"/>
      </p:cViewPr>
      <p:guideLst>
        <p:guide orient="horz" pos="3127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41BD7E1-BA5A-40CF-8306-B7DA75734A2C}" type="datetimeFigureOut">
              <a:rPr lang="en-GB"/>
              <a:pPr/>
              <a:t>25/06/2014</a:t>
            </a:fld>
            <a:endParaRPr lang="en-GB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9319A10-9F4A-4785-A706-C54E5930504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794BC9-48E1-456B-B8ED-27F55B0A193E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7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2"/>
            <a:ext cx="5431790" cy="4468416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275C4F-41AA-4CD8-89B6-33CF7969CE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baseline="0" dirty="0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58" rIns="92117" bIns="46058" anchor="b"/>
          <a:lstStyle/>
          <a:p>
            <a:pPr algn="r"/>
            <a:fld id="{A3962AFD-C8EF-4B15-80DE-4BE3CF2CBE42}" type="slidenum">
              <a:rPr lang="en-GB" sz="1200"/>
              <a:pPr algn="r"/>
              <a:t>1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58" rIns="92117" bIns="46058" anchor="b"/>
          <a:lstStyle/>
          <a:p>
            <a:pPr algn="r"/>
            <a:fld id="{E7FD9163-5489-4C16-B40E-717361B1584A}" type="slidenum">
              <a:rPr lang="en-GB" sz="1200"/>
              <a:pPr algn="r"/>
              <a:t>2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58" rIns="92117" bIns="46058" anchor="b"/>
          <a:lstStyle/>
          <a:p>
            <a:pPr algn="r"/>
            <a:fld id="{E7FD9163-5489-4C16-B40E-717361B1584A}" type="slidenum">
              <a:rPr lang="en-GB" sz="1200"/>
              <a:pPr algn="r"/>
              <a:t>3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58" rIns="92117" bIns="46058" anchor="b"/>
          <a:lstStyle/>
          <a:p>
            <a:pPr algn="r"/>
            <a:fld id="{E7FD9163-5489-4C16-B40E-717361B1584A}" type="slidenum">
              <a:rPr lang="en-GB" sz="1200"/>
              <a:pPr algn="r"/>
              <a:t>4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17" tIns="46058" rIns="92117" bIns="46058" anchor="b"/>
          <a:lstStyle/>
          <a:p>
            <a:pPr algn="r"/>
            <a:fld id="{E7FD9163-5489-4C16-B40E-717361B1584A}" type="slidenum">
              <a:rPr lang="en-GB" sz="1200"/>
              <a:pPr algn="r"/>
              <a:t>5</a:t>
            </a:fld>
            <a:endParaRPr lang="en-GB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F223-177A-46B9-9393-42382D908C11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EF02-226C-44C6-BB94-8C9C5D6586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1DFF-1BC0-40F7-934A-86A7E2427F40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854D-C640-4220-B2C1-CCF3120947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F748-8A44-440D-85EA-6E4503FB8B60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1D9A-C699-428F-8589-9BDAD36A45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pp_background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FE93-FC40-4227-9F48-14DEAF4AC575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3C80-43E4-47E4-B131-36477D2643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A69E-4ADD-4B1F-B143-9383CD53025E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4FF8-FD2A-414F-BE21-B470E375F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67DB-1E58-4EF8-A662-51BB020C2EC9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6C93-BD79-4FB9-B1A2-F5B1C3993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31F2-4ADF-426B-A507-2AE00109F1A4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05C8-5B13-4BA8-9642-35502C5D9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9CD7-67D0-4915-8A17-7047819FDD59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F29B-4943-4899-B4CA-CF1EC6D24A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3299F-B3D5-4C5C-BD2E-FCB035A10296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7E78-3062-46D3-AC23-8D0ACD3E2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B7AA-8DCC-493E-9AB9-0C0A7052A490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943D-62D5-4767-AD37-835A16DF3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94D0-39F2-4D59-A3C1-603903975655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BF7C-A03E-4100-A834-D79B51C8B7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DBDC51-8611-4CE5-A0AE-BA3EB53C1BF2}" type="datetimeFigureOut">
              <a:rPr lang="en-US"/>
              <a:pPr>
                <a:defRPr/>
              </a:pPr>
              <a:t>6/25/2014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74BFEC-7716-4AF6-B8E0-5EE26AE0B5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1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076" name="Picture 3" descr="pp_backgroun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83568" y="1484784"/>
            <a:ext cx="7920037" cy="309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 smtClean="0">
                <a:latin typeface="Calibri" pitchFamily="34" charset="0"/>
              </a:rPr>
              <a:t>CEO Pay, Incentives and Governance</a:t>
            </a:r>
          </a:p>
          <a:p>
            <a:pPr algn="ctr"/>
            <a:r>
              <a:rPr lang="en-GB" sz="2800" b="1" dirty="0" smtClean="0">
                <a:latin typeface="Calibri" pitchFamily="34" charset="0"/>
              </a:rPr>
              <a:t>Brian Bell and John Van </a:t>
            </a:r>
            <a:r>
              <a:rPr lang="en-GB" sz="2800" b="1" dirty="0" err="1" smtClean="0">
                <a:latin typeface="Calibri" pitchFamily="34" charset="0"/>
              </a:rPr>
              <a:t>Reenen</a:t>
            </a:r>
            <a:endParaRPr lang="en-GB" sz="2800" b="1" dirty="0" smtClean="0">
              <a:latin typeface="Calibri" pitchFamily="34" charset="0"/>
            </a:endParaRPr>
          </a:p>
          <a:p>
            <a:pPr algn="ctr"/>
            <a:endParaRPr lang="en-GB" sz="2800" b="1" dirty="0" smtClean="0">
              <a:latin typeface="Calibri" pitchFamily="34" charset="0"/>
            </a:endParaRPr>
          </a:p>
          <a:p>
            <a:pPr algn="ctr"/>
            <a:r>
              <a:rPr lang="en-GB" sz="2800" b="1" dirty="0" smtClean="0">
                <a:latin typeface="Calibri" pitchFamily="34" charset="0"/>
              </a:rPr>
              <a:t>Discussant: Alex Bryson</a:t>
            </a:r>
            <a:endParaRPr lang="en-GB" sz="2800" b="1" dirty="0">
              <a:latin typeface="Calibri" pitchFamily="34" charset="0"/>
            </a:endParaRPr>
          </a:p>
          <a:p>
            <a:pPr algn="ctr"/>
            <a:endParaRPr lang="en-GB" sz="2800" dirty="0" smtClean="0"/>
          </a:p>
          <a:p>
            <a:pPr algn="ctr"/>
            <a:endParaRPr lang="en-US" sz="2000" b="1" baseline="30000" dirty="0"/>
          </a:p>
          <a:p>
            <a:pPr algn="ctr"/>
            <a:endParaRPr lang="en-US" b="1" baseline="30000" dirty="0"/>
          </a:p>
          <a:p>
            <a:pPr algn="ctr"/>
            <a:r>
              <a:rPr lang="en-US" sz="1600" b="1" dirty="0" smtClean="0"/>
              <a:t>NIESR Performance Pay Workshop, 26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June 2014</a:t>
            </a:r>
            <a:endParaRPr lang="en-US" sz="1600" b="1" dirty="0"/>
          </a:p>
          <a:p>
            <a:pPr algn="ctr"/>
            <a:endParaRPr lang="en-GB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Why Does All of This Matter?</a:t>
            </a:r>
          </a:p>
        </p:txBody>
      </p:sp>
      <p:sp>
        <p:nvSpPr>
          <p:cNvPr id="56323" name="Rectangle 9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8496944" cy="4669507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Efficiency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Are we getting the right people to the top and are we paying them in a way that gets the best out of them?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Equity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Total share of all earned income going to the top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Policy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If we are worried about efficiency or equity what should we do</a:t>
            </a:r>
          </a:p>
          <a:p>
            <a:pPr marL="1141413" lvl="2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Government</a:t>
            </a:r>
          </a:p>
          <a:p>
            <a:pPr marL="1141413" lvl="2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Firms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Difficult Terrain</a:t>
            </a:r>
          </a:p>
        </p:txBody>
      </p:sp>
      <p:sp>
        <p:nvSpPr>
          <p:cNvPr id="56323" name="Rectangle 9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8496944" cy="4669507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Technically tricky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Deferred compensation makes it hard to disentangle which performance the CEO is being compensated for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Separating “luck” from the CEO causal effect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So inference is tricky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How sure can we be about what we have found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Just as well we’ve got Brian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Banker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Economist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Pragmatist</a:t>
            </a:r>
            <a:endParaRPr lang="en-GB" sz="2400" dirty="0" smtClean="0"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Focus on governance</a:t>
            </a:r>
          </a:p>
        </p:txBody>
      </p:sp>
      <p:sp>
        <p:nvSpPr>
          <p:cNvPr id="56323" name="Rectangle 9"/>
          <p:cNvSpPr>
            <a:spLocks noGrp="1"/>
          </p:cNvSpPr>
          <p:nvPr>
            <p:ph type="body" idx="4294967295"/>
          </p:nvPr>
        </p:nvSpPr>
        <p:spPr>
          <a:xfrm>
            <a:off x="395288" y="1340768"/>
            <a:ext cx="8229600" cy="4669507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+mn-lt"/>
              </a:rPr>
              <a:t>Yes </a:t>
            </a:r>
            <a:r>
              <a:rPr lang="en-GB" sz="2400" dirty="0" err="1" smtClean="0">
                <a:latin typeface="+mn-lt"/>
              </a:rPr>
              <a:t>elasticities</a:t>
            </a:r>
            <a:r>
              <a:rPr lang="en-GB" sz="2400" dirty="0" smtClean="0">
                <a:latin typeface="+mn-lt"/>
              </a:rPr>
              <a:t> have risen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Much of it appears to be luck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Hard to tie pay to CEO performance with LTIPs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But governance can help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Institutional investors’ ability/incentives to monitor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But is there anything else we can do?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China: CEO sits on own Compensation Committee, gets premium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Non-executives?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Shareholder right to vote may make things worse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Blunt instruments may make things worse</a:t>
            </a:r>
          </a:p>
          <a:p>
            <a:pPr marL="1141413" lvl="2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/>
              <a:t>Caps on bonus as % salary?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 dirty="0" smtClean="0"/>
              <a:t>The Labour Market for CEOs and The Rest</a:t>
            </a:r>
          </a:p>
        </p:txBody>
      </p:sp>
      <p:sp>
        <p:nvSpPr>
          <p:cNvPr id="56323" name="Rectangle 9"/>
          <p:cNvSpPr>
            <a:spLocks noGrp="1"/>
          </p:cNvSpPr>
          <p:nvPr>
            <p:ph type="body" idx="4294967295"/>
          </p:nvPr>
        </p:nvSpPr>
        <p:spPr>
          <a:xfrm>
            <a:off x="395288" y="1340768"/>
            <a:ext cx="8497192" cy="4669507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What lies behind managerial power?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latin typeface="+mn-lt"/>
              </a:rPr>
              <a:t>How scarce are these skills?</a:t>
            </a:r>
          </a:p>
          <a:p>
            <a:pPr marL="1141413" lvl="2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/>
              <a:t>CEO merry-go-round</a:t>
            </a:r>
            <a:endParaRPr lang="en-GB" sz="1600" dirty="0" smtClean="0"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How global are CEO markets?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How global should they be?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Tournaments – do they work?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Interesting to see how little other workers share in firm fortunes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How much should we care?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After all they are exposed enough (wages, employment)</a:t>
            </a:r>
          </a:p>
          <a:p>
            <a:pPr marL="1141413" lvl="2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/>
              <a:t>And have limited ability to change things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290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Why Does All of This Matter?</vt:lpstr>
      <vt:lpstr>Difficult Terrain</vt:lpstr>
      <vt:lpstr>Focus on governance</vt:lpstr>
      <vt:lpstr>The Labour Market for CEOs and The Rest</vt:lpstr>
    </vt:vector>
  </TitlesOfParts>
  <Company>Economics Department, University of Surrey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Pleasaunce Mansions</dc:creator>
  <cp:lastModifiedBy>ABryson</cp:lastModifiedBy>
  <cp:revision>651</cp:revision>
  <dcterms:created xsi:type="dcterms:W3CDTF">2008-09-03T20:24:36Z</dcterms:created>
  <dcterms:modified xsi:type="dcterms:W3CDTF">2014-06-25T15:43:39Z</dcterms:modified>
</cp:coreProperties>
</file>