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6" r:id="rId3"/>
    <p:sldId id="331" r:id="rId4"/>
    <p:sldId id="333" r:id="rId5"/>
    <p:sldId id="349" r:id="rId6"/>
    <p:sldId id="335" r:id="rId7"/>
    <p:sldId id="337" r:id="rId8"/>
    <p:sldId id="339" r:id="rId9"/>
    <p:sldId id="340" r:id="rId10"/>
    <p:sldId id="344" r:id="rId11"/>
    <p:sldId id="341" r:id="rId12"/>
    <p:sldId id="345" r:id="rId13"/>
    <p:sldId id="338" r:id="rId14"/>
    <p:sldId id="346" r:id="rId15"/>
    <p:sldId id="347" r:id="rId16"/>
    <p:sldId id="342" r:id="rId17"/>
    <p:sldId id="348" r:id="rId18"/>
    <p:sldId id="350" r:id="rId19"/>
    <p:sldId id="351" r:id="rId20"/>
    <p:sldId id="352" r:id="rId21"/>
    <p:sldId id="353" r:id="rId22"/>
    <p:sldId id="355" r:id="rId23"/>
    <p:sldId id="35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2" autoAdjust="0"/>
    <p:restoredTop sz="94660"/>
  </p:normalViewPr>
  <p:slideViewPr>
    <p:cSldViewPr>
      <p:cViewPr>
        <p:scale>
          <a:sx n="100" d="100"/>
          <a:sy n="100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D818F-EEAA-418A-BE38-7C27ECFC3232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9EA2B-D55D-4618-A2D4-A906BF3DE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87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9EA2B-D55D-4618-A2D4-A906BF3DEAA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527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9EA2B-D55D-4618-A2D4-A906BF3DEAA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527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F99C-E939-454C-AFF6-059FD5B844FE}" type="datetimeFigureOut">
              <a:rPr lang="en-GB" smtClean="0"/>
              <a:pPr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6AA4-54DF-47ED-81E0-2AFA361BA9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F99C-E939-454C-AFF6-059FD5B844FE}" type="datetimeFigureOut">
              <a:rPr lang="en-GB" smtClean="0"/>
              <a:pPr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6AA4-54DF-47ED-81E0-2AFA361BA9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F99C-E939-454C-AFF6-059FD5B844FE}" type="datetimeFigureOut">
              <a:rPr lang="en-GB" smtClean="0"/>
              <a:pPr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6AA4-54DF-47ED-81E0-2AFA361BA9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F99C-E939-454C-AFF6-059FD5B844FE}" type="datetimeFigureOut">
              <a:rPr lang="en-GB" smtClean="0"/>
              <a:pPr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6AA4-54DF-47ED-81E0-2AFA361BA9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F99C-E939-454C-AFF6-059FD5B844FE}" type="datetimeFigureOut">
              <a:rPr lang="en-GB" smtClean="0"/>
              <a:pPr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6AA4-54DF-47ED-81E0-2AFA361BA9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F99C-E939-454C-AFF6-059FD5B844FE}" type="datetimeFigureOut">
              <a:rPr lang="en-GB" smtClean="0"/>
              <a:pPr/>
              <a:t>16/06/2014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6AA4-54DF-47ED-81E0-2AFA361BA9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F99C-E939-454C-AFF6-059FD5B844FE}" type="datetimeFigureOut">
              <a:rPr lang="en-GB" smtClean="0"/>
              <a:pPr/>
              <a:t>16/06/2014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6AA4-54DF-47ED-81E0-2AFA361BA9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F99C-E939-454C-AFF6-059FD5B844FE}" type="datetimeFigureOut">
              <a:rPr lang="en-GB" smtClean="0"/>
              <a:pPr/>
              <a:t>16/06/2014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6AA4-54DF-47ED-81E0-2AFA361BA9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F99C-E939-454C-AFF6-059FD5B844FE}" type="datetimeFigureOut">
              <a:rPr lang="en-GB" smtClean="0"/>
              <a:pPr/>
              <a:t>16/06/2014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6AA4-54DF-47ED-81E0-2AFA361BA9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F99C-E939-454C-AFF6-059FD5B844FE}" type="datetimeFigureOut">
              <a:rPr lang="en-GB" smtClean="0"/>
              <a:pPr/>
              <a:t>16/06/2014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6AA4-54DF-47ED-81E0-2AFA361BA9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F99C-E939-454C-AFF6-059FD5B844FE}" type="datetimeFigureOut">
              <a:rPr lang="en-GB" smtClean="0"/>
              <a:pPr/>
              <a:t>16/06/2014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6AA4-54DF-47ED-81E0-2AFA361BA9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9F99C-E939-454C-AFF6-059FD5B844FE}" type="datetimeFigureOut">
              <a:rPr lang="en-GB" smtClean="0"/>
              <a:pPr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6AA4-54DF-47ED-81E0-2AFA361BA9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556792"/>
            <a:ext cx="828092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r>
              <a:rPr lang="en-GB" sz="2800" b="1" dirty="0" smtClean="0"/>
              <a:t>Performance Pay,  Wellbeing and Health</a:t>
            </a:r>
          </a:p>
          <a:p>
            <a:endParaRPr lang="en-GB" sz="2400" b="1" dirty="0"/>
          </a:p>
          <a:p>
            <a:endParaRPr lang="en-GB" sz="2400" b="1" dirty="0" smtClean="0"/>
          </a:p>
          <a:p>
            <a:endParaRPr lang="en-GB" sz="2400" b="1" dirty="0"/>
          </a:p>
          <a:p>
            <a:endParaRPr lang="en-GB" sz="2400" b="1" dirty="0"/>
          </a:p>
          <a:p>
            <a:r>
              <a:rPr lang="en-GB" sz="1600" b="1" dirty="0" smtClean="0"/>
              <a:t>Colin Green</a:t>
            </a:r>
          </a:p>
          <a:p>
            <a:r>
              <a:rPr lang="en-GB" sz="1600" b="1" dirty="0" smtClean="0"/>
              <a:t>Department of Economics</a:t>
            </a:r>
          </a:p>
          <a:p>
            <a:r>
              <a:rPr lang="en-GB" sz="1600" b="1" dirty="0" smtClean="0"/>
              <a:t>Lancaster University</a:t>
            </a:r>
          </a:p>
          <a:p>
            <a:r>
              <a:rPr lang="en-GB" sz="1600" b="1" dirty="0" smtClean="0"/>
              <a:t>c.p.green@lancs.ac.uk</a:t>
            </a:r>
            <a:endParaRPr lang="en-GB" sz="1600" b="1" dirty="0"/>
          </a:p>
          <a:p>
            <a:endParaRPr lang="en-GB" sz="2400" b="1" dirty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Garamond" pitchFamily="18" charset="0"/>
              </a:rPr>
              <a:t>A standard complaint in the Industrial Relations literature is that PRP ‘crowds out’ intrinsic motivation.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It robs workers of the warm glow from doing a good job. Transforms this into a cold market  transaction.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No one way to test this – but satisfaction with the job seems as good as any:</a:t>
            </a:r>
          </a:p>
          <a:p>
            <a:endParaRPr lang="en-GB" sz="1600" dirty="0" smtClean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Q: Does </a:t>
            </a:r>
            <a:r>
              <a:rPr lang="en-GB" sz="1600" dirty="0">
                <a:latin typeface="Garamond" pitchFamily="18" charset="0"/>
              </a:rPr>
              <a:t>moving on to performance pay reduce job satisfaction?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>
                <a:latin typeface="Garamond" pitchFamily="18" charset="0"/>
              </a:rPr>
              <a:t>Again look at </a:t>
            </a:r>
            <a:r>
              <a:rPr lang="en-GB" sz="1600" dirty="0" smtClean="0">
                <a:latin typeface="Garamond" pitchFamily="18" charset="0"/>
              </a:rPr>
              <a:t>BHPS…</a:t>
            </a:r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	</a:t>
            </a:r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What Happens at the Margin? Intrinsic Motivation and Wellbeing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(originally looked at in Green and Heywood, 2008 – </a:t>
            </a:r>
            <a:r>
              <a:rPr lang="en-GB" sz="1600" i="1" dirty="0" err="1" smtClean="0"/>
              <a:t>Economica</a:t>
            </a:r>
            <a:r>
              <a:rPr lang="en-GB" sz="1600" dirty="0" smtClean="0"/>
              <a:t>) here with updated data</a:t>
            </a:r>
          </a:p>
          <a:p>
            <a:r>
              <a:rPr lang="en-GB" sz="1600" dirty="0" smtClean="0">
                <a:latin typeface="Garamond" pitchFamily="18" charset="0"/>
              </a:rPr>
              <a:t>BHPS 1998-2008. </a:t>
            </a: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 smtClean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 smtClean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 smtClean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 smtClean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 smtClean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 smtClean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	</a:t>
            </a:r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Intrinsic Motivation and Performance pay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05900"/>
              </p:ext>
            </p:extLst>
          </p:nvPr>
        </p:nvGraphicFramePr>
        <p:xfrm>
          <a:off x="237456" y="1463650"/>
          <a:ext cx="6192688" cy="5131842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337057"/>
                <a:gridCol w="914829"/>
                <a:gridCol w="774086"/>
                <a:gridCol w="1477801"/>
                <a:gridCol w="1688915"/>
              </a:tblGrid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(1)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(2)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(3)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(4)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379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VARIABLES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Exclude bonuses&lt;£1,000</a:t>
                      </a:r>
                      <a:r>
                        <a:rPr lang="en-GB" sz="1200" baseline="0" dirty="0" smtClean="0">
                          <a:effectLst/>
                        </a:rPr>
                        <a:t> p.a.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Bonuses</a:t>
                      </a:r>
                      <a:r>
                        <a:rPr lang="en-GB" sz="1200" baseline="0" dirty="0" smtClean="0">
                          <a:effectLst/>
                        </a:rPr>
                        <a:t> Quartiles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PRP 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-0.0292**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0.0298**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0.0431**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0.0254*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(0.0130)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(0.0146)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(0.0175)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(0.0153)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329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Bonus/Profit</a:t>
                      </a:r>
                      <a:r>
                        <a:rPr lang="en-GB" sz="1200" baseline="0" dirty="0" smtClean="0">
                          <a:effectLst/>
                        </a:rPr>
                        <a:t> Share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0.0829***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0.00566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0.0431**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(0.0102)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(0.0116)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(0.0195)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 (quart 1)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0.00138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(0.0193)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 (quart 2)</a:t>
                      </a:r>
                      <a:endParaRPr lang="en-GB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-0.00657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(0.0190)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 (quart 3)</a:t>
                      </a:r>
                      <a:endParaRPr lang="en-GB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-0.0213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(0.0194)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 (quart 4)</a:t>
                      </a:r>
                      <a:endParaRPr lang="en-GB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0.0357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(0.0239)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73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Worker</a:t>
                      </a:r>
                      <a:r>
                        <a:rPr lang="en-GB" sz="1100" baseline="0" dirty="0" smtClean="0">
                          <a:effectLst/>
                        </a:rPr>
                        <a:t> FE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73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Constant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6.472***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5.508***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5.488***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5.536***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(0.0670)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(0.0754)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(0.0862)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(0.0783)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Observations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88,170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88,170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72,518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84,513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R-squared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0.030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0.007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0.007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0.008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18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of pid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20,986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19,540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20,465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615628" y="1484784"/>
            <a:ext cx="2304256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cs typeface="Arial" pitchFamily="34" charset="0"/>
              </a:rPr>
              <a:t>No robust negative</a:t>
            </a:r>
            <a:r>
              <a:rPr kumimoji="0" lang="en-GB" alt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cs typeface="Arial" pitchFamily="34" charset="0"/>
              </a:rPr>
              <a:t> effect – in fact PRP associated with higher job satisfaction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400" dirty="0" smtClean="0">
              <a:latin typeface="Garamond" panose="02020404030301010803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Some evidence that large bonuses are associated with more job satisfaction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400" baseline="0" dirty="0">
              <a:latin typeface="Garamond" panose="02020404030301010803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Perhaps this misses the point?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400" baseline="0" dirty="0">
              <a:latin typeface="Garamond" panose="02020404030301010803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Maybe PRP comes at the cost of lower satisfaction in life more generally? </a:t>
            </a:r>
            <a:endParaRPr lang="en-GB" altLang="en-US" sz="1400" baseline="0" dirty="0" smtClean="0">
              <a:latin typeface="Garamond" panose="020204040303010108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3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Life-satisfaction (happiness) and performance pay</a:t>
            </a:r>
            <a:endParaRPr lang="en-GB" sz="1600" dirty="0">
              <a:latin typeface="Garamond" pitchFamily="18" charset="0"/>
            </a:endParaRPr>
          </a:p>
          <a:p>
            <a:endParaRPr lang="en-GB" sz="1600" dirty="0" smtClean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 smtClean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 smtClean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 smtClean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 smtClean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 smtClean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	</a:t>
            </a:r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Intrinsic Motivation and Performance pay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876256" y="2274842"/>
            <a:ext cx="201622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cs typeface="Arial" pitchFamily="34" charset="0"/>
              </a:rPr>
              <a:t>Again – if anything PR</a:t>
            </a: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P and bonuses (esp. big ones) make you happier!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400" dirty="0">
                <a:latin typeface="Garamond" panose="02020404030301010803" pitchFamily="18" charset="0"/>
                <a:cs typeface="Arial" pitchFamily="34" charset="0"/>
              </a:rPr>
              <a:t/>
            </a:r>
            <a:br>
              <a:rPr lang="en-GB" altLang="en-US" sz="1400" dirty="0">
                <a:latin typeface="Garamond" panose="02020404030301010803" pitchFamily="18" charset="0"/>
                <a:cs typeface="Arial" pitchFamily="34" charset="0"/>
              </a:rPr>
            </a:b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(And note this is holding earnings constant!) </a:t>
            </a:r>
            <a:endParaRPr lang="en-GB" altLang="en-US" sz="1400" baseline="0" dirty="0" smtClean="0">
              <a:latin typeface="Garamond" panose="02020404030301010803" pitchFamily="18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642994"/>
              </p:ext>
            </p:extLst>
          </p:nvPr>
        </p:nvGraphicFramePr>
        <p:xfrm>
          <a:off x="216124" y="1484784"/>
          <a:ext cx="6486691" cy="4622278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8829"/>
                <a:gridCol w="894459"/>
                <a:gridCol w="894459"/>
                <a:gridCol w="1967810"/>
                <a:gridCol w="1431134"/>
              </a:tblGrid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(1)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(2)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(3)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(4)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OLS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FE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exclude small bonuses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bonus quartiles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PRP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0.0210*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0.00894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0.0147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0.00929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(0.0124)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(0.0122)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(0.0148)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(0.0128)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Bonus/Profit</a:t>
                      </a:r>
                      <a:r>
                        <a:rPr lang="en-GB" sz="1200" baseline="0" dirty="0" smtClean="0">
                          <a:effectLst/>
                        </a:rPr>
                        <a:t> Share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0.0483***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0.0101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0.0356**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(0.00977)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(0.00987)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(0.0165)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 (quart 1)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0.0112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(0.0168)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 (quart 2)</a:t>
                      </a:r>
                      <a:endParaRPr lang="en-GB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0.00435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(0.0159)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 (quart 3)</a:t>
                      </a:r>
                      <a:endParaRPr lang="en-GB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-0.00151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(0.0160)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 (quart 4)</a:t>
                      </a:r>
                      <a:endParaRPr lang="en-GB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0.0337*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(0.0197)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Constant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6.574***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5.508***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5.497***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5.452***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(0.0665)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(0.0661)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(0.0770)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(0.0693)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Observations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73,798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73,798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60,516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71,129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R-squared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0.024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of pid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19,082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17,663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18,958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81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Garamond" panose="02020404030301010803" pitchFamily="18" charset="0"/>
              </a:rPr>
              <a:t>I</a:t>
            </a:r>
            <a:r>
              <a:rPr lang="en-GB" sz="1600" dirty="0" smtClean="0">
                <a:latin typeface="Garamond" panose="02020404030301010803" pitchFamily="18" charset="0"/>
              </a:rPr>
              <a:t>f PRP leads to worker’s increasing effort or taking behaviour – could this be bad for workers in the long run? </a:t>
            </a:r>
          </a:p>
          <a:p>
            <a:pPr algn="ctr"/>
            <a:endParaRPr lang="en-GB" sz="1600" dirty="0" smtClean="0">
              <a:latin typeface="Garamond" panose="02020404030301010803" pitchFamily="18" charset="0"/>
            </a:endParaRPr>
          </a:p>
          <a:p>
            <a:pPr algn="ctr"/>
            <a:r>
              <a:rPr lang="en-GB" sz="1600" dirty="0" smtClean="0">
                <a:latin typeface="Garamond" panose="02020404030301010803" pitchFamily="18" charset="0"/>
              </a:rPr>
              <a:t>“</a:t>
            </a:r>
            <a:r>
              <a:rPr lang="en-GB" sz="1600" dirty="0">
                <a:latin typeface="Garamond" pitchFamily="18" charset="0"/>
              </a:rPr>
              <a:t>Workmen. . . when they are liberally paid by the piece, are very apt to</a:t>
            </a:r>
          </a:p>
          <a:p>
            <a:pPr algn="ctr"/>
            <a:r>
              <a:rPr lang="en-GB" sz="1600" dirty="0">
                <a:latin typeface="Garamond" pitchFamily="18" charset="0"/>
              </a:rPr>
              <a:t>overwork themselves, and to ruin their health and constitution in a few</a:t>
            </a:r>
          </a:p>
          <a:p>
            <a:pPr algn="ctr"/>
            <a:r>
              <a:rPr lang="en-GB" sz="1600" dirty="0">
                <a:latin typeface="Garamond" pitchFamily="18" charset="0"/>
              </a:rPr>
              <a:t>years (Smith 1776, p. 83).”	</a:t>
            </a:r>
          </a:p>
          <a:p>
            <a:endParaRPr lang="en-GB" sz="1600" dirty="0" smtClean="0"/>
          </a:p>
          <a:p>
            <a:r>
              <a:rPr lang="en-GB" sz="1600" dirty="0">
                <a:latin typeface="Garamond" pitchFamily="18" charset="0"/>
              </a:rPr>
              <a:t>A small body of research has developed demonstrating a </a:t>
            </a:r>
            <a:r>
              <a:rPr lang="en-GB" sz="1600" dirty="0" smtClean="0">
                <a:latin typeface="Garamond" pitchFamily="18" charset="0"/>
              </a:rPr>
              <a:t>link</a:t>
            </a:r>
            <a:r>
              <a:rPr lang="en-GB" sz="1600" dirty="0">
                <a:latin typeface="Garamond" pitchFamily="18" charset="0"/>
              </a:rPr>
              <a:t> </a:t>
            </a:r>
            <a:r>
              <a:rPr lang="en-GB" sz="1600" dirty="0" smtClean="0">
                <a:latin typeface="Garamond" pitchFamily="18" charset="0"/>
              </a:rPr>
              <a:t>between performance pay and health.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>
                <a:latin typeface="Garamond" pitchFamily="18" charset="0"/>
              </a:rPr>
              <a:t>This </a:t>
            </a:r>
            <a:r>
              <a:rPr lang="en-GB" sz="1600" dirty="0" smtClean="0">
                <a:latin typeface="Garamond" pitchFamily="18" charset="0"/>
              </a:rPr>
              <a:t>link is </a:t>
            </a:r>
            <a:r>
              <a:rPr lang="en-GB" sz="1600" dirty="0">
                <a:latin typeface="Garamond" pitchFamily="18" charset="0"/>
              </a:rPr>
              <a:t>important as part of the wage premium </a:t>
            </a:r>
            <a:r>
              <a:rPr lang="en-GB" sz="1600" dirty="0" smtClean="0">
                <a:latin typeface="Garamond" pitchFamily="18" charset="0"/>
              </a:rPr>
              <a:t>may be a </a:t>
            </a:r>
            <a:r>
              <a:rPr lang="en-GB" sz="1600" dirty="0">
                <a:latin typeface="Garamond" pitchFamily="18" charset="0"/>
              </a:rPr>
              <a:t>risk premium…. And also matters who foots the health bill (employers, the worker or the </a:t>
            </a:r>
            <a:r>
              <a:rPr lang="en-GB" sz="1600" dirty="0" smtClean="0">
                <a:latin typeface="Garamond" pitchFamily="18" charset="0"/>
              </a:rPr>
              <a:t>state) – i.e. is there a potential for moral hazard?</a:t>
            </a:r>
            <a:endParaRPr lang="en-GB" sz="1600" dirty="0">
              <a:latin typeface="Garamond" pitchFamily="18" charset="0"/>
            </a:endParaRPr>
          </a:p>
          <a:p>
            <a:endParaRPr lang="en-GB" sz="1600" dirty="0"/>
          </a:p>
          <a:p>
            <a:r>
              <a:rPr lang="en-GB" sz="1600" dirty="0" smtClean="0">
                <a:latin typeface="Garamond" pitchFamily="18" charset="0"/>
              </a:rPr>
              <a:t>Two versions of this:</a:t>
            </a:r>
          </a:p>
          <a:p>
            <a:endParaRPr lang="en-GB" sz="1600" dirty="0" smtClean="0">
              <a:latin typeface="Garamond" pitchFamily="18" charset="0"/>
            </a:endParaRPr>
          </a:p>
          <a:p>
            <a:pPr marL="342900" indent="-342900">
              <a:buAutoNum type="arabicParenBoth"/>
            </a:pPr>
            <a:r>
              <a:rPr lang="en-GB" sz="1600" dirty="0" smtClean="0">
                <a:latin typeface="Garamond" pitchFamily="18" charset="0"/>
              </a:rPr>
              <a:t>contemporaneous effect – accidents/injuries through extra effort, poor maintenance of equipment </a:t>
            </a:r>
            <a:r>
              <a:rPr lang="en-GB" sz="1600" dirty="0" err="1" smtClean="0">
                <a:latin typeface="Garamond" pitchFamily="18" charset="0"/>
              </a:rPr>
              <a:t>etc</a:t>
            </a:r>
            <a:endParaRPr lang="en-GB" sz="1600" dirty="0" smtClean="0">
              <a:latin typeface="Garamond" pitchFamily="18" charset="0"/>
            </a:endParaRPr>
          </a:p>
          <a:p>
            <a:endParaRPr lang="en-GB" sz="1600" dirty="0" smtClean="0">
              <a:latin typeface="Garamond" pitchFamily="18" charset="0"/>
            </a:endParaRPr>
          </a:p>
          <a:p>
            <a:r>
              <a:rPr lang="en-GB" sz="1600" dirty="0">
                <a:latin typeface="Garamond" pitchFamily="18" charset="0"/>
              </a:rPr>
              <a:t>	</a:t>
            </a:r>
            <a:r>
              <a:rPr lang="en-GB" sz="1600" dirty="0" smtClean="0">
                <a:latin typeface="Garamond" pitchFamily="18" charset="0"/>
              </a:rPr>
              <a:t>- Relatively straightforward to test</a:t>
            </a:r>
          </a:p>
          <a:p>
            <a:r>
              <a:rPr lang="en-GB" sz="1600" dirty="0">
                <a:latin typeface="Garamond" pitchFamily="18" charset="0"/>
              </a:rPr>
              <a:t>	</a:t>
            </a:r>
            <a:r>
              <a:rPr lang="en-GB" sz="1600" dirty="0" smtClean="0">
                <a:latin typeface="Garamond" pitchFamily="18" charset="0"/>
              </a:rPr>
              <a:t>- Bender, Green and Heywood (2011) </a:t>
            </a:r>
            <a:r>
              <a:rPr lang="en-GB" sz="1600" i="1" dirty="0" err="1" smtClean="0">
                <a:latin typeface="Garamond" pitchFamily="18" charset="0"/>
              </a:rPr>
              <a:t>J.PopEcon</a:t>
            </a:r>
            <a:r>
              <a:rPr lang="en-GB" sz="1600" dirty="0" smtClean="0">
                <a:latin typeface="Garamond" pitchFamily="18" charset="0"/>
              </a:rPr>
              <a:t> one study that looks at cross-</a:t>
            </a:r>
            <a:r>
              <a:rPr lang="en-GB" sz="1600" dirty="0">
                <a:latin typeface="Garamond" pitchFamily="18" charset="0"/>
              </a:rPr>
              <a:t>E</a:t>
            </a:r>
            <a:r>
              <a:rPr lang="en-GB" sz="1600" dirty="0" smtClean="0">
                <a:latin typeface="Garamond" pitchFamily="18" charset="0"/>
              </a:rPr>
              <a:t>uropean	   evidence on health effects of working in PRP</a:t>
            </a:r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	</a:t>
            </a:r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2488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Performance pay and health 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14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	</a:t>
            </a:r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2488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Manual Workers and Injuries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679765"/>
              </p:ext>
            </p:extLst>
          </p:nvPr>
        </p:nvGraphicFramePr>
        <p:xfrm>
          <a:off x="107504" y="1233121"/>
          <a:ext cx="5868670" cy="19278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508760"/>
                <a:gridCol w="1350645"/>
                <a:gridCol w="1541780"/>
                <a:gridCol w="146748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All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Manual Workers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Non-Manual Workers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Piece Rate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0.052* [0.009]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0.067* [0.017]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0.014** [0.008]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Profit Share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-0.024* [0.007]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-0.014 [0.021]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-0.009 [0.008]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Group Bonus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0.019 [0.022]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0.079 [0.057]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0.007 [0.010]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Share Payment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-0.016 [0.014]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0.010 [0.044]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-0.013 [0.010]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Male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0.060* [0.004]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0.070* [0.011]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0.012** [0.005]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Age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0.0005 [0.002]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0.001 [0.003]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0.001 [0.001]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Age Sqr * 10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-0.0001 [0.0002]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-0.0002 [0.0004]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-0.00018 [0.00013]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Pseudo r</a:t>
                      </a:r>
                      <a:r>
                        <a:rPr lang="en-US" sz="1100" baseline="300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0.056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0.039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0.037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Observations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33,501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12,860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20,641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925523"/>
            <a:ext cx="652281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Payment Methods and Probability of Workplace Injury,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Probit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Marginal Effects, EWCS 2000 &amp; 2005.</a:t>
            </a: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489516" y="693858"/>
            <a:ext cx="2304256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cs typeface="Arial" pitchFamily="34" charset="0"/>
              </a:rPr>
              <a:t>Cross European</a:t>
            </a:r>
            <a:r>
              <a:rPr kumimoji="0" lang="en-GB" alt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cs typeface="Arial" pitchFamily="34" charset="0"/>
              </a:rPr>
              <a:t> Evidence</a:t>
            </a:r>
            <a:endParaRPr lang="en-GB" altLang="en-US" sz="1400" dirty="0">
              <a:latin typeface="Garamond" panose="02020404030301010803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cs typeface="Arial" pitchFamily="34" charset="0"/>
              </a:rPr>
              <a:t>(Large) Increase in workplace</a:t>
            </a:r>
            <a:r>
              <a:rPr kumimoji="0" lang="en-GB" alt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cs typeface="Arial" pitchFamily="34" charset="0"/>
              </a:rPr>
              <a:t> injury due to piece rates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400" baseline="0" dirty="0">
              <a:latin typeface="Garamond" panose="02020404030301010803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Concentrated in manual work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400" dirty="0">
              <a:latin typeface="Garamond" panose="02020404030301010803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These effects survive detailed controls for workplace hazards </a:t>
            </a:r>
            <a:r>
              <a:rPr lang="en-GB" altLang="en-US" sz="1400" b="1" i="1" dirty="0" smtClean="0">
                <a:latin typeface="Garamond" panose="02020404030301010803" pitchFamily="18" charset="0"/>
                <a:cs typeface="Arial" pitchFamily="34" charset="0"/>
              </a:rPr>
              <a:t>and</a:t>
            </a:r>
            <a:r>
              <a:rPr lang="en-GB" altLang="en-US" sz="1400" b="1" dirty="0" smtClean="0"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relatively detailed controls for effort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400" dirty="0">
              <a:latin typeface="Garamond" panose="02020404030301010803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(in fact controlling for effort does not change piece rate effect at all)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400" dirty="0">
              <a:latin typeface="Garamond" panose="02020404030301010803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So a slight puzzle re: transmission mechanism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400" baseline="0" dirty="0">
              <a:latin typeface="Garamond" panose="02020404030301010803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400" baseline="0" dirty="0" smtClean="0">
                <a:latin typeface="Garamond" panose="02020404030301010803" pitchFamily="18" charset="0"/>
                <a:cs typeface="Arial" pitchFamily="34" charset="0"/>
              </a:rPr>
              <a:t>Can conduct similar exercise</a:t>
            </a: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 for UK on PRP…</a:t>
            </a:r>
            <a:endParaRPr lang="en-GB" altLang="en-US" sz="1400" baseline="0" dirty="0" smtClean="0">
              <a:latin typeface="Garamond" panose="020204040303010108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	</a:t>
            </a:r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2488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PRP and Self-Assessed Health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651756"/>
              </p:ext>
            </p:extLst>
          </p:nvPr>
        </p:nvGraphicFramePr>
        <p:xfrm>
          <a:off x="742434" y="1124744"/>
          <a:ext cx="7659131" cy="4240649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584586"/>
                <a:gridCol w="941127"/>
                <a:gridCol w="941127"/>
                <a:gridCol w="941127"/>
                <a:gridCol w="1882253"/>
                <a:gridCol w="1368911"/>
              </a:tblGrid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(1)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(2)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(3)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(4)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(5)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OLS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Worker FE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Match FE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exclude small bonuses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bonus quartiles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PRP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-0.0335***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-0.00848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-0.0142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-0.0103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-0.00743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(0.00911)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(0.00931)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(0.0103)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(0.0112)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(0.00978)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 (quart 1)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-0.000958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(0.0127)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 (quart 2)</a:t>
                      </a:r>
                      <a:endParaRPr lang="en-GB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-0.00406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(0.0120)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 (quart 3)</a:t>
                      </a:r>
                      <a:endParaRPr lang="en-GB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-0.00466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(0.0121)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 (quart 4)</a:t>
                      </a:r>
                      <a:endParaRPr lang="en-GB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0.00174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(0.0147)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Bonus/Profit</a:t>
                      </a:r>
                      <a:r>
                        <a:rPr lang="en-GB" sz="1100" baseline="0" dirty="0" smtClean="0">
                          <a:effectLst/>
                        </a:rPr>
                        <a:t> Share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-0.0309***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-5.54e-05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-0.0115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-0.00262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(0.00711)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(0.00740)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(0.00844)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(0.0123)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Constant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1.790***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1.795***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1.867***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1.884***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1.836***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(0.0785)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(0.0754)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(0.0911)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(0.0670)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(0.0779)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Observations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75,438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75,438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75,438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62,121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72,793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R-squared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0.021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0.004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0.005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0.004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0.004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Number of pid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19,202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17,788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19,086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9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Number of matchid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29,235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22488" y="543264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Standard errors in parentheses</a:t>
            </a: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*** p&lt;0.01, ** p&lt;0.05, * p&lt;0.1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792856" y="782796"/>
            <a:ext cx="51972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BHPS,</a:t>
            </a:r>
            <a:r>
              <a:rPr kumimoji="0" lang="en-GB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Performance Pay and Self-Assessed Health (1 = excellent,…,5 ver</a:t>
            </a:r>
            <a:r>
              <a:rPr lang="en-GB" altLang="en-US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poor)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95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Garamond" panose="02020404030301010803" pitchFamily="18" charset="0"/>
              </a:rPr>
              <a:t>No effect – but perhaps this misses long term effects of PRP on health, for instance due to overwork/stress/reduction in healthy behaviours.</a:t>
            </a:r>
          </a:p>
          <a:p>
            <a:endParaRPr lang="en-GB" sz="1600" dirty="0">
              <a:latin typeface="Garamond" panose="02020404030301010803" pitchFamily="18" charset="0"/>
            </a:endParaRPr>
          </a:p>
          <a:p>
            <a:r>
              <a:rPr lang="en-GB" sz="1600" dirty="0" smtClean="0">
                <a:latin typeface="Garamond" panose="02020404030301010803" pitchFamily="18" charset="0"/>
              </a:rPr>
              <a:t>Naturally harder to test</a:t>
            </a:r>
          </a:p>
          <a:p>
            <a:endParaRPr lang="en-GB" sz="1600" b="1" dirty="0"/>
          </a:p>
          <a:p>
            <a:r>
              <a:rPr lang="en-GB" sz="1600" dirty="0" smtClean="0">
                <a:latin typeface="Garamond" pitchFamily="18" charset="0"/>
              </a:rPr>
              <a:t>Bender and Theodossiou (OEP, forthcoming) is one attempt. 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BHPS 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Looks at relationship between exposure to PRP and likelihood of ‘exiting’ good health.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In essence takes workers in an initial period in good health and compares ‘survival’ in good health of those on PRP to those not.  </a:t>
            </a: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	</a:t>
            </a:r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2488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Performance pay and stress…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80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2488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PRP Exposure and long term health (Bender and Theodossiou)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8" y="692696"/>
            <a:ext cx="600075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56176" y="836712"/>
            <a:ext cx="273630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600" dirty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‘Survival’ in good health over years</a:t>
            </a:r>
          </a:p>
          <a:p>
            <a:endParaRPr lang="en-GB" dirty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Conditional on exposure to PRP</a:t>
            </a:r>
          </a:p>
          <a:p>
            <a:endParaRPr lang="en-GB" dirty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Markedly lower survival rate</a:t>
            </a:r>
          </a:p>
        </p:txBody>
      </p:sp>
    </p:spTree>
    <p:extLst>
      <p:ext uri="{BB962C8B-B14F-4D97-AF65-F5344CB8AC3E}">
        <p14:creationId xmlns:p14="http://schemas.microsoft.com/office/powerpoint/2010/main" val="49686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Garamond" pitchFamily="18" charset="0"/>
              </a:rPr>
              <a:t>This (and other papers, </a:t>
            </a:r>
            <a:r>
              <a:rPr lang="en-GB" sz="1600" dirty="0" err="1" smtClean="0">
                <a:latin typeface="Garamond" pitchFamily="18" charset="0"/>
              </a:rPr>
              <a:t>Artz</a:t>
            </a:r>
            <a:r>
              <a:rPr lang="en-GB" sz="1600" dirty="0" smtClean="0">
                <a:latin typeface="Garamond" pitchFamily="18" charset="0"/>
              </a:rPr>
              <a:t> and Heywood ) – lead to a picture of a negative health effect of PRP . </a:t>
            </a:r>
          </a:p>
          <a:p>
            <a:r>
              <a:rPr lang="en-GB" sz="1600" dirty="0">
                <a:latin typeface="Garamond" pitchFamily="18" charset="0"/>
              </a:rPr>
              <a:t/>
            </a:r>
            <a:br>
              <a:rPr lang="en-GB" sz="1600" dirty="0">
                <a:latin typeface="Garamond" pitchFamily="18" charset="0"/>
              </a:rPr>
            </a:br>
            <a:r>
              <a:rPr lang="en-GB" sz="1600" dirty="0" smtClean="0">
                <a:latin typeface="Garamond" pitchFamily="18" charset="0"/>
              </a:rPr>
              <a:t>If understood by workers means that part of the wage premium needs to be viewed in a compensating wage differential light. 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But little known about transmission mechanism…</a:t>
            </a: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	</a:t>
            </a:r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2488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PRP and Health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52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Garamond" pitchFamily="18" charset="0"/>
              </a:rPr>
              <a:t>PRP works by increasing the private return to increased effort. 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A natural question is to ask is does this ‘squeeze out’ other activities.</a:t>
            </a:r>
          </a:p>
          <a:p>
            <a:r>
              <a:rPr lang="en-GB" sz="1600" dirty="0">
                <a:latin typeface="Garamond" pitchFamily="18" charset="0"/>
              </a:rPr>
              <a:t/>
            </a:r>
            <a:br>
              <a:rPr lang="en-GB" sz="1600" dirty="0">
                <a:latin typeface="Garamond" pitchFamily="18" charset="0"/>
              </a:rPr>
            </a:br>
            <a:r>
              <a:rPr lang="en-GB" sz="1600" dirty="0" smtClean="0">
                <a:latin typeface="Garamond" pitchFamily="18" charset="0"/>
              </a:rPr>
              <a:t>If, so what types of activities.  Is there a market failure dimension? </a:t>
            </a:r>
          </a:p>
          <a:p>
            <a:r>
              <a:rPr lang="en-GB" sz="1600" dirty="0">
                <a:latin typeface="Garamond" pitchFamily="18" charset="0"/>
              </a:rPr>
              <a:t/>
            </a:r>
            <a:br>
              <a:rPr lang="en-GB" sz="1600" dirty="0">
                <a:latin typeface="Garamond" pitchFamily="18" charset="0"/>
              </a:rPr>
            </a:br>
            <a:r>
              <a:rPr lang="en-GB" sz="1600" dirty="0" smtClean="0">
                <a:latin typeface="Garamond" pitchFamily="18" charset="0"/>
              </a:rPr>
              <a:t>One concern is that it influences the provision of goods with a social value. For instance: </a:t>
            </a:r>
          </a:p>
          <a:p>
            <a:endParaRPr lang="en-GB" sz="1600" dirty="0">
              <a:latin typeface="Garamond" pitchFamily="18" charset="0"/>
            </a:endParaRPr>
          </a:p>
          <a:p>
            <a:pPr marL="342900" indent="-342900">
              <a:buAutoNum type="arabicParenBoth"/>
            </a:pPr>
            <a:r>
              <a:rPr lang="en-GB" sz="1600" dirty="0" smtClean="0">
                <a:latin typeface="Garamond" pitchFamily="18" charset="0"/>
              </a:rPr>
              <a:t>PRP works best on high ability individuals – these may be those who have high social value in other activities (charities, organisations </a:t>
            </a:r>
            <a:r>
              <a:rPr lang="en-GB" sz="1600" dirty="0" err="1" smtClean="0">
                <a:latin typeface="Garamond" pitchFamily="18" charset="0"/>
              </a:rPr>
              <a:t>etc</a:t>
            </a:r>
            <a:r>
              <a:rPr lang="en-GB" sz="1600" dirty="0" smtClean="0">
                <a:latin typeface="Garamond" pitchFamily="18" charset="0"/>
              </a:rPr>
              <a:t>)</a:t>
            </a:r>
          </a:p>
          <a:p>
            <a:pPr marL="342900" indent="-342900">
              <a:buAutoNum type="arabicParenBoth"/>
            </a:pPr>
            <a:endParaRPr lang="en-GB" sz="1600" dirty="0">
              <a:latin typeface="Garamond" pitchFamily="18" charset="0"/>
            </a:endParaRPr>
          </a:p>
          <a:p>
            <a:pPr marL="342900" indent="-342900">
              <a:buAutoNum type="arabicParenBoth"/>
            </a:pPr>
            <a:r>
              <a:rPr lang="en-GB" sz="1600" dirty="0" smtClean="0">
                <a:latin typeface="Garamond" pitchFamily="18" charset="0"/>
              </a:rPr>
              <a:t>Increased work may influence other outcomes that have social consequences – family stability?</a:t>
            </a:r>
          </a:p>
          <a:p>
            <a:pPr marL="342900" indent="-342900">
              <a:buAutoNum type="arabicParenBoth"/>
            </a:pPr>
            <a:endParaRPr lang="en-GB" sz="1600" dirty="0">
              <a:latin typeface="Garamond" pitchFamily="18" charset="0"/>
            </a:endParaRPr>
          </a:p>
          <a:p>
            <a:pPr marL="342900" indent="-342900">
              <a:buAutoNum type="arabicParenBoth"/>
            </a:pPr>
            <a:r>
              <a:rPr lang="en-GB" sz="1600" dirty="0" smtClean="0">
                <a:latin typeface="Garamond" pitchFamily="18" charset="0"/>
              </a:rPr>
              <a:t>A reduction in leisure time that my be best ‘co-consumed’</a:t>
            </a:r>
          </a:p>
          <a:p>
            <a:pPr marL="342900" indent="-342900">
              <a:buAutoNum type="arabicParenBoth"/>
            </a:pPr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Little work on this...</a:t>
            </a:r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1</a:t>
            </a:r>
            <a:r>
              <a:rPr lang="en-GB" sz="1600" baseline="30000" dirty="0" smtClean="0">
                <a:latin typeface="Garamond" pitchFamily="18" charset="0"/>
              </a:rPr>
              <a:t>st</a:t>
            </a:r>
            <a:r>
              <a:rPr lang="en-GB" sz="1600" dirty="0" smtClean="0">
                <a:latin typeface="Garamond" pitchFamily="18" charset="0"/>
              </a:rPr>
              <a:t> question – does PRP influence leisure outcomes of individuals – lack of information in most data sets. </a:t>
            </a:r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2488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PRP at the Margin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01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Garamond" panose="02020404030301010803" pitchFamily="18" charset="0"/>
              </a:rPr>
              <a:t>Large (economics) literature on performance pay </a:t>
            </a:r>
          </a:p>
          <a:p>
            <a:endParaRPr lang="en-GB" sz="2000" dirty="0">
              <a:latin typeface="Garamond" panose="02020404030301010803" pitchFamily="18" charset="0"/>
            </a:endParaRPr>
          </a:p>
          <a:p>
            <a:r>
              <a:rPr lang="en-GB" sz="2000" dirty="0" smtClean="0">
                <a:latin typeface="Garamond" panose="02020404030301010803" pitchFamily="18" charset="0"/>
              </a:rPr>
              <a:t>Main focus on how performance pay solves agency problems</a:t>
            </a:r>
          </a:p>
          <a:p>
            <a:endParaRPr lang="en-GB" sz="16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Garamond" panose="02020404030301010803" pitchFamily="18" charset="0"/>
              </a:rPr>
              <a:t>For instance firm owners are profit </a:t>
            </a:r>
            <a:r>
              <a:rPr lang="en-GB" sz="1600" dirty="0" err="1" smtClean="0">
                <a:latin typeface="Garamond" panose="02020404030301010803" pitchFamily="18" charset="0"/>
              </a:rPr>
              <a:t>maximisers</a:t>
            </a:r>
            <a:r>
              <a:rPr lang="en-GB" sz="1600" dirty="0" smtClean="0">
                <a:latin typeface="Garamond" panose="02020404030301010803" pitchFamily="18" charset="0"/>
              </a:rPr>
              <a:t>, while worker utility is a positive function 	of pay and negative function of effort</a:t>
            </a:r>
          </a:p>
          <a:p>
            <a:endParaRPr lang="en-GB" sz="1600" dirty="0" smtClean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Garamond" panose="02020404030301010803" pitchFamily="18" charset="0"/>
              </a:rPr>
              <a:t>Intuition is that payment on output better aligns worker and firm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Garamond" panose="02020404030301010803" pitchFamily="18" charset="0"/>
              </a:rPr>
              <a:t>PRP can take many forms but basic models consider contemporaneous output based pay (i.e. piece rates, commissions </a:t>
            </a:r>
            <a:r>
              <a:rPr lang="en-GB" sz="1600" dirty="0" err="1" smtClean="0">
                <a:latin typeface="Garamond" panose="02020404030301010803" pitchFamily="18" charset="0"/>
              </a:rPr>
              <a:t>etc</a:t>
            </a:r>
            <a:r>
              <a:rPr lang="en-GB" sz="1600" dirty="0" smtClean="0">
                <a:latin typeface="Garamond" panose="02020404030301010803" pitchFamily="18" charset="0"/>
              </a:rPr>
              <a:t>)</a:t>
            </a:r>
          </a:p>
          <a:p>
            <a:r>
              <a:rPr lang="en-GB" sz="1600" dirty="0" smtClean="0">
                <a:latin typeface="Garamond" panose="02020404030301010803" pitchFamily="18" charset="0"/>
              </a:rPr>
              <a:t>	</a:t>
            </a:r>
          </a:p>
          <a:p>
            <a:r>
              <a:rPr lang="en-GB" sz="2000" dirty="0" smtClean="0">
                <a:latin typeface="Garamond" panose="02020404030301010803" pitchFamily="18" charset="0"/>
              </a:rPr>
              <a:t>Classic work is </a:t>
            </a:r>
            <a:r>
              <a:rPr lang="en-GB" sz="2000" dirty="0" err="1" smtClean="0">
                <a:latin typeface="Garamond" panose="02020404030301010803" pitchFamily="18" charset="0"/>
              </a:rPr>
              <a:t>Lazear’s</a:t>
            </a:r>
            <a:r>
              <a:rPr lang="en-GB" sz="2000" dirty="0" smtClean="0">
                <a:latin typeface="Garamond" panose="02020404030301010803" pitchFamily="18" charset="0"/>
              </a:rPr>
              <a:t> 2000 AER paper on </a:t>
            </a:r>
            <a:r>
              <a:rPr lang="en-GB" sz="2000" dirty="0" err="1" smtClean="0">
                <a:latin typeface="Garamond" panose="02020404030301010803" pitchFamily="18" charset="0"/>
              </a:rPr>
              <a:t>Safelite</a:t>
            </a:r>
            <a:r>
              <a:rPr lang="en-GB" sz="2000" dirty="0" smtClean="0">
                <a:latin typeface="Garamond" panose="02020404030301010803" pitchFamily="18" charset="0"/>
              </a:rPr>
              <a:t> window replacements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	</a:t>
            </a:r>
            <a:endParaRPr lang="en-GB" sz="2000" dirty="0" smtClean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Garamond" panose="02020404030301010803" pitchFamily="18" charset="0"/>
              </a:rPr>
              <a:t>Switch to piece rates leads to large increase in worker productivity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Garamond" panose="02020404030301010803" pitchFamily="18" charset="0"/>
              </a:rPr>
              <a:t>Little increase in direct labour costs. </a:t>
            </a:r>
            <a:endParaRPr lang="en-GB" sz="2000" dirty="0" smtClean="0">
              <a:latin typeface="Garamond" panose="02020404030301010803" pitchFamily="18" charset="0"/>
            </a:endParaRPr>
          </a:p>
          <a:p>
            <a:r>
              <a:rPr lang="en-GB" sz="1600" dirty="0" smtClean="0">
                <a:latin typeface="Garamond" panose="02020404030301010803" pitchFamily="18" charset="0"/>
              </a:rPr>
              <a:t>	</a:t>
            </a:r>
          </a:p>
          <a:p>
            <a:endParaRPr lang="en-GB" sz="1600" dirty="0">
              <a:latin typeface="Garamond" panose="02020404030301010803" pitchFamily="18" charset="0"/>
            </a:endParaRPr>
          </a:p>
          <a:p>
            <a:r>
              <a:rPr lang="en-GB" sz="1600" dirty="0" smtClean="0">
                <a:latin typeface="Garamond" panose="02020404030301010803" pitchFamily="18" charset="0"/>
              </a:rPr>
              <a:t>	</a:t>
            </a:r>
            <a:endParaRPr lang="en-GB" dirty="0" smtClean="0">
              <a:latin typeface="Garamond" panose="02020404030301010803" pitchFamily="18" charset="0"/>
            </a:endParaRPr>
          </a:p>
          <a:p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Introduction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Garamond" pitchFamily="18" charset="0"/>
              </a:rPr>
              <a:t>Satisfaction with Amount of Leisure? BHPS 1998-2008  </a:t>
            </a:r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	</a:t>
            </a:r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2488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Effect on Leisure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950248"/>
              </p:ext>
            </p:extLst>
          </p:nvPr>
        </p:nvGraphicFramePr>
        <p:xfrm>
          <a:off x="719947" y="1340769"/>
          <a:ext cx="6300327" cy="4416552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303465"/>
                <a:gridCol w="774162"/>
                <a:gridCol w="774162"/>
                <a:gridCol w="774162"/>
                <a:gridCol w="1548323"/>
                <a:gridCol w="1126053"/>
              </a:tblGrid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(1)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(2)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(3)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(4)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(5)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OLS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FE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match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exclude small bonuses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bonus quartiles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PRP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-0.0337**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-0.0279*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-0.0176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-0.0167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-0.0194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(0.0162)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(0.0161)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(0.0175)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(0.0194)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(0.0169)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Bonus (quart 1)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0.0264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(0.0222)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Bonus (quart 2)</a:t>
                      </a:r>
                      <a:endParaRPr lang="en-GB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-0.00261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(0.0210)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Bonus (quart 3)</a:t>
                      </a:r>
                      <a:endParaRPr lang="en-GB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-0.0321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(0.0211)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Bonus (quart 4)</a:t>
                      </a:r>
                      <a:endParaRPr lang="en-GB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-0.0494*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(0.0260)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Bonus/Profit</a:t>
                      </a:r>
                      <a:r>
                        <a:rPr lang="en-GB" sz="1100" baseline="0" dirty="0" smtClean="0">
                          <a:effectLst/>
                        </a:rPr>
                        <a:t> Share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0.0150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-0.0111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0.00223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-0.0105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(0.0128)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(0.0130)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(0.0145)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(0.0216)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Constant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6.084***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4.985***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4.779***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4.694***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4.668***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(0.0906)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(0.110)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(0.112)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(0.104)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(0.0943)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Observations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73,945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73,945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73,945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60,645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71,269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R-squared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0.037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0.009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0.009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0.010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0.009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Number of pid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19,094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17,674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18,967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  <a:tr h="1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Number of matchid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29,097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61" marR="44561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23728" y="5937329"/>
            <a:ext cx="59766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Garamond" panose="02020404030301010803" pitchFamily="18" charset="0"/>
              </a:rPr>
              <a:t>Standard errors in </a:t>
            </a:r>
            <a:r>
              <a:rPr lang="en-GB" sz="1200" dirty="0" smtClean="0">
                <a:latin typeface="Garamond" panose="02020404030301010803" pitchFamily="18" charset="0"/>
              </a:rPr>
              <a:t>parentheses *** </a:t>
            </a:r>
            <a:r>
              <a:rPr lang="en-GB" sz="1200" dirty="0">
                <a:latin typeface="Garamond" panose="02020404030301010803" pitchFamily="18" charset="0"/>
              </a:rPr>
              <a:t>p&lt;0.01, ** p&lt;0.05, * p&lt;0.1</a:t>
            </a:r>
          </a:p>
        </p:txBody>
      </p:sp>
      <p:sp>
        <p:nvSpPr>
          <p:cNvPr id="7" name="Rectangle 6"/>
          <p:cNvSpPr/>
          <p:nvPr/>
        </p:nvSpPr>
        <p:spPr>
          <a:xfrm>
            <a:off x="7164287" y="1124744"/>
            <a:ext cx="1984251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600" dirty="0">
              <a:latin typeface="Garamond" pitchFamily="18" charset="0"/>
            </a:endParaRPr>
          </a:p>
          <a:p>
            <a:r>
              <a:rPr lang="en-GB" sz="1400" dirty="0" smtClean="0">
                <a:latin typeface="Garamond" pitchFamily="18" charset="0"/>
              </a:rPr>
              <a:t>Some evidence that PRP reduces ‘satisfaction with leisure amount’ </a:t>
            </a:r>
          </a:p>
          <a:p>
            <a:endParaRPr lang="en-GB" sz="1400" dirty="0">
              <a:latin typeface="Garamond" pitchFamily="18" charset="0"/>
            </a:endParaRPr>
          </a:p>
          <a:p>
            <a:r>
              <a:rPr lang="en-GB" sz="1400" dirty="0" smtClean="0">
                <a:latin typeface="Garamond" pitchFamily="18" charset="0"/>
              </a:rPr>
              <a:t>Might indicate greater time pressure for individuals on PRP</a:t>
            </a:r>
          </a:p>
          <a:p>
            <a:endParaRPr lang="en-GB" sz="1400" dirty="0">
              <a:latin typeface="Garamond" pitchFamily="18" charset="0"/>
            </a:endParaRPr>
          </a:p>
          <a:p>
            <a:r>
              <a:rPr lang="en-GB" sz="1400" dirty="0" smtClean="0">
                <a:latin typeface="Garamond" pitchFamily="18" charset="0"/>
              </a:rPr>
              <a:t>Is there any evidence of what else might be reduced at the margin?</a:t>
            </a:r>
          </a:p>
          <a:p>
            <a:endParaRPr lang="en-GB" sz="1400" dirty="0">
              <a:latin typeface="Garamond" pitchFamily="18" charset="0"/>
            </a:endParaRPr>
          </a:p>
          <a:p>
            <a:endParaRPr lang="en-GB" sz="1400" dirty="0" smtClean="0">
              <a:latin typeface="Garamond" pitchFamily="18" charset="0"/>
            </a:endParaRPr>
          </a:p>
          <a:p>
            <a:endParaRPr lang="en-GB" sz="1400" dirty="0">
              <a:latin typeface="Garamond" pitchFamily="18" charset="0"/>
            </a:endParaRPr>
          </a:p>
          <a:p>
            <a:endParaRPr lang="en-GB" sz="14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10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2488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PRP and Outside Activities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123728" y="5937329"/>
            <a:ext cx="59766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Garamond" panose="02020404030301010803" pitchFamily="18" charset="0"/>
              </a:rPr>
              <a:t>Standard errors in </a:t>
            </a:r>
            <a:r>
              <a:rPr lang="en-GB" sz="1200" dirty="0" smtClean="0">
                <a:latin typeface="Garamond" panose="02020404030301010803" pitchFamily="18" charset="0"/>
              </a:rPr>
              <a:t>parentheses *** </a:t>
            </a:r>
            <a:r>
              <a:rPr lang="en-GB" sz="1200" dirty="0">
                <a:latin typeface="Garamond" panose="02020404030301010803" pitchFamily="18" charset="0"/>
              </a:rPr>
              <a:t>p&lt;0.01, ** p&lt;0.05, * p&lt;0.1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31" y="1559243"/>
            <a:ext cx="6012160" cy="437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4" y="739631"/>
            <a:ext cx="3314949" cy="81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6183203" y="2055515"/>
            <a:ext cx="296533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Garamond" pitchFamily="18" charset="0"/>
              </a:rPr>
              <a:t>Cross-European evidence</a:t>
            </a: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Appears that PRP comes solely at the expense of housework</a:t>
            </a:r>
          </a:p>
          <a:p>
            <a:endParaRPr lang="en-GB" dirty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(no effect for women)</a:t>
            </a:r>
          </a:p>
          <a:p>
            <a:endParaRPr lang="en-GB" dirty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But no effect on child care, charitable activity or leisure.</a:t>
            </a:r>
          </a:p>
          <a:p>
            <a:endParaRPr lang="en-GB" dirty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(unreported BHPS estimates suggest no effect on involvement with charities.)</a:t>
            </a:r>
          </a:p>
        </p:txBody>
      </p:sp>
    </p:spTree>
    <p:extLst>
      <p:ext uri="{BB962C8B-B14F-4D97-AF65-F5344CB8AC3E}">
        <p14:creationId xmlns:p14="http://schemas.microsoft.com/office/powerpoint/2010/main" val="10498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2488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PRP and Marriage Stability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7504" y="692696"/>
            <a:ext cx="7933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Garamond" pitchFamily="18" charset="0"/>
              </a:rPr>
              <a:t>Given the margin that is being substituted away from (housework) does this have implications for marriage. </a:t>
            </a:r>
          </a:p>
          <a:p>
            <a:endParaRPr lang="en-GB" sz="1600" dirty="0" smtClean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Consider a group of married, male heads of households 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Does PRP affect the likelihood of marriage dissolution?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Preliminary evidence suggests no effect within the next year. 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But perhaps an approach as per Bender and Theodossiou is the way forward.  </a:t>
            </a: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88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2488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Conclusions	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7504" y="692696"/>
            <a:ext cx="793388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Garamond" pitchFamily="18" charset="0"/>
              </a:rPr>
              <a:t>Empirical evidence fits with basic model of how PRP mitigates agency problems.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By tying pay to performance, workers can choose higher effort, wage combinations than available on time rates. 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With this said, UK evidence suggests a small return to PRP once worker and job are controlled for. 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This return may be even smaller once the potential for poorer health outcomes are accounted for. </a:t>
            </a:r>
          </a:p>
          <a:p>
            <a:r>
              <a:rPr lang="en-GB" sz="1600" dirty="0">
                <a:latin typeface="Garamond" pitchFamily="18" charset="0"/>
              </a:rPr>
              <a:t/>
            </a:r>
            <a:br>
              <a:rPr lang="en-GB" sz="1600" dirty="0">
                <a:latin typeface="Garamond" pitchFamily="18" charset="0"/>
              </a:rPr>
            </a:br>
            <a:r>
              <a:rPr lang="en-GB" sz="1600" dirty="0" smtClean="0">
                <a:latin typeface="Garamond" pitchFamily="18" charset="0"/>
              </a:rPr>
              <a:t>Evidence on this is not conclusive, but suggests PRP associated with more injuries in the short term, and worse health in the long term.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Harder to ‘get at’ what margin individuals substitute from towards more work. </a:t>
            </a:r>
          </a:p>
          <a:p>
            <a:r>
              <a:rPr lang="en-GB" sz="1600" dirty="0">
                <a:latin typeface="Garamond" pitchFamily="18" charset="0"/>
              </a:rPr>
              <a:t/>
            </a:r>
            <a:br>
              <a:rPr lang="en-GB" sz="1600" dirty="0">
                <a:latin typeface="Garamond" pitchFamily="18" charset="0"/>
              </a:rPr>
            </a:br>
            <a:r>
              <a:rPr lang="en-GB" sz="1600" dirty="0" smtClean="0">
                <a:latin typeface="Garamond" pitchFamily="18" charset="0"/>
              </a:rPr>
              <a:t>More work needed here, but initial research suggests that this substitution may be confined within the household. </a:t>
            </a: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5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Garamond" panose="02020404030301010803" pitchFamily="18" charset="0"/>
              </a:rPr>
              <a:t>At the same time development of literature focusing on ‘perverse’ behaviour under performance pay. </a:t>
            </a:r>
          </a:p>
          <a:p>
            <a:endParaRPr lang="en-GB" sz="1600" dirty="0" smtClean="0">
              <a:latin typeface="Garamond" panose="02020404030301010803" pitchFamily="18" charset="0"/>
            </a:endParaRPr>
          </a:p>
          <a:p>
            <a:r>
              <a:rPr lang="en-GB" sz="1600" dirty="0" smtClean="0">
                <a:latin typeface="Garamond" panose="02020404030301010803" pitchFamily="18" charset="0"/>
              </a:rPr>
              <a:t>Gaming, Multi-tasking etc. </a:t>
            </a:r>
          </a:p>
          <a:p>
            <a:endParaRPr lang="en-GB" sz="1600" dirty="0">
              <a:latin typeface="Garamond" panose="02020404030301010803" pitchFamily="18" charset="0"/>
            </a:endParaRPr>
          </a:p>
          <a:p>
            <a:r>
              <a:rPr lang="en-GB" sz="1600" dirty="0" smtClean="0">
                <a:latin typeface="Garamond" panose="02020404030301010803" pitchFamily="18" charset="0"/>
              </a:rPr>
              <a:t>Why?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	1. Useful to think about potential limitations to use of performance pay</a:t>
            </a:r>
          </a:p>
          <a:p>
            <a:endParaRPr lang="en-GB" sz="1600" dirty="0" smtClean="0">
              <a:latin typeface="Garamond" pitchFamily="18" charset="0"/>
            </a:endParaRPr>
          </a:p>
          <a:p>
            <a:r>
              <a:rPr lang="en-GB" sz="1600" dirty="0">
                <a:latin typeface="Garamond" pitchFamily="18" charset="0"/>
              </a:rPr>
              <a:t>	</a:t>
            </a:r>
            <a:r>
              <a:rPr lang="en-GB" sz="1600" dirty="0" smtClean="0">
                <a:latin typeface="Garamond" pitchFamily="18" charset="0"/>
              </a:rPr>
              <a:t>2. Importance of careful contract design</a:t>
            </a:r>
          </a:p>
          <a:p>
            <a:endParaRPr lang="en-GB" sz="1600" dirty="0" smtClean="0">
              <a:latin typeface="Garamond" pitchFamily="18" charset="0"/>
            </a:endParaRPr>
          </a:p>
          <a:p>
            <a:r>
              <a:rPr lang="en-GB" sz="1600" dirty="0">
                <a:latin typeface="Garamond" pitchFamily="18" charset="0"/>
              </a:rPr>
              <a:t>	</a:t>
            </a:r>
            <a:r>
              <a:rPr lang="en-GB" sz="1600" dirty="0" smtClean="0">
                <a:latin typeface="Garamond" pitchFamily="18" charset="0"/>
              </a:rPr>
              <a:t>3. Empirical literature often focuses on whether performance pay increases productivity – 	    but forgets about firm’s objective, i.e. profits.</a:t>
            </a:r>
          </a:p>
          <a:p>
            <a:r>
              <a:rPr lang="en-GB" sz="1600" dirty="0">
                <a:latin typeface="Garamond" pitchFamily="18" charset="0"/>
              </a:rPr>
              <a:t>	</a:t>
            </a:r>
            <a:endParaRPr lang="en-GB" sz="1600" dirty="0" smtClean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	  - famously Freeman and </a:t>
            </a:r>
            <a:r>
              <a:rPr lang="en-GB" sz="1600" dirty="0" err="1" smtClean="0">
                <a:latin typeface="Garamond" pitchFamily="18" charset="0"/>
              </a:rPr>
              <a:t>Kleiner</a:t>
            </a:r>
            <a:r>
              <a:rPr lang="en-GB" sz="1600" dirty="0" smtClean="0">
                <a:latin typeface="Garamond" pitchFamily="18" charset="0"/>
              </a:rPr>
              <a:t>, 2005 IR paper shows how a firm can switch from piece 	    rates to time rates, productivity can go down, but profits rise</a:t>
            </a:r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	</a:t>
            </a:r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When Good Contracts Go Bad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8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n-GB" dirty="0" smtClean="0">
              <a:latin typeface="Garamond" panose="02020404030301010803" pitchFamily="18" charset="0"/>
            </a:endParaRPr>
          </a:p>
          <a:p>
            <a:r>
              <a:rPr lang="en-GB" dirty="0" smtClean="0">
                <a:latin typeface="Garamond" panose="02020404030301010803" pitchFamily="18" charset="0"/>
              </a:rPr>
              <a:t>2 ways (not mutually exclusive)</a:t>
            </a:r>
          </a:p>
          <a:p>
            <a:endParaRPr lang="en-GB" dirty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en-GB" dirty="0" smtClean="0">
                <a:latin typeface="Garamond" panose="02020404030301010803" pitchFamily="18" charset="0"/>
              </a:rPr>
              <a:t>The standard piece rate model is about effort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Garamond" panose="02020404030301010803" pitchFamily="18" charset="0"/>
              </a:rPr>
              <a:t>Workers respond to output based incentives by working ‘harder’</a:t>
            </a:r>
          </a:p>
          <a:p>
            <a:endParaRPr lang="en-GB" sz="14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Garamond" panose="02020404030301010803" pitchFamily="18" charset="0"/>
              </a:rPr>
              <a:t>Actually in terms of labour supply it is not clear what ‘harder’ means – i.e. at the intensive margin (less shirking) or extensive margin (longer hours)</a:t>
            </a:r>
          </a:p>
          <a:p>
            <a:endParaRPr lang="en-GB" dirty="0">
              <a:latin typeface="Garamond" panose="02020404030301010803" pitchFamily="18" charset="0"/>
            </a:endParaRPr>
          </a:p>
          <a:p>
            <a:pPr marL="342900" indent="-342900">
              <a:buAutoNum type="arabicPeriod" startAt="2"/>
            </a:pPr>
            <a:r>
              <a:rPr lang="en-GB" dirty="0" smtClean="0">
                <a:latin typeface="Garamond" panose="02020404030301010803" pitchFamily="18" charset="0"/>
              </a:rPr>
              <a:t>Change decision making to be more aligned with firms.</a:t>
            </a:r>
          </a:p>
          <a:p>
            <a:pPr marL="342900" indent="-342900">
              <a:buAutoNum type="arabicPeriod" startAt="2"/>
            </a:pPr>
            <a:endParaRPr lang="en-GB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Garamond" panose="02020404030301010803" pitchFamily="18" charset="0"/>
              </a:rPr>
              <a:t>Paying bonuses to traders isn’t about working harder – but incentivising ‘correct’ decision making. </a:t>
            </a:r>
          </a:p>
          <a:p>
            <a:endParaRPr lang="en-GB" sz="1400" dirty="0" smtClean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Garamond" panose="02020404030301010803" pitchFamily="18" charset="0"/>
              </a:rPr>
              <a:t>Company owners are risk neutral – worker is risk averse so will not take the right ‘risks’</a:t>
            </a:r>
          </a:p>
          <a:p>
            <a:endParaRPr lang="en-GB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Garamond" panose="02020404030301010803" pitchFamily="18" charset="0"/>
              </a:rPr>
              <a:t>Payment on performance incentivises them to maximise expected returns from investments</a:t>
            </a:r>
          </a:p>
          <a:p>
            <a:endParaRPr lang="en-GB" sz="1400" dirty="0">
              <a:latin typeface="Garamond" panose="02020404030301010803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In both dimensions sorting is also important  - PRP seeks to attract more productivity, more risk taking workers. </a:t>
            </a:r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	</a:t>
            </a:r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How Do PRP Contracts Change Behaviour?		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8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How Piece Rates Incentivise Effort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Line 4"/>
          <p:cNvSpPr>
            <a:spLocks noChangeShapeType="1"/>
          </p:cNvSpPr>
          <p:nvPr/>
        </p:nvSpPr>
        <p:spPr bwMode="auto">
          <a:xfrm flipV="1">
            <a:off x="1908175" y="1700932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84" name="Line 5"/>
          <p:cNvSpPr>
            <a:spLocks noChangeShapeType="1"/>
          </p:cNvSpPr>
          <p:nvPr/>
        </p:nvSpPr>
        <p:spPr bwMode="auto">
          <a:xfrm>
            <a:off x="1908175" y="3932957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85" name="Text Box 6"/>
          <p:cNvSpPr txBox="1">
            <a:spLocks noChangeArrowheads="1"/>
          </p:cNvSpPr>
          <p:nvPr/>
        </p:nvSpPr>
        <p:spPr bwMode="auto">
          <a:xfrm>
            <a:off x="6084887" y="3717057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/>
              <a:t>q</a:t>
            </a:r>
            <a:r>
              <a:rPr lang="en-GB" dirty="0" err="1" smtClean="0"/>
              <a:t>,e</a:t>
            </a:r>
            <a:endParaRPr lang="en-US" dirty="0"/>
          </a:p>
        </p:txBody>
      </p: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1620837" y="1556470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£</a:t>
            </a:r>
            <a:endParaRPr lang="en-US"/>
          </a:p>
        </p:txBody>
      </p:sp>
      <p:sp>
        <p:nvSpPr>
          <p:cNvPr id="87" name="Freeform 8"/>
          <p:cNvSpPr>
            <a:spLocks/>
          </p:cNvSpPr>
          <p:nvPr/>
        </p:nvSpPr>
        <p:spPr bwMode="auto">
          <a:xfrm>
            <a:off x="1908175" y="1916832"/>
            <a:ext cx="2663825" cy="1296988"/>
          </a:xfrm>
          <a:custGeom>
            <a:avLst/>
            <a:gdLst>
              <a:gd name="T0" fmla="*/ 0 w 1678"/>
              <a:gd name="T1" fmla="*/ 2147483647 h 817"/>
              <a:gd name="T2" fmla="*/ 2147483647 w 1678"/>
              <a:gd name="T3" fmla="*/ 2147483647 h 817"/>
              <a:gd name="T4" fmla="*/ 2147483647 w 1678"/>
              <a:gd name="T5" fmla="*/ 2147483647 h 817"/>
              <a:gd name="T6" fmla="*/ 2147483647 w 1678"/>
              <a:gd name="T7" fmla="*/ 0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1678"/>
              <a:gd name="T13" fmla="*/ 0 h 817"/>
              <a:gd name="T14" fmla="*/ 1678 w 1678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78" h="817">
                <a:moveTo>
                  <a:pt x="0" y="817"/>
                </a:moveTo>
                <a:cubicBezTo>
                  <a:pt x="215" y="798"/>
                  <a:pt x="431" y="779"/>
                  <a:pt x="635" y="726"/>
                </a:cubicBezTo>
                <a:cubicBezTo>
                  <a:pt x="839" y="673"/>
                  <a:pt x="1051" y="620"/>
                  <a:pt x="1225" y="499"/>
                </a:cubicBezTo>
                <a:cubicBezTo>
                  <a:pt x="1399" y="378"/>
                  <a:pt x="1538" y="189"/>
                  <a:pt x="1678" y="0"/>
                </a:cubicBezTo>
              </a:path>
            </a:pathLst>
          </a:custGeom>
          <a:noFill/>
          <a:ln w="317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8" name="Line 9"/>
          <p:cNvSpPr>
            <a:spLocks noChangeShapeType="1"/>
          </p:cNvSpPr>
          <p:nvPr/>
        </p:nvSpPr>
        <p:spPr bwMode="auto">
          <a:xfrm flipV="1">
            <a:off x="1908175" y="1769479"/>
            <a:ext cx="3060699" cy="2667631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1908175" y="364562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" name="Text Box 13"/>
          <p:cNvSpPr txBox="1">
            <a:spLocks noChangeArrowheads="1"/>
          </p:cNvSpPr>
          <p:nvPr/>
        </p:nvSpPr>
        <p:spPr bwMode="auto">
          <a:xfrm>
            <a:off x="251520" y="3429720"/>
            <a:ext cx="17280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salary</a:t>
            </a:r>
            <a:endParaRPr lang="en-US" dirty="0"/>
          </a:p>
        </p:txBody>
      </p:sp>
      <p:sp>
        <p:nvSpPr>
          <p:cNvPr id="91" name="Line 14"/>
          <p:cNvSpPr>
            <a:spLocks noChangeShapeType="1"/>
          </p:cNvSpPr>
          <p:nvPr/>
        </p:nvSpPr>
        <p:spPr bwMode="auto">
          <a:xfrm>
            <a:off x="3886991" y="2697831"/>
            <a:ext cx="0" cy="125232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" name="Text Box 15"/>
          <p:cNvSpPr txBox="1">
            <a:spLocks noChangeArrowheads="1"/>
          </p:cNvSpPr>
          <p:nvPr/>
        </p:nvSpPr>
        <p:spPr bwMode="auto">
          <a:xfrm>
            <a:off x="2124397" y="3932957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aseline="-25000" dirty="0" smtClean="0"/>
              <a:t>q0</a:t>
            </a:r>
            <a:endParaRPr lang="en-US" dirty="0"/>
          </a:p>
        </p:txBody>
      </p:sp>
      <p:sp>
        <p:nvSpPr>
          <p:cNvPr id="93" name="TextBox 18"/>
          <p:cNvSpPr txBox="1">
            <a:spLocks noChangeArrowheads="1"/>
          </p:cNvSpPr>
          <p:nvPr/>
        </p:nvSpPr>
        <p:spPr bwMode="auto">
          <a:xfrm>
            <a:off x="4500562" y="1583457"/>
            <a:ext cx="565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U</a:t>
            </a:r>
            <a:r>
              <a:rPr lang="en-GB" baseline="30000" dirty="0" smtClean="0"/>
              <a:t>1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4" name="Line 9"/>
          <p:cNvSpPr>
            <a:spLocks noChangeShapeType="1"/>
          </p:cNvSpPr>
          <p:nvPr/>
        </p:nvSpPr>
        <p:spPr bwMode="auto">
          <a:xfrm flipV="1">
            <a:off x="2305049" y="3638549"/>
            <a:ext cx="3492177" cy="6351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" name="Line 14"/>
          <p:cNvSpPr>
            <a:spLocks noChangeShapeType="1"/>
          </p:cNvSpPr>
          <p:nvPr/>
        </p:nvSpPr>
        <p:spPr bwMode="auto">
          <a:xfrm>
            <a:off x="2286160" y="3177306"/>
            <a:ext cx="0" cy="75607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6" name="Freeform 8"/>
          <p:cNvSpPr>
            <a:spLocks/>
          </p:cNvSpPr>
          <p:nvPr/>
        </p:nvSpPr>
        <p:spPr bwMode="auto">
          <a:xfrm>
            <a:off x="2305049" y="2348630"/>
            <a:ext cx="2663825" cy="1296988"/>
          </a:xfrm>
          <a:custGeom>
            <a:avLst/>
            <a:gdLst>
              <a:gd name="T0" fmla="*/ 0 w 1678"/>
              <a:gd name="T1" fmla="*/ 2147483647 h 817"/>
              <a:gd name="T2" fmla="*/ 2147483647 w 1678"/>
              <a:gd name="T3" fmla="*/ 2147483647 h 817"/>
              <a:gd name="T4" fmla="*/ 2147483647 w 1678"/>
              <a:gd name="T5" fmla="*/ 2147483647 h 817"/>
              <a:gd name="T6" fmla="*/ 2147483647 w 1678"/>
              <a:gd name="T7" fmla="*/ 0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1678"/>
              <a:gd name="T13" fmla="*/ 0 h 817"/>
              <a:gd name="T14" fmla="*/ 1678 w 1678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78" h="817">
                <a:moveTo>
                  <a:pt x="0" y="817"/>
                </a:moveTo>
                <a:cubicBezTo>
                  <a:pt x="215" y="798"/>
                  <a:pt x="431" y="779"/>
                  <a:pt x="635" y="726"/>
                </a:cubicBezTo>
                <a:cubicBezTo>
                  <a:pt x="839" y="673"/>
                  <a:pt x="1051" y="620"/>
                  <a:pt x="1225" y="499"/>
                </a:cubicBezTo>
                <a:cubicBezTo>
                  <a:pt x="1399" y="378"/>
                  <a:pt x="1538" y="189"/>
                  <a:pt x="1678" y="0"/>
                </a:cubicBezTo>
              </a:path>
            </a:pathLst>
          </a:custGeom>
          <a:noFill/>
          <a:ln w="317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7" name="TextBox 18"/>
          <p:cNvSpPr txBox="1">
            <a:spLocks noChangeArrowheads="1"/>
          </p:cNvSpPr>
          <p:nvPr/>
        </p:nvSpPr>
        <p:spPr bwMode="auto">
          <a:xfrm>
            <a:off x="4866059" y="2112280"/>
            <a:ext cx="565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U</a:t>
            </a:r>
            <a:r>
              <a:rPr lang="en-GB" baseline="30000" dirty="0" smtClean="0"/>
              <a:t>0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8" name="Text Box 15"/>
          <p:cNvSpPr txBox="1">
            <a:spLocks noChangeArrowheads="1"/>
          </p:cNvSpPr>
          <p:nvPr/>
        </p:nvSpPr>
        <p:spPr bwMode="auto">
          <a:xfrm>
            <a:off x="3667074" y="398462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q</a:t>
            </a:r>
            <a:r>
              <a:rPr lang="en-GB" dirty="0" smtClean="0"/>
              <a:t>*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4937497" y="1516266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w=-</a:t>
            </a:r>
            <a:r>
              <a:rPr lang="en-GB" dirty="0" err="1" smtClean="0"/>
              <a:t>s+bQ</a:t>
            </a:r>
            <a:endParaRPr lang="en-GB" dirty="0"/>
          </a:p>
        </p:txBody>
      </p:sp>
      <p:sp>
        <p:nvSpPr>
          <p:cNvPr id="100" name="Line 14"/>
          <p:cNvSpPr>
            <a:spLocks noChangeShapeType="1"/>
          </p:cNvSpPr>
          <p:nvPr/>
        </p:nvSpPr>
        <p:spPr bwMode="auto">
          <a:xfrm>
            <a:off x="1908174" y="2697831"/>
            <a:ext cx="198040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1" name="Text Box 13"/>
          <p:cNvSpPr txBox="1">
            <a:spLocks noChangeArrowheads="1"/>
          </p:cNvSpPr>
          <p:nvPr/>
        </p:nvSpPr>
        <p:spPr bwMode="auto">
          <a:xfrm>
            <a:off x="1324202" y="2687602"/>
            <a:ext cx="7284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w*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598920" y="1117941"/>
            <a:ext cx="2520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Garamond" panose="02020404030301010803" pitchFamily="18" charset="0"/>
              </a:rPr>
              <a:t>Contrast effort choice on salary (w=salary) with minimum output requirement </a:t>
            </a:r>
          </a:p>
          <a:p>
            <a:endParaRPr lang="en-GB" sz="1400" dirty="0">
              <a:latin typeface="Garamond" panose="02020404030301010803" pitchFamily="18" charset="0"/>
            </a:endParaRPr>
          </a:p>
          <a:p>
            <a:r>
              <a:rPr lang="en-GB" sz="1400" dirty="0" smtClean="0">
                <a:latin typeface="Garamond" panose="02020404030301010803" pitchFamily="18" charset="0"/>
              </a:rPr>
              <a:t>piece rate output/effort, wage choice (conditional on participation – piece rate increases effort and wages)</a:t>
            </a:r>
          </a:p>
          <a:p>
            <a:endParaRPr lang="en-GB" sz="1400" dirty="0">
              <a:latin typeface="Garamond" panose="02020404030301010803" pitchFamily="18" charset="0"/>
            </a:endParaRPr>
          </a:p>
          <a:p>
            <a:r>
              <a:rPr lang="en-GB" sz="1400" dirty="0" smtClean="0">
                <a:latin typeface="Garamond" panose="02020404030301010803" pitchFamily="18" charset="0"/>
              </a:rPr>
              <a:t>So performance pay allows for higher effort (output) – pay combinations</a:t>
            </a:r>
          </a:p>
        </p:txBody>
      </p:sp>
    </p:spTree>
    <p:extLst>
      <p:ext uri="{BB962C8B-B14F-4D97-AF65-F5344CB8AC3E}">
        <p14:creationId xmlns:p14="http://schemas.microsoft.com/office/powerpoint/2010/main" val="122060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Easiest to look at labour supply response at margin of hours worked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Dependent Variable – total hours worked (</a:t>
            </a:r>
            <a:r>
              <a:rPr lang="en-GB" sz="1600" i="1" dirty="0" err="1" smtClean="0">
                <a:latin typeface="Garamond" pitchFamily="18" charset="0"/>
              </a:rPr>
              <a:t>inc</a:t>
            </a:r>
            <a:r>
              <a:rPr lang="en-GB" sz="1600" dirty="0" smtClean="0">
                <a:latin typeface="Garamond" pitchFamily="18" charset="0"/>
              </a:rPr>
              <a:t> Overtime)</a:t>
            </a:r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	</a:t>
            </a:r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Does PRP Change Behaviour?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432743"/>
              </p:ext>
            </p:extLst>
          </p:nvPr>
        </p:nvGraphicFramePr>
        <p:xfrm>
          <a:off x="323528" y="1700808"/>
          <a:ext cx="4647213" cy="366860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1850144"/>
                <a:gridCol w="899058"/>
                <a:gridCol w="899058"/>
                <a:gridCol w="998953"/>
              </a:tblGrid>
              <a:tr h="21580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British</a:t>
                      </a:r>
                      <a:r>
                        <a:rPr lang="en-GB" sz="1200" baseline="0" dirty="0" smtClean="0">
                          <a:effectLst/>
                        </a:rPr>
                        <a:t> Household Panel Survey (BHPS) 1997 - 2008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47625" marR="47625" marT="0" marB="0"/>
                </a:tc>
              </a:tr>
              <a:tr h="21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21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(I)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(II)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(III)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21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21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Individual</a:t>
                      </a:r>
                      <a:r>
                        <a:rPr lang="en-GB" sz="1200" baseline="0" dirty="0" smtClean="0">
                          <a:effectLst/>
                        </a:rPr>
                        <a:t> PRP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1.751***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0.378***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0.253**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21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(0.120)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(0.103)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(0.0990)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21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Bonus/Profit Share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1.144***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0.471***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0.206**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21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(0.0942)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(0.0834)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(0.0818)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21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Constant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45.47***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42.49***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41.25***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21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(0.509)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(0.570)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(0.623)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21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21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Worker Fixed Effects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21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‘Match’ Fixed Effects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21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Observations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76,042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76,042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76,042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21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R-squared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0.247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0.064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0.040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21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of pid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18,981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21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Number of </a:t>
                      </a:r>
                      <a:r>
                        <a:rPr lang="en-GB" sz="1200" dirty="0" smtClean="0">
                          <a:effectLst/>
                        </a:rPr>
                        <a:t>match id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28,892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5428" y="5445224"/>
            <a:ext cx="54994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Standard errors in parentheses</a:t>
            </a: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*** p&lt;0.01, ** p&lt;0.05, * p&lt;0.1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dirty="0" smtClean="0">
                <a:latin typeface="Times New Roman" pitchFamily="18" charset="0"/>
                <a:cs typeface="Times New Roman" pitchFamily="18" charset="0"/>
              </a:rPr>
              <a:t>All regressions include occupation, industry, education, pay, year and region controls.  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95272" y="1653062"/>
            <a:ext cx="367240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0050" marR="0" lvl="0" indent="-4000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Both"/>
              <a:tabLst/>
            </a:pP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Demonstrates that on average PRP jobs are associated with longer hours</a:t>
            </a:r>
          </a:p>
          <a:p>
            <a:pPr marL="400050" marR="0" lvl="0" indent="-4000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Both"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itchFamily="34" charset="0"/>
            </a:endParaRPr>
          </a:p>
          <a:p>
            <a:pPr marL="400050" marR="0" lvl="0" indent="-4000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Both"/>
              <a:tabLst/>
            </a:pP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The ‘within worker’ effect. </a:t>
            </a:r>
            <a:r>
              <a:rPr lang="en-GB" altLang="en-US" sz="1400" dirty="0">
                <a:latin typeface="Garamond" panose="02020404030301010803" pitchFamily="18" charset="0"/>
                <a:cs typeface="Arial" pitchFamily="34" charset="0"/>
              </a:rPr>
              <a:t>A</a:t>
            </a: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 given worker exposed to PRP works harder (but note smaller magnitude)</a:t>
            </a:r>
          </a:p>
          <a:p>
            <a:pPr marL="400050" marR="0" lvl="0" indent="-4000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Both"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itchFamily="34" charset="0"/>
            </a:endParaRPr>
          </a:p>
          <a:p>
            <a:pPr marL="400050" marR="0" lvl="0" indent="-4000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Both"/>
              <a:tabLst/>
            </a:pP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The ‘within worker-job’ effect. A worker doing a specific job works harder under PRP. </a:t>
            </a:r>
            <a:endParaRPr lang="en-GB" altLang="en-US" sz="1400" dirty="0">
              <a:latin typeface="Garamond" panose="02020404030301010803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400" dirty="0" smtClean="0">
              <a:latin typeface="Garamond" panose="02020404030301010803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(difference between II &amp; III suggests that shifts from PRP involve some change in ‘jobs’)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400" dirty="0">
              <a:latin typeface="Garamond" panose="02020404030301010803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Harder to find credible evidence on intensive effort / risk taking</a:t>
            </a:r>
            <a:endParaRPr lang="en-GB" altLang="en-US" sz="1400" dirty="0">
              <a:latin typeface="Garamond" panose="020204040303010108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39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Garamond" pitchFamily="18" charset="0"/>
              </a:rPr>
              <a:t>No lack of evidence that worker’s are rewarded for taking PRP contracts (see for instance Daniel Parent’s work with various co-authors in US)</a:t>
            </a:r>
          </a:p>
          <a:p>
            <a:endParaRPr lang="en-GB" sz="1600" dirty="0" smtClean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For UK – less evidence but for instance effect of performance pay on log hourly earnings:</a:t>
            </a:r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	</a:t>
            </a:r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And Pay is higher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295525" y="2390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294652"/>
              </p:ext>
            </p:extLst>
          </p:nvPr>
        </p:nvGraphicFramePr>
        <p:xfrm>
          <a:off x="539552" y="1988840"/>
          <a:ext cx="4985385" cy="360426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693545"/>
                <a:gridCol w="1097280"/>
                <a:gridCol w="1097280"/>
                <a:gridCol w="1097280"/>
              </a:tblGrid>
              <a:tr h="202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BHPS</a:t>
                      </a:r>
                      <a:r>
                        <a:rPr lang="en-GB" sz="1800" baseline="0" dirty="0" smtClean="0"/>
                        <a:t> 1997-2008</a:t>
                      </a:r>
                      <a:endParaRPr lang="en-GB" sz="1800" dirty="0"/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(I)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(II)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(III)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PRP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0.183***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0.0616***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0.0267***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(0.00853)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(0.00775)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(0.00764)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Bonus/Profit Share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0.171***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0.0524***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0.0152**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(0.00670)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(0.00625)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(0.00631)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Constant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2.614***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2.510***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2.616***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(0.0350)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(0.0414)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(0.0465)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Worker</a:t>
                      </a:r>
                      <a:r>
                        <a:rPr lang="en-GB" sz="1100" baseline="0" dirty="0" smtClean="0">
                          <a:effectLst/>
                        </a:rPr>
                        <a:t> Fixed Effects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Match Fixed</a:t>
                      </a:r>
                      <a:r>
                        <a:rPr lang="en-GB" sz="1100" baseline="0" dirty="0" smtClean="0">
                          <a:effectLst/>
                        </a:rPr>
                        <a:t> Effects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Observations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76,131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76,131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76,131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R-squared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0.375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0.164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0.109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of pid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19,016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of matchid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28,943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51520" y="5720590"/>
            <a:ext cx="604867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05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Standard errors in parentheses</a:t>
            </a:r>
            <a:endParaRPr lang="en-GB" altLang="en-US" sz="105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5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*** p&lt;0.01, ** p&lt;0.05, * p&lt;0.1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50" dirty="0">
                <a:latin typeface="Times New Roman" pitchFamily="18" charset="0"/>
                <a:cs typeface="Times New Roman" pitchFamily="18" charset="0"/>
              </a:rPr>
              <a:t>All regressions include occupation, industry, education, pay, year and region controls.  </a:t>
            </a:r>
            <a:endParaRPr lang="en-GB" altLang="en-US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582017" y="2403351"/>
            <a:ext cx="324036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0050" marR="0" lvl="0" indent="-4000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Both"/>
              <a:tabLst/>
            </a:pP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Large ‘raw’ premium</a:t>
            </a:r>
          </a:p>
          <a:p>
            <a:pPr marL="400050" marR="0" lvl="0" indent="-4000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Both"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itchFamily="34" charset="0"/>
            </a:endParaRPr>
          </a:p>
          <a:p>
            <a:pPr marL="400050" marR="0" lvl="0" indent="-4000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Both"/>
              <a:tabLst/>
            </a:pP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Much of this is sorting</a:t>
            </a:r>
          </a:p>
          <a:p>
            <a:pPr marL="400050" marR="0" lvl="0" indent="-4000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Both"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itchFamily="34" charset="0"/>
            </a:endParaRPr>
          </a:p>
          <a:p>
            <a:pPr marL="400050" marR="0" lvl="0" indent="-4000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Both"/>
              <a:tabLst/>
            </a:pP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Even more from the type of job</a:t>
            </a:r>
            <a:endParaRPr lang="en-GB" altLang="en-US" sz="1400" dirty="0">
              <a:latin typeface="Garamond" panose="02020404030301010803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400" dirty="0" smtClean="0">
              <a:latin typeface="Garamond" panose="02020404030301010803" pitchFamily="18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400" dirty="0" smtClean="0">
                <a:latin typeface="Garamond" panose="02020404030301010803" pitchFamily="18" charset="0"/>
                <a:cs typeface="Arial" pitchFamily="34" charset="0"/>
              </a:rPr>
              <a:t>But still premiums associated with this pay (and bonus/profit share may miss larger periodic payments)</a:t>
            </a:r>
            <a:endParaRPr lang="en-GB" altLang="en-US" sz="1400" dirty="0">
              <a:latin typeface="Garamond" panose="020204040303010108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52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Garamond" pitchFamily="18" charset="0"/>
              </a:rPr>
              <a:t>Does this entirely describe the trade-off?</a:t>
            </a:r>
          </a:p>
          <a:p>
            <a:endParaRPr lang="en-GB" sz="1600" dirty="0" smtClean="0">
              <a:latin typeface="Garamond" pitchFamily="18" charset="0"/>
            </a:endParaRPr>
          </a:p>
          <a:p>
            <a:r>
              <a:rPr lang="en-GB" sz="1600" dirty="0">
                <a:latin typeface="Garamond" pitchFamily="18" charset="0"/>
              </a:rPr>
              <a:t>	</a:t>
            </a:r>
            <a:r>
              <a:rPr lang="en-GB" sz="1600" dirty="0" smtClean="0">
                <a:latin typeface="Garamond" pitchFamily="18" charset="0"/>
              </a:rPr>
              <a:t>i.e. workers who choose PRP do so as it allows them to trade-off hours/effort for more 	pay?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Put another way, is there ‘movement’ at any other margin?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A range of research has considered whether PRP comes at further costs to the worker in the form of: </a:t>
            </a:r>
          </a:p>
          <a:p>
            <a:endParaRPr lang="en-GB" sz="1600" dirty="0">
              <a:latin typeface="Garamond" pitchFamily="18" charset="0"/>
            </a:endParaRPr>
          </a:p>
          <a:p>
            <a:pPr lvl="1"/>
            <a:r>
              <a:rPr lang="en-GB" sz="1600" dirty="0" smtClean="0">
                <a:latin typeface="Garamond" pitchFamily="18" charset="0"/>
              </a:rPr>
              <a:t>1.    Job satisfaction and wellbeing</a:t>
            </a:r>
          </a:p>
          <a:p>
            <a:pPr marL="800100" lvl="1" indent="-342900">
              <a:buAutoNum type="arabicPeriod" startAt="2"/>
            </a:pPr>
            <a:r>
              <a:rPr lang="en-GB" sz="1600" dirty="0" smtClean="0">
                <a:latin typeface="Garamond" pitchFamily="18" charset="0"/>
              </a:rPr>
              <a:t>Health</a:t>
            </a:r>
          </a:p>
          <a:p>
            <a:pPr marL="800100" lvl="1" indent="-342900">
              <a:buAutoNum type="arabicPeriod" startAt="2"/>
            </a:pPr>
            <a:r>
              <a:rPr lang="en-GB" sz="1600" dirty="0" smtClean="0">
                <a:latin typeface="Garamond" pitchFamily="18" charset="0"/>
              </a:rPr>
              <a:t>‘Time-Squeeze’ on other private activities, including leisure, family and activity that may foster social capital</a:t>
            </a:r>
          </a:p>
          <a:p>
            <a:pPr lvl="1"/>
            <a:endParaRPr lang="en-GB" sz="1600" dirty="0" smtClean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Remainder of this talk will focus on these issues (BTW answer is (1)No, (2)Yes, and (3) not sure)</a:t>
            </a:r>
          </a:p>
          <a:p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What Happens at the Margin? Intrinsic Motivation and Wellbeing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Garamond" pitchFamily="18" charset="0"/>
              </a:rPr>
              <a:t>A standard complaint in the Industrial Relations literature is that PRP ‘crowds out’ intrinsic motivation.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It robs workers of the warm glow from doing a good job.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Transforms interaction between firm and worker into a cold market  transaction.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No one way to test this – but satisfaction with the job seems as good as any:</a:t>
            </a:r>
          </a:p>
          <a:p>
            <a:endParaRPr lang="en-GB" sz="1600" dirty="0" smtClean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Q: Does </a:t>
            </a:r>
            <a:r>
              <a:rPr lang="en-GB" sz="1600" dirty="0">
                <a:latin typeface="Garamond" pitchFamily="18" charset="0"/>
              </a:rPr>
              <a:t>moving on to performance pay reduce job satisfaction?</a:t>
            </a: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>
                <a:latin typeface="Garamond" pitchFamily="18" charset="0"/>
              </a:rPr>
              <a:t>Again look at </a:t>
            </a:r>
            <a:r>
              <a:rPr lang="en-GB" sz="1600" dirty="0" smtClean="0">
                <a:latin typeface="Garamond" pitchFamily="18" charset="0"/>
              </a:rPr>
              <a:t>BHPS…</a:t>
            </a:r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endParaRPr lang="en-GB" sz="1600" dirty="0">
              <a:latin typeface="Garamond" pitchFamily="18" charset="0"/>
            </a:endParaRPr>
          </a:p>
          <a:p>
            <a:r>
              <a:rPr lang="en-GB" sz="1600" dirty="0" smtClean="0">
                <a:latin typeface="Garamond" pitchFamily="18" charset="0"/>
              </a:rPr>
              <a:t>	</a:t>
            </a:r>
            <a:endParaRPr lang="en-GB" dirty="0">
              <a:latin typeface="Garamond" pitchFamily="18" charset="0"/>
            </a:endParaRPr>
          </a:p>
          <a:p>
            <a:endParaRPr lang="en-GB" sz="2400" dirty="0" smtClean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What Happens at the Margin? Intrinsic Motivation and Wellbeing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4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2802</TotalTime>
  <Words>2319</Words>
  <Application>Microsoft Office PowerPoint</Application>
  <PresentationFormat>On-screen Show (4:3)</PresentationFormat>
  <Paragraphs>966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Lancaster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Green</dc:creator>
  <cp:lastModifiedBy>Green, Colin (greencp)</cp:lastModifiedBy>
  <cp:revision>225</cp:revision>
  <dcterms:created xsi:type="dcterms:W3CDTF">2013-05-28T10:24:11Z</dcterms:created>
  <dcterms:modified xsi:type="dcterms:W3CDTF">2014-06-16T11:21:30Z</dcterms:modified>
</cp:coreProperties>
</file>