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9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75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58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65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3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94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80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34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0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0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6B5E-24A4-4B4D-A010-EF520A9E50B4}" type="datetimeFigureOut">
              <a:rPr lang="en-GB" smtClean="0"/>
              <a:t>24/06/2014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80A1-1E04-4A4A-8E8B-CF90C3FF28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30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424936" cy="2736304"/>
          </a:xfrm>
        </p:spPr>
        <p:txBody>
          <a:bodyPr>
            <a:noAutofit/>
          </a:bodyPr>
          <a:lstStyle/>
          <a:p>
            <a:r>
              <a:rPr lang="en-GB" sz="3600" dirty="0" smtClean="0"/>
              <a:t>Comments on </a:t>
            </a:r>
            <a:br>
              <a:rPr lang="en-GB" sz="3600" dirty="0" smtClean="0"/>
            </a:br>
            <a:r>
              <a:rPr lang="en-GB" sz="3600" dirty="0" smtClean="0"/>
              <a:t>“Performance Pay, Wellbeing and Health” </a:t>
            </a: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/>
            </a:r>
            <a:br>
              <a:rPr lang="en-GB" sz="3600" smtClean="0"/>
            </a:br>
            <a:r>
              <a:rPr lang="en-GB" sz="3600" smtClean="0"/>
              <a:t>Colin </a:t>
            </a:r>
            <a:r>
              <a:rPr lang="en-GB" sz="3600" dirty="0" smtClean="0"/>
              <a:t>Green</a:t>
            </a:r>
            <a:br>
              <a:rPr lang="en-GB" sz="3600" dirty="0" smtClean="0"/>
            </a:br>
            <a:r>
              <a:rPr lang="en-GB" sz="3200" dirty="0" smtClean="0"/>
              <a:t>Lancaster University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“What’s the Big Deal with Pay for Performance?” Workshop 26 June 2014</a:t>
            </a:r>
          </a:p>
          <a:p>
            <a:endParaRPr lang="en-GB" dirty="0" smtClean="0"/>
          </a:p>
          <a:p>
            <a:r>
              <a:rPr lang="en-GB" sz="2600" dirty="0" smtClean="0"/>
              <a:t>Keith Bender</a:t>
            </a:r>
          </a:p>
          <a:p>
            <a:r>
              <a:rPr lang="en-GB" sz="2600" dirty="0" smtClean="0"/>
              <a:t>University of Aberdeen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9310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Fits well into the growing literature on other effects (unintended consequences?) of PRP</a:t>
            </a:r>
          </a:p>
          <a:p>
            <a:pPr lvl="1"/>
            <a:r>
              <a:rPr lang="en-GB" dirty="0" smtClean="0"/>
              <a:t>Real motivation – why don’t we see more PRP if theoretical benefits regarding productivity are so strong?</a:t>
            </a:r>
          </a:p>
          <a:p>
            <a:r>
              <a:rPr lang="en-GB" smtClean="0"/>
              <a:t>Colin offers two sets of estimates: </a:t>
            </a:r>
            <a:endParaRPr lang="en-GB" dirty="0" smtClean="0"/>
          </a:p>
          <a:p>
            <a:pPr lvl="1"/>
            <a:r>
              <a:rPr lang="en-GB" dirty="0" smtClean="0"/>
              <a:t>‘Traditional’ topics:  PRP correlated with more hours </a:t>
            </a:r>
            <a:r>
              <a:rPr lang="en-GB" smtClean="0"/>
              <a:t>and (possibly) pay</a:t>
            </a:r>
            <a:endParaRPr lang="en-GB" dirty="0" smtClean="0"/>
          </a:p>
          <a:p>
            <a:pPr lvl="1"/>
            <a:r>
              <a:rPr lang="en-GB" dirty="0" smtClean="0"/>
              <a:t>‘Non-traditional’ topics:</a:t>
            </a:r>
          </a:p>
          <a:p>
            <a:pPr lvl="2"/>
            <a:r>
              <a:rPr lang="en-GB" dirty="0" smtClean="0"/>
              <a:t>PRP positively correlated with SWB</a:t>
            </a:r>
          </a:p>
          <a:p>
            <a:pPr lvl="2"/>
            <a:r>
              <a:rPr lang="en-GB" dirty="0" smtClean="0"/>
              <a:t>PRP positively correlated with injuries; no effect on overall subjective health</a:t>
            </a:r>
          </a:p>
          <a:p>
            <a:pPr lvl="2"/>
            <a:r>
              <a:rPr lang="en-GB" dirty="0" smtClean="0"/>
              <a:t>PRP may be correlated with less (satisfaction with) leisure</a:t>
            </a:r>
          </a:p>
          <a:p>
            <a:pPr lvl="2"/>
            <a:r>
              <a:rPr lang="en-GB" dirty="0" smtClean="0"/>
              <a:t>PRP does not look to be correlated with marriage instability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36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Changing Behaviour</a:t>
            </a:r>
          </a:p>
          <a:p>
            <a:pPr lvl="1"/>
            <a:r>
              <a:rPr lang="en-GB" dirty="0" smtClean="0"/>
              <a:t>Increased hours</a:t>
            </a:r>
          </a:p>
          <a:p>
            <a:pPr lvl="1"/>
            <a:r>
              <a:rPr lang="en-GB" dirty="0" smtClean="0"/>
              <a:t>Increased risk</a:t>
            </a:r>
          </a:p>
          <a:p>
            <a:pPr lvl="2"/>
            <a:r>
              <a:rPr lang="en-GB" dirty="0" smtClean="0"/>
              <a:t>Firm incentive – do they want more risk neutral workers or risk loving workers?</a:t>
            </a:r>
          </a:p>
          <a:p>
            <a:pPr lvl="2"/>
            <a:r>
              <a:rPr lang="en-GB" dirty="0" smtClean="0"/>
              <a:t>Theoretical – </a:t>
            </a:r>
          </a:p>
          <a:p>
            <a:pPr lvl="3"/>
            <a:r>
              <a:rPr lang="en-GB" dirty="0"/>
              <a:t>C</a:t>
            </a:r>
            <a:r>
              <a:rPr lang="en-GB" dirty="0" smtClean="0"/>
              <a:t>an you draw a diagram with two types of workers with relative risk aversion to show that PRP leads to this kind of sorting?</a:t>
            </a:r>
          </a:p>
          <a:p>
            <a:pPr lvl="3"/>
            <a:r>
              <a:rPr lang="en-GB" dirty="0" smtClean="0"/>
              <a:t>What kind of implications does this mean for the CWD for uncertainty of income stream?</a:t>
            </a:r>
          </a:p>
          <a:p>
            <a:pPr lvl="2"/>
            <a:r>
              <a:rPr lang="en-GB" smtClean="0"/>
              <a:t>Empirical – </a:t>
            </a:r>
            <a:r>
              <a:rPr lang="en-GB" dirty="0" smtClean="0"/>
              <a:t>can you correlate PRP with measures of risk?</a:t>
            </a:r>
          </a:p>
          <a:p>
            <a:pPr lvl="3"/>
            <a:r>
              <a:rPr lang="en-GB" dirty="0" smtClean="0"/>
              <a:t>BHPS has info on smoking, gambling winnings, introvert/extrovert personality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1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Estimates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Exposure rather than contemporaneous effects</a:t>
            </a:r>
          </a:p>
          <a:p>
            <a:pPr lvl="1"/>
            <a:r>
              <a:rPr lang="en-GB" dirty="0" smtClean="0"/>
              <a:t>PRP is associated with bump in pay, but is that ‘worth’ the extra stress?</a:t>
            </a:r>
          </a:p>
          <a:p>
            <a:pPr lvl="1"/>
            <a:r>
              <a:rPr lang="en-GB" dirty="0" smtClean="0"/>
              <a:t>Even if ‘contemporaneous’ may be better to have last period PRP in e.g. current health regressions</a:t>
            </a:r>
          </a:p>
          <a:p>
            <a:r>
              <a:rPr lang="en-GB" dirty="0" smtClean="0"/>
              <a:t>Leisure</a:t>
            </a:r>
          </a:p>
          <a:p>
            <a:pPr lvl="1"/>
            <a:r>
              <a:rPr lang="en-GB" dirty="0" smtClean="0"/>
              <a:t>Can probably tease out some time element: exercise, ‘keep fit’, </a:t>
            </a:r>
            <a:r>
              <a:rPr lang="en-GB" smtClean="0"/>
              <a:t>drinking behaviours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2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Marriage and PRP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Example of great minds thinking alike!</a:t>
            </a:r>
          </a:p>
          <a:p>
            <a:r>
              <a:rPr lang="en-GB" dirty="0" smtClean="0"/>
              <a:t>Increased hours and stress =&gt; increase odds of divorce</a:t>
            </a:r>
          </a:p>
          <a:p>
            <a:r>
              <a:rPr lang="en-GB" dirty="0" smtClean="0"/>
              <a:t>Higher pay =&gt; lower odds </a:t>
            </a:r>
            <a:r>
              <a:rPr lang="en-GB" smtClean="0"/>
              <a:t>of divorce</a:t>
            </a:r>
          </a:p>
          <a:p>
            <a:r>
              <a:rPr lang="en-GB" smtClean="0"/>
              <a:t>Selection issues?  </a:t>
            </a:r>
          </a:p>
          <a:p>
            <a:pPr lvl="1"/>
            <a:r>
              <a:rPr lang="en-GB" smtClean="0"/>
              <a:t>More risk loving stay in marriages or more likely to end marriages??</a:t>
            </a:r>
            <a:endParaRPr lang="en-GB" dirty="0" smtClean="0"/>
          </a:p>
          <a:p>
            <a:r>
              <a:rPr lang="en-GB" dirty="0" smtClean="0"/>
              <a:t>Slightly higher odds of divorce if spent 50% of time or more in PRP</a:t>
            </a:r>
            <a:endParaRPr lang="en-GB" dirty="0"/>
          </a:p>
        </p:txBody>
      </p:sp>
      <p:grpSp>
        <p:nvGrpSpPr>
          <p:cNvPr id="49" name="Group 47"/>
          <p:cNvGrpSpPr>
            <a:grpSpLocks noChangeAspect="1"/>
          </p:cNvGrpSpPr>
          <p:nvPr/>
        </p:nvGrpSpPr>
        <p:grpSpPr bwMode="auto">
          <a:xfrm>
            <a:off x="4705350" y="1700213"/>
            <a:ext cx="4427538" cy="3240087"/>
            <a:chOff x="2964" y="1071"/>
            <a:chExt cx="2789" cy="2041"/>
          </a:xfrm>
        </p:grpSpPr>
        <p:sp>
          <p:nvSpPr>
            <p:cNvPr id="50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964" y="1071"/>
              <a:ext cx="2789" cy="2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2987" y="1093"/>
              <a:ext cx="2745" cy="1997"/>
            </a:xfrm>
            <a:prstGeom prst="rect">
              <a:avLst/>
            </a:prstGeom>
            <a:solidFill>
              <a:srgbClr val="EA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2989" y="1096"/>
              <a:ext cx="2738" cy="1990"/>
            </a:xfrm>
            <a:prstGeom prst="rect">
              <a:avLst/>
            </a:prstGeom>
            <a:solidFill>
              <a:srgbClr val="EAF2F3"/>
            </a:solidFill>
            <a:ln w="4763">
              <a:solidFill>
                <a:srgbClr val="EAF2F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3190" y="1287"/>
              <a:ext cx="2467" cy="1354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>
              <a:off x="3190" y="2281"/>
              <a:ext cx="2469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3190" y="1963"/>
              <a:ext cx="2469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3190" y="1648"/>
              <a:ext cx="2469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3190" y="1330"/>
              <a:ext cx="2469" cy="0"/>
            </a:xfrm>
            <a:prstGeom prst="line">
              <a:avLst/>
            </a:prstGeom>
            <a:noFill/>
            <a:ln w="11113" cap="flat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3233" y="1330"/>
              <a:ext cx="2383" cy="100"/>
            </a:xfrm>
            <a:custGeom>
              <a:avLst/>
              <a:gdLst>
                <a:gd name="T0" fmla="*/ 0 w 1434"/>
                <a:gd name="T1" fmla="*/ 0 h 60"/>
                <a:gd name="T2" fmla="*/ 0 w 1434"/>
                <a:gd name="T3" fmla="*/ 0 h 60"/>
                <a:gd name="T4" fmla="*/ 0 w 1434"/>
                <a:gd name="T5" fmla="*/ 0 h 60"/>
                <a:gd name="T6" fmla="*/ 287 w 1434"/>
                <a:gd name="T7" fmla="*/ 0 h 60"/>
                <a:gd name="T8" fmla="*/ 287 w 1434"/>
                <a:gd name="T9" fmla="*/ 9 h 60"/>
                <a:gd name="T10" fmla="*/ 430 w 1434"/>
                <a:gd name="T11" fmla="*/ 9 h 60"/>
                <a:gd name="T12" fmla="*/ 430 w 1434"/>
                <a:gd name="T13" fmla="*/ 17 h 60"/>
                <a:gd name="T14" fmla="*/ 574 w 1434"/>
                <a:gd name="T15" fmla="*/ 17 h 60"/>
                <a:gd name="T16" fmla="*/ 574 w 1434"/>
                <a:gd name="T17" fmla="*/ 23 h 60"/>
                <a:gd name="T18" fmla="*/ 717 w 1434"/>
                <a:gd name="T19" fmla="*/ 23 h 60"/>
                <a:gd name="T20" fmla="*/ 717 w 1434"/>
                <a:gd name="T21" fmla="*/ 33 h 60"/>
                <a:gd name="T22" fmla="*/ 860 w 1434"/>
                <a:gd name="T23" fmla="*/ 33 h 60"/>
                <a:gd name="T24" fmla="*/ 860 w 1434"/>
                <a:gd name="T25" fmla="*/ 39 h 60"/>
                <a:gd name="T26" fmla="*/ 1004 w 1434"/>
                <a:gd name="T27" fmla="*/ 39 h 60"/>
                <a:gd name="T28" fmla="*/ 1004 w 1434"/>
                <a:gd name="T29" fmla="*/ 45 h 60"/>
                <a:gd name="T30" fmla="*/ 1147 w 1434"/>
                <a:gd name="T31" fmla="*/ 45 h 60"/>
                <a:gd name="T32" fmla="*/ 1147 w 1434"/>
                <a:gd name="T33" fmla="*/ 53 h 60"/>
                <a:gd name="T34" fmla="*/ 1290 w 1434"/>
                <a:gd name="T35" fmla="*/ 53 h 60"/>
                <a:gd name="T36" fmla="*/ 1290 w 1434"/>
                <a:gd name="T37" fmla="*/ 57 h 60"/>
                <a:gd name="T38" fmla="*/ 1434 w 1434"/>
                <a:gd name="T39" fmla="*/ 57 h 60"/>
                <a:gd name="T40" fmla="*/ 1434 w 1434"/>
                <a:gd name="T41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4" h="6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7" y="0"/>
                  </a:lnTo>
                  <a:lnTo>
                    <a:pt x="287" y="9"/>
                  </a:lnTo>
                  <a:lnTo>
                    <a:pt x="430" y="9"/>
                  </a:lnTo>
                  <a:lnTo>
                    <a:pt x="430" y="17"/>
                  </a:lnTo>
                  <a:lnTo>
                    <a:pt x="574" y="17"/>
                  </a:lnTo>
                  <a:lnTo>
                    <a:pt x="574" y="23"/>
                  </a:lnTo>
                  <a:lnTo>
                    <a:pt x="717" y="23"/>
                  </a:lnTo>
                  <a:lnTo>
                    <a:pt x="717" y="33"/>
                  </a:lnTo>
                  <a:lnTo>
                    <a:pt x="860" y="33"/>
                  </a:lnTo>
                  <a:lnTo>
                    <a:pt x="860" y="39"/>
                  </a:lnTo>
                  <a:lnTo>
                    <a:pt x="1004" y="39"/>
                  </a:lnTo>
                  <a:lnTo>
                    <a:pt x="1004" y="45"/>
                  </a:lnTo>
                  <a:lnTo>
                    <a:pt x="1147" y="45"/>
                  </a:lnTo>
                  <a:lnTo>
                    <a:pt x="1147" y="53"/>
                  </a:lnTo>
                  <a:lnTo>
                    <a:pt x="1290" y="53"/>
                  </a:lnTo>
                  <a:lnTo>
                    <a:pt x="1290" y="57"/>
                  </a:lnTo>
                  <a:lnTo>
                    <a:pt x="1434" y="57"/>
                  </a:lnTo>
                  <a:lnTo>
                    <a:pt x="1434" y="60"/>
                  </a:lnTo>
                </a:path>
              </a:pathLst>
            </a:custGeom>
            <a:noFill/>
            <a:ln w="11113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3233" y="1330"/>
              <a:ext cx="2383" cy="122"/>
            </a:xfrm>
            <a:custGeom>
              <a:avLst/>
              <a:gdLst>
                <a:gd name="T0" fmla="*/ 0 w 1434"/>
                <a:gd name="T1" fmla="*/ 0 h 73"/>
                <a:gd name="T2" fmla="*/ 0 w 1434"/>
                <a:gd name="T3" fmla="*/ 0 h 73"/>
                <a:gd name="T4" fmla="*/ 0 w 1434"/>
                <a:gd name="T5" fmla="*/ 0 h 73"/>
                <a:gd name="T6" fmla="*/ 287 w 1434"/>
                <a:gd name="T7" fmla="*/ 0 h 73"/>
                <a:gd name="T8" fmla="*/ 287 w 1434"/>
                <a:gd name="T9" fmla="*/ 13 h 73"/>
                <a:gd name="T10" fmla="*/ 430 w 1434"/>
                <a:gd name="T11" fmla="*/ 13 h 73"/>
                <a:gd name="T12" fmla="*/ 430 w 1434"/>
                <a:gd name="T13" fmla="*/ 21 h 73"/>
                <a:gd name="T14" fmla="*/ 574 w 1434"/>
                <a:gd name="T15" fmla="*/ 21 h 73"/>
                <a:gd name="T16" fmla="*/ 574 w 1434"/>
                <a:gd name="T17" fmla="*/ 28 h 73"/>
                <a:gd name="T18" fmla="*/ 717 w 1434"/>
                <a:gd name="T19" fmla="*/ 28 h 73"/>
                <a:gd name="T20" fmla="*/ 717 w 1434"/>
                <a:gd name="T21" fmla="*/ 38 h 73"/>
                <a:gd name="T22" fmla="*/ 860 w 1434"/>
                <a:gd name="T23" fmla="*/ 38 h 73"/>
                <a:gd name="T24" fmla="*/ 860 w 1434"/>
                <a:gd name="T25" fmla="*/ 46 h 73"/>
                <a:gd name="T26" fmla="*/ 1004 w 1434"/>
                <a:gd name="T27" fmla="*/ 46 h 73"/>
                <a:gd name="T28" fmla="*/ 1004 w 1434"/>
                <a:gd name="T29" fmla="*/ 52 h 73"/>
                <a:gd name="T30" fmla="*/ 1147 w 1434"/>
                <a:gd name="T31" fmla="*/ 52 h 73"/>
                <a:gd name="T32" fmla="*/ 1147 w 1434"/>
                <a:gd name="T33" fmla="*/ 70 h 73"/>
                <a:gd name="T34" fmla="*/ 1290 w 1434"/>
                <a:gd name="T35" fmla="*/ 70 h 73"/>
                <a:gd name="T36" fmla="*/ 1290 w 1434"/>
                <a:gd name="T37" fmla="*/ 73 h 73"/>
                <a:gd name="T38" fmla="*/ 1434 w 1434"/>
                <a:gd name="T39" fmla="*/ 73 h 73"/>
                <a:gd name="T40" fmla="*/ 1434 w 1434"/>
                <a:gd name="T41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34" h="7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7" y="0"/>
                  </a:lnTo>
                  <a:lnTo>
                    <a:pt x="287" y="13"/>
                  </a:lnTo>
                  <a:lnTo>
                    <a:pt x="430" y="13"/>
                  </a:lnTo>
                  <a:lnTo>
                    <a:pt x="430" y="21"/>
                  </a:lnTo>
                  <a:lnTo>
                    <a:pt x="574" y="21"/>
                  </a:lnTo>
                  <a:lnTo>
                    <a:pt x="574" y="28"/>
                  </a:lnTo>
                  <a:lnTo>
                    <a:pt x="717" y="28"/>
                  </a:lnTo>
                  <a:lnTo>
                    <a:pt x="717" y="38"/>
                  </a:lnTo>
                  <a:lnTo>
                    <a:pt x="860" y="38"/>
                  </a:lnTo>
                  <a:lnTo>
                    <a:pt x="860" y="46"/>
                  </a:lnTo>
                  <a:lnTo>
                    <a:pt x="1004" y="46"/>
                  </a:lnTo>
                  <a:lnTo>
                    <a:pt x="1004" y="52"/>
                  </a:lnTo>
                  <a:lnTo>
                    <a:pt x="1147" y="52"/>
                  </a:lnTo>
                  <a:lnTo>
                    <a:pt x="1147" y="70"/>
                  </a:lnTo>
                  <a:lnTo>
                    <a:pt x="1290" y="70"/>
                  </a:lnTo>
                  <a:lnTo>
                    <a:pt x="1290" y="73"/>
                  </a:lnTo>
                  <a:lnTo>
                    <a:pt x="1434" y="73"/>
                  </a:lnTo>
                  <a:lnTo>
                    <a:pt x="1434" y="73"/>
                  </a:lnTo>
                </a:path>
              </a:pathLst>
            </a:custGeom>
            <a:noFill/>
            <a:ln w="11113">
              <a:solidFill>
                <a:srgbClr val="90353B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V="1">
              <a:off x="3190" y="1287"/>
              <a:ext cx="0" cy="1354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 flipH="1">
              <a:off x="3162" y="2598"/>
              <a:ext cx="28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 rot="16200000">
              <a:off x="3030" y="2531"/>
              <a:ext cx="1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 flipH="1">
              <a:off x="3162" y="2281"/>
              <a:ext cx="28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 rot="16200000">
              <a:off x="3030" y="2214"/>
              <a:ext cx="1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0.25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 flipH="1">
              <a:off x="3162" y="1963"/>
              <a:ext cx="28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 rot="16200000">
              <a:off x="3030" y="1897"/>
              <a:ext cx="1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0.50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 flipH="1">
              <a:off x="3162" y="1648"/>
              <a:ext cx="28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 rot="16200000">
              <a:off x="3030" y="1581"/>
              <a:ext cx="1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0.75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 flipH="1">
              <a:off x="3162" y="1330"/>
              <a:ext cx="28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 rot="16200000">
              <a:off x="3030" y="1264"/>
              <a:ext cx="1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1.00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3190" y="2641"/>
              <a:ext cx="2469" cy="0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3233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215" y="2683"/>
              <a:ext cx="7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710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692" y="2683"/>
              <a:ext cx="7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187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169" y="2683"/>
              <a:ext cx="7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4662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4644" y="2683"/>
              <a:ext cx="7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5139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5121" y="2683"/>
              <a:ext cx="7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5616" y="2641"/>
              <a:ext cx="0" cy="28"/>
            </a:xfrm>
            <a:prstGeom prst="line">
              <a:avLst/>
            </a:prstGeom>
            <a:noFill/>
            <a:ln w="4763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5578" y="2683"/>
              <a:ext cx="11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4223" y="2746"/>
              <a:ext cx="4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analysis time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348" y="2865"/>
              <a:ext cx="2152" cy="130"/>
            </a:xfrm>
            <a:prstGeom prst="rect">
              <a:avLst/>
            </a:prstGeom>
            <a:solidFill>
              <a:srgbClr val="FFFFFF"/>
            </a:solidFill>
            <a:ln w="4763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378" y="2930"/>
              <a:ext cx="259" cy="0"/>
            </a:xfrm>
            <a:prstGeom prst="line">
              <a:avLst/>
            </a:prstGeom>
            <a:noFill/>
            <a:ln w="11113" cap="flat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7" name="Line 84"/>
            <p:cNvSpPr>
              <a:spLocks noChangeShapeType="1"/>
            </p:cNvSpPr>
            <p:nvPr/>
          </p:nvSpPr>
          <p:spPr bwMode="auto">
            <a:xfrm>
              <a:off x="4473" y="2930"/>
              <a:ext cx="259" cy="0"/>
            </a:xfrm>
            <a:prstGeom prst="line">
              <a:avLst/>
            </a:prstGeom>
            <a:noFill/>
            <a:ln w="11113" cap="flat">
              <a:solidFill>
                <a:srgbClr val="90353B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3678" y="2894"/>
              <a:ext cx="71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perfpercent50plus = 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773" y="2894"/>
              <a:ext cx="71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perfpercent50plus = 1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745" y="1167"/>
              <a:ext cx="153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1E2D53"/>
                  </a:solidFill>
                  <a:effectLst/>
                  <a:latin typeface="Arial" pitchFamily="34" charset="0"/>
                  <a:cs typeface="Arial" pitchFamily="34" charset="0"/>
                </a:rPr>
                <a:t>Kaplan-Meier survival estimates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71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Marriage and PRP con’d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19256" cy="2116832"/>
          </a:xfrm>
        </p:spPr>
        <p:txBody>
          <a:bodyPr>
            <a:normAutofit fontScale="85000" lnSpcReduction="20000"/>
          </a:bodyPr>
          <a:lstStyle/>
          <a:p>
            <a:r>
              <a:rPr lang="en-GB" b="1" i="1" u="sng" smtClean="0"/>
              <a:t>Preliminary</a:t>
            </a:r>
            <a:r>
              <a:rPr lang="en-GB" smtClean="0"/>
              <a:t> regressions </a:t>
            </a:r>
            <a:r>
              <a:rPr lang="en-GB" dirty="0" smtClean="0"/>
              <a:t>show a complicated picture</a:t>
            </a:r>
          </a:p>
          <a:p>
            <a:r>
              <a:rPr lang="en-GB" dirty="0" smtClean="0"/>
              <a:t>Marginal significance indicating lower odds of divorce compared to nonPRP</a:t>
            </a:r>
          </a:p>
          <a:p>
            <a:r>
              <a:rPr lang="en-GB" dirty="0" smtClean="0"/>
              <a:t>Significantly higher odds when looking at subsample who have been exposed </a:t>
            </a:r>
            <a:r>
              <a:rPr lang="en-GB" smtClean="0"/>
              <a:t>to PRP</a:t>
            </a:r>
          </a:p>
          <a:p>
            <a:r>
              <a:rPr lang="en-GB" smtClean="0"/>
              <a:t>More work to be done here!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643999"/>
              </p:ext>
            </p:extLst>
          </p:nvPr>
        </p:nvGraphicFramePr>
        <p:xfrm>
          <a:off x="1403648" y="3721100"/>
          <a:ext cx="6368752" cy="310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873736" imgH="2855987" progId="Word.Document.12">
                  <p:embed/>
                </p:oleObj>
              </mc:Choice>
              <mc:Fallback>
                <p:oleObj name="Document" r:id="rId3" imgW="5873736" imgH="28559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3721100"/>
                        <a:ext cx="6368752" cy="3101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1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387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Word Document</vt:lpstr>
      <vt:lpstr>Comments on  “Performance Pay, Wellbeing and Health”   Colin Green Lancaster University</vt:lpstr>
      <vt:lpstr>Context</vt:lpstr>
      <vt:lpstr>General Comments</vt:lpstr>
      <vt:lpstr>Estimates</vt:lpstr>
      <vt:lpstr>Marriage and PRP</vt:lpstr>
      <vt:lpstr>Marriage and PRP con’d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 “Performance Pay, Wellbeing and Health”  Colin Green Lancaster University</dc:title>
  <dc:creator>Keith A. Bender</dc:creator>
  <cp:lastModifiedBy>Keith A. Bender</cp:lastModifiedBy>
  <cp:revision>11</cp:revision>
  <dcterms:created xsi:type="dcterms:W3CDTF">2014-06-24T09:12:13Z</dcterms:created>
  <dcterms:modified xsi:type="dcterms:W3CDTF">2014-06-25T10:45:19Z</dcterms:modified>
</cp:coreProperties>
</file>