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63" r:id="rId4"/>
    <p:sldId id="264" r:id="rId5"/>
    <p:sldId id="268" r:id="rId6"/>
    <p:sldId id="265" r:id="rId7"/>
    <p:sldId id="261" r:id="rId8"/>
    <p:sldId id="262" r:id="rId9"/>
    <p:sldId id="267" r:id="rId10"/>
    <p:sldId id="258" r:id="rId11"/>
    <p:sldId id="259" r:id="rId12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Payment by results</c:v>
                </c:pt>
                <c:pt idx="1">
                  <c:v>Merit pay</c:v>
                </c:pt>
                <c:pt idx="2">
                  <c:v>Profit-related pay</c:v>
                </c:pt>
                <c:pt idx="3">
                  <c:v>share ownership schemes</c:v>
                </c:pt>
                <c:pt idx="4">
                  <c:v>Any of these incentive schemes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15</c:v>
                </c:pt>
                <c:pt idx="2">
                  <c:v>30</c:v>
                </c:pt>
                <c:pt idx="3">
                  <c:v>18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Payment by results</c:v>
                </c:pt>
                <c:pt idx="1">
                  <c:v>Merit pay</c:v>
                </c:pt>
                <c:pt idx="2">
                  <c:v>Profit-related pay</c:v>
                </c:pt>
                <c:pt idx="3">
                  <c:v>share ownership schemes</c:v>
                </c:pt>
                <c:pt idx="4">
                  <c:v>Any of these incentive schemes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</c:v>
                </c:pt>
                <c:pt idx="1">
                  <c:v>20</c:v>
                </c:pt>
                <c:pt idx="2">
                  <c:v>29</c:v>
                </c:pt>
                <c:pt idx="3">
                  <c:v>9</c:v>
                </c:pt>
                <c:pt idx="4">
                  <c:v>54</c:v>
                </c:pt>
              </c:numCache>
            </c:numRef>
          </c:val>
        </c:ser>
        <c:axId val="166230656"/>
        <c:axId val="191076608"/>
      </c:barChart>
      <c:catAx>
        <c:axId val="166230656"/>
        <c:scaling>
          <c:orientation val="minMax"/>
        </c:scaling>
        <c:axPos val="b"/>
        <c:numFmt formatCode="General" sourceLinked="0"/>
        <c:tickLblPos val="nextTo"/>
        <c:crossAx val="191076608"/>
        <c:crosses val="autoZero"/>
        <c:auto val="1"/>
        <c:lblAlgn val="ctr"/>
        <c:lblOffset val="100"/>
      </c:catAx>
      <c:valAx>
        <c:axId val="191076608"/>
        <c:scaling>
          <c:orientation val="minMax"/>
        </c:scaling>
        <c:delete val="1"/>
        <c:axPos val="l"/>
        <c:numFmt formatCode="General" sourceLinked="1"/>
        <c:tickLblPos val="none"/>
        <c:crossAx val="166230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7773038786818459E-2"/>
          <c:y val="1.9642228626261471E-2"/>
          <c:w val="0.14358960338291046"/>
          <c:h val="5.4088820434457813E-2"/>
        </c:manualLayout>
      </c:layout>
    </c:legend>
    <c:plotVisOnly val="1"/>
    <c:dispBlanksAs val="gap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/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Base pay progression linked to individual performance</c:v>
                </c:pt>
                <c:pt idx="1">
                  <c:v>Employer offers performance-related reward scheme</c:v>
                </c:pt>
                <c:pt idx="2">
                  <c:v>Employer offers long-term incentives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0.74000000000000021</c:v>
                </c:pt>
                <c:pt idx="1">
                  <c:v>0.66900000000000026</c:v>
                </c:pt>
                <c:pt idx="2">
                  <c:v>0.33300000000000013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Base pay progression linked to individual performance</c:v>
                </c:pt>
                <c:pt idx="1">
                  <c:v>Employer offers performance-related reward scheme</c:v>
                </c:pt>
                <c:pt idx="2">
                  <c:v>Employer offers long-term incentives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0.78600000000000003</c:v>
                </c:pt>
                <c:pt idx="1">
                  <c:v>0.65300000000000025</c:v>
                </c:pt>
                <c:pt idx="2">
                  <c:v>0.28600000000000009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Base pay progression linked to individual performance</c:v>
                </c:pt>
                <c:pt idx="1">
                  <c:v>Employer offers performance-related reward scheme</c:v>
                </c:pt>
                <c:pt idx="2">
                  <c:v>Employer offers long-term incentives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0.71500000000000019</c:v>
                </c:pt>
                <c:pt idx="1">
                  <c:v>0.55200000000000005</c:v>
                </c:pt>
                <c:pt idx="2">
                  <c:v>0.255</c:v>
                </c:pt>
              </c:numCache>
            </c:numRef>
          </c:val>
        </c:ser>
        <c:axId val="129404288"/>
        <c:axId val="138174464"/>
      </c:barChart>
      <c:catAx>
        <c:axId val="129404288"/>
        <c:scaling>
          <c:orientation val="minMax"/>
        </c:scaling>
        <c:axPos val="b"/>
        <c:tickLblPos val="nextTo"/>
        <c:crossAx val="138174464"/>
        <c:crosses val="autoZero"/>
        <c:auto val="1"/>
        <c:lblAlgn val="ctr"/>
        <c:lblOffset val="100"/>
      </c:catAx>
      <c:valAx>
        <c:axId val="138174464"/>
        <c:scaling>
          <c:orientation val="minMax"/>
        </c:scaling>
        <c:delete val="1"/>
        <c:axPos val="l"/>
        <c:numFmt formatCode="0%" sourceLinked="1"/>
        <c:tickLblPos val="none"/>
        <c:crossAx val="129404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5115923009623811E-2"/>
          <c:y val="1.9642228626261426E-2"/>
          <c:w val="0.2495880405720422"/>
          <c:h val="6.7185137231851794E-2"/>
        </c:manualLayout>
      </c:layout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Bonus available - received</c:v>
                </c:pt>
              </c:strCache>
            </c:strRef>
          </c:tx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2013/14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0.21440000000000001</c:v>
                </c:pt>
                <c:pt idx="1">
                  <c:v>0.1885</c:v>
                </c:pt>
                <c:pt idx="2">
                  <c:v>0.22319999999999998</c:v>
                </c:pt>
                <c:pt idx="3">
                  <c:v>0.17680000000000001</c:v>
                </c:pt>
                <c:pt idx="4">
                  <c:v>0.18459999999999999</c:v>
                </c:pt>
                <c:pt idx="5">
                  <c:v>0.17519999999999999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Bonus available - not received</c:v>
                </c:pt>
              </c:strCache>
            </c:strRef>
          </c:tx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2013/14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0.1056</c:v>
                </c:pt>
                <c:pt idx="1">
                  <c:v>0.10149999999999998</c:v>
                </c:pt>
                <c:pt idx="2">
                  <c:v>8.6800000000000016E-2</c:v>
                </c:pt>
                <c:pt idx="3">
                  <c:v>8.3199999999999996E-2</c:v>
                </c:pt>
                <c:pt idx="4">
                  <c:v>7.5400000000000023E-2</c:v>
                </c:pt>
                <c:pt idx="5">
                  <c:v>6.4799999999999996E-2</c:v>
                </c:pt>
              </c:numCache>
            </c:numRef>
          </c:val>
        </c:ser>
        <c:overlap val="100"/>
        <c:axId val="92413952"/>
        <c:axId val="92416256"/>
      </c:barChart>
      <c:catAx>
        <c:axId val="92413952"/>
        <c:scaling>
          <c:orientation val="minMax"/>
        </c:scaling>
        <c:axPos val="b"/>
        <c:numFmt formatCode="General" sourceLinked="1"/>
        <c:tickLblPos val="low"/>
        <c:crossAx val="92416256"/>
        <c:crosses val="autoZero"/>
        <c:auto val="1"/>
        <c:lblAlgn val="ctr"/>
        <c:lblOffset val="100"/>
      </c:catAx>
      <c:valAx>
        <c:axId val="92416256"/>
        <c:scaling>
          <c:orientation val="minMax"/>
          <c:max val="0.4"/>
        </c:scaling>
        <c:delete val="1"/>
        <c:axPos val="l"/>
        <c:numFmt formatCode="0%" sourceLinked="1"/>
        <c:tickLblPos val="none"/>
        <c:crossAx val="92413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7144076134665353E-2"/>
          <c:y val="2.3120797977021205E-2"/>
          <c:w val="0.71059614240293167"/>
          <c:h val="7.095978359557277E-2"/>
        </c:manualLayout>
      </c:layout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Frozen pay</c:v>
                </c:pt>
              </c:strCache>
            </c:strRef>
          </c:tx>
          <c:cat>
            <c:strRef>
              <c:f>Sheet1!$B$1:$V$1</c:f>
              <c:strCache>
                <c:ptCount val="21"/>
                <c:pt idx="0">
                  <c:v>Spring 2009</c:v>
                </c:pt>
                <c:pt idx="1">
                  <c:v>Summer 2009</c:v>
                </c:pt>
                <c:pt idx="2">
                  <c:v>Autumn 2009</c:v>
                </c:pt>
                <c:pt idx="3">
                  <c:v>Winter 2009/10</c:v>
                </c:pt>
                <c:pt idx="4">
                  <c:v>Spring 2010</c:v>
                </c:pt>
                <c:pt idx="5">
                  <c:v>Summer 2010</c:v>
                </c:pt>
                <c:pt idx="6">
                  <c:v>Autumn 2010</c:v>
                </c:pt>
                <c:pt idx="7">
                  <c:v>Winter 2010/11</c:v>
                </c:pt>
                <c:pt idx="8">
                  <c:v>Spring 2011</c:v>
                </c:pt>
                <c:pt idx="9">
                  <c:v>Summer 2011</c:v>
                </c:pt>
                <c:pt idx="10">
                  <c:v>Autumn 2011</c:v>
                </c:pt>
                <c:pt idx="11">
                  <c:v>Winter 2011/12</c:v>
                </c:pt>
                <c:pt idx="12">
                  <c:v>Spring 2012</c:v>
                </c:pt>
                <c:pt idx="13">
                  <c:v>Summer 2012</c:v>
                </c:pt>
                <c:pt idx="14">
                  <c:v>Autumn 2012</c:v>
                </c:pt>
                <c:pt idx="15">
                  <c:v>Winter 2012/13</c:v>
                </c:pt>
                <c:pt idx="16">
                  <c:v>Spring 2013</c:v>
                </c:pt>
                <c:pt idx="17">
                  <c:v>Summer 2013</c:v>
                </c:pt>
                <c:pt idx="18">
                  <c:v>Autumn 2013</c:v>
                </c:pt>
                <c:pt idx="19">
                  <c:v>Winter 2013/14</c:v>
                </c:pt>
                <c:pt idx="20">
                  <c:v>Spring 2014</c:v>
                </c:pt>
              </c:strCache>
            </c:strRef>
          </c:cat>
          <c:val>
            <c:numRef>
              <c:f>Sheet1!$B$2:$V$2</c:f>
              <c:numCache>
                <c:formatCode>0%</c:formatCode>
                <c:ptCount val="21"/>
                <c:pt idx="0">
                  <c:v>0.18</c:v>
                </c:pt>
                <c:pt idx="1">
                  <c:v>0.25940000000000002</c:v>
                </c:pt>
                <c:pt idx="2">
                  <c:v>0.28549999999999998</c:v>
                </c:pt>
                <c:pt idx="3">
                  <c:v>0.35199999999999998</c:v>
                </c:pt>
                <c:pt idx="4">
                  <c:v>0.37</c:v>
                </c:pt>
                <c:pt idx="5">
                  <c:v>0.4</c:v>
                </c:pt>
                <c:pt idx="6">
                  <c:v>0.43200000000000005</c:v>
                </c:pt>
                <c:pt idx="7">
                  <c:v>0.46490000000000004</c:v>
                </c:pt>
                <c:pt idx="8">
                  <c:v>0.45</c:v>
                </c:pt>
                <c:pt idx="9">
                  <c:v>0.42450000000000004</c:v>
                </c:pt>
                <c:pt idx="10">
                  <c:v>0.45450000000000002</c:v>
                </c:pt>
                <c:pt idx="11">
                  <c:v>0.43009999999999998</c:v>
                </c:pt>
                <c:pt idx="12">
                  <c:v>0.42780000000000001</c:v>
                </c:pt>
                <c:pt idx="13">
                  <c:v>0.439</c:v>
                </c:pt>
                <c:pt idx="14">
                  <c:v>0.43229999999999996</c:v>
                </c:pt>
                <c:pt idx="15">
                  <c:v>0.42409999999999998</c:v>
                </c:pt>
                <c:pt idx="17">
                  <c:v>0.38350000000000001</c:v>
                </c:pt>
                <c:pt idx="20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Cut pay</c:v>
                </c:pt>
              </c:strCache>
            </c:strRef>
          </c:tx>
          <c:cat>
            <c:strRef>
              <c:f>Sheet1!$B$1:$V$1</c:f>
              <c:strCache>
                <c:ptCount val="21"/>
                <c:pt idx="0">
                  <c:v>Spring 2009</c:v>
                </c:pt>
                <c:pt idx="1">
                  <c:v>Summer 2009</c:v>
                </c:pt>
                <c:pt idx="2">
                  <c:v>Autumn 2009</c:v>
                </c:pt>
                <c:pt idx="3">
                  <c:v>Winter 2009/10</c:v>
                </c:pt>
                <c:pt idx="4">
                  <c:v>Spring 2010</c:v>
                </c:pt>
                <c:pt idx="5">
                  <c:v>Summer 2010</c:v>
                </c:pt>
                <c:pt idx="6">
                  <c:v>Autumn 2010</c:v>
                </c:pt>
                <c:pt idx="7">
                  <c:v>Winter 2010/11</c:v>
                </c:pt>
                <c:pt idx="8">
                  <c:v>Spring 2011</c:v>
                </c:pt>
                <c:pt idx="9">
                  <c:v>Summer 2011</c:v>
                </c:pt>
                <c:pt idx="10">
                  <c:v>Autumn 2011</c:v>
                </c:pt>
                <c:pt idx="11">
                  <c:v>Winter 2011/12</c:v>
                </c:pt>
                <c:pt idx="12">
                  <c:v>Spring 2012</c:v>
                </c:pt>
                <c:pt idx="13">
                  <c:v>Summer 2012</c:v>
                </c:pt>
                <c:pt idx="14">
                  <c:v>Autumn 2012</c:v>
                </c:pt>
                <c:pt idx="15">
                  <c:v>Winter 2012/13</c:v>
                </c:pt>
                <c:pt idx="16">
                  <c:v>Spring 2013</c:v>
                </c:pt>
                <c:pt idx="17">
                  <c:v>Summer 2013</c:v>
                </c:pt>
                <c:pt idx="18">
                  <c:v>Autumn 2013</c:v>
                </c:pt>
                <c:pt idx="19">
                  <c:v>Winter 2013/14</c:v>
                </c:pt>
                <c:pt idx="20">
                  <c:v>Spring 2014</c:v>
                </c:pt>
              </c:strCache>
            </c:strRef>
          </c:cat>
          <c:val>
            <c:numRef>
              <c:f>Sheet1!$B$3:$V$3</c:f>
              <c:numCache>
                <c:formatCode>0%</c:formatCode>
                <c:ptCount val="21"/>
                <c:pt idx="1">
                  <c:v>6.5799999999999997E-2</c:v>
                </c:pt>
                <c:pt idx="2">
                  <c:v>7.4999999999999997E-2</c:v>
                </c:pt>
                <c:pt idx="3">
                  <c:v>6.4199999999999993E-2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6.0999999999999999E-2</c:v>
                </c:pt>
                <c:pt idx="7">
                  <c:v>6.6900000000000001E-2</c:v>
                </c:pt>
                <c:pt idx="8">
                  <c:v>7.0000000000000007E-2</c:v>
                </c:pt>
                <c:pt idx="9">
                  <c:v>6.5299999999999997E-2</c:v>
                </c:pt>
                <c:pt idx="10">
                  <c:v>7.2000000000000008E-2</c:v>
                </c:pt>
                <c:pt idx="11">
                  <c:v>6.2300000000000001E-2</c:v>
                </c:pt>
                <c:pt idx="12">
                  <c:v>5.57E-2</c:v>
                </c:pt>
                <c:pt idx="13">
                  <c:v>6.2899999999999998E-2</c:v>
                </c:pt>
                <c:pt idx="14">
                  <c:v>5.7800000000000004E-2</c:v>
                </c:pt>
                <c:pt idx="15">
                  <c:v>6.7299999999999999E-2</c:v>
                </c:pt>
                <c:pt idx="17">
                  <c:v>6.2300000000000001E-2</c:v>
                </c:pt>
                <c:pt idx="20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Reduced employer pension contributions</c:v>
                </c:pt>
              </c:strCache>
            </c:strRef>
          </c:tx>
          <c:cat>
            <c:strRef>
              <c:f>Sheet1!$B$1:$V$1</c:f>
              <c:strCache>
                <c:ptCount val="21"/>
                <c:pt idx="0">
                  <c:v>Spring 2009</c:v>
                </c:pt>
                <c:pt idx="1">
                  <c:v>Summer 2009</c:v>
                </c:pt>
                <c:pt idx="2">
                  <c:v>Autumn 2009</c:v>
                </c:pt>
                <c:pt idx="3">
                  <c:v>Winter 2009/10</c:v>
                </c:pt>
                <c:pt idx="4">
                  <c:v>Spring 2010</c:v>
                </c:pt>
                <c:pt idx="5">
                  <c:v>Summer 2010</c:v>
                </c:pt>
                <c:pt idx="6">
                  <c:v>Autumn 2010</c:v>
                </c:pt>
                <c:pt idx="7">
                  <c:v>Winter 2010/11</c:v>
                </c:pt>
                <c:pt idx="8">
                  <c:v>Spring 2011</c:v>
                </c:pt>
                <c:pt idx="9">
                  <c:v>Summer 2011</c:v>
                </c:pt>
                <c:pt idx="10">
                  <c:v>Autumn 2011</c:v>
                </c:pt>
                <c:pt idx="11">
                  <c:v>Winter 2011/12</c:v>
                </c:pt>
                <c:pt idx="12">
                  <c:v>Spring 2012</c:v>
                </c:pt>
                <c:pt idx="13">
                  <c:v>Summer 2012</c:v>
                </c:pt>
                <c:pt idx="14">
                  <c:v>Autumn 2012</c:v>
                </c:pt>
                <c:pt idx="15">
                  <c:v>Winter 2012/13</c:v>
                </c:pt>
                <c:pt idx="16">
                  <c:v>Spring 2013</c:v>
                </c:pt>
                <c:pt idx="17">
                  <c:v>Summer 2013</c:v>
                </c:pt>
                <c:pt idx="18">
                  <c:v>Autumn 2013</c:v>
                </c:pt>
                <c:pt idx="19">
                  <c:v>Winter 2013/14</c:v>
                </c:pt>
                <c:pt idx="20">
                  <c:v>Spring 2014</c:v>
                </c:pt>
              </c:strCache>
            </c:strRef>
          </c:cat>
          <c:val>
            <c:numRef>
              <c:f>Sheet1!$B$4:$V$4</c:f>
              <c:numCache>
                <c:formatCode>0%</c:formatCode>
                <c:ptCount val="21"/>
                <c:pt idx="1">
                  <c:v>4.8599999999999997E-2</c:v>
                </c:pt>
                <c:pt idx="2">
                  <c:v>4.48E-2</c:v>
                </c:pt>
                <c:pt idx="3">
                  <c:v>4.6800000000000001E-2</c:v>
                </c:pt>
                <c:pt idx="4">
                  <c:v>0.05</c:v>
                </c:pt>
                <c:pt idx="5">
                  <c:v>0.05</c:v>
                </c:pt>
                <c:pt idx="6">
                  <c:v>5.7999999999999996E-2</c:v>
                </c:pt>
                <c:pt idx="7">
                  <c:v>5.8099999999999999E-2</c:v>
                </c:pt>
                <c:pt idx="8">
                  <c:v>7.0000000000000007E-2</c:v>
                </c:pt>
                <c:pt idx="9">
                  <c:v>6.9099999999999995E-2</c:v>
                </c:pt>
                <c:pt idx="10">
                  <c:v>7.9000000000000001E-2</c:v>
                </c:pt>
                <c:pt idx="11">
                  <c:v>7.4800000000000005E-2</c:v>
                </c:pt>
                <c:pt idx="12">
                  <c:v>7.7899999999999997E-2</c:v>
                </c:pt>
                <c:pt idx="13">
                  <c:v>9.1300000000000006E-2</c:v>
                </c:pt>
                <c:pt idx="14">
                  <c:v>6.2800000000000009E-2</c:v>
                </c:pt>
                <c:pt idx="15">
                  <c:v>7.2599999999999998E-2</c:v>
                </c:pt>
                <c:pt idx="17">
                  <c:v>6.08E-2</c:v>
                </c:pt>
                <c:pt idx="20">
                  <c:v>0.06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Reduced employee benefits/perks</c:v>
                </c:pt>
              </c:strCache>
            </c:strRef>
          </c:tx>
          <c:cat>
            <c:strRef>
              <c:f>Sheet1!$B$1:$V$1</c:f>
              <c:strCache>
                <c:ptCount val="21"/>
                <c:pt idx="0">
                  <c:v>Spring 2009</c:v>
                </c:pt>
                <c:pt idx="1">
                  <c:v>Summer 2009</c:v>
                </c:pt>
                <c:pt idx="2">
                  <c:v>Autumn 2009</c:v>
                </c:pt>
                <c:pt idx="3">
                  <c:v>Winter 2009/10</c:v>
                </c:pt>
                <c:pt idx="4">
                  <c:v>Spring 2010</c:v>
                </c:pt>
                <c:pt idx="5">
                  <c:v>Summer 2010</c:v>
                </c:pt>
                <c:pt idx="6">
                  <c:v>Autumn 2010</c:v>
                </c:pt>
                <c:pt idx="7">
                  <c:v>Winter 2010/11</c:v>
                </c:pt>
                <c:pt idx="8">
                  <c:v>Spring 2011</c:v>
                </c:pt>
                <c:pt idx="9">
                  <c:v>Summer 2011</c:v>
                </c:pt>
                <c:pt idx="10">
                  <c:v>Autumn 2011</c:v>
                </c:pt>
                <c:pt idx="11">
                  <c:v>Winter 2011/12</c:v>
                </c:pt>
                <c:pt idx="12">
                  <c:v>Spring 2012</c:v>
                </c:pt>
                <c:pt idx="13">
                  <c:v>Summer 2012</c:v>
                </c:pt>
                <c:pt idx="14">
                  <c:v>Autumn 2012</c:v>
                </c:pt>
                <c:pt idx="15">
                  <c:v>Winter 2012/13</c:v>
                </c:pt>
                <c:pt idx="16">
                  <c:v>Spring 2013</c:v>
                </c:pt>
                <c:pt idx="17">
                  <c:v>Summer 2013</c:v>
                </c:pt>
                <c:pt idx="18">
                  <c:v>Autumn 2013</c:v>
                </c:pt>
                <c:pt idx="19">
                  <c:v>Winter 2013/14</c:v>
                </c:pt>
                <c:pt idx="20">
                  <c:v>Spring 2014</c:v>
                </c:pt>
              </c:strCache>
            </c:strRef>
          </c:cat>
          <c:val>
            <c:numRef>
              <c:f>Sheet1!$B$5:$V$5</c:f>
              <c:numCache>
                <c:formatCode>0%</c:formatCode>
                <c:ptCount val="21"/>
                <c:pt idx="0">
                  <c:v>0.13</c:v>
                </c:pt>
                <c:pt idx="1">
                  <c:v>0.13519999999999999</c:v>
                </c:pt>
                <c:pt idx="2">
                  <c:v>0.14019999999999999</c:v>
                </c:pt>
                <c:pt idx="3">
                  <c:v>0.1804</c:v>
                </c:pt>
                <c:pt idx="4">
                  <c:v>0.16</c:v>
                </c:pt>
                <c:pt idx="5">
                  <c:v>0.16</c:v>
                </c:pt>
                <c:pt idx="6">
                  <c:v>0.183</c:v>
                </c:pt>
                <c:pt idx="7">
                  <c:v>0.19120000000000001</c:v>
                </c:pt>
                <c:pt idx="8">
                  <c:v>0.16</c:v>
                </c:pt>
                <c:pt idx="9">
                  <c:v>0.1855</c:v>
                </c:pt>
                <c:pt idx="10">
                  <c:v>0.2145</c:v>
                </c:pt>
                <c:pt idx="11">
                  <c:v>0.1925</c:v>
                </c:pt>
                <c:pt idx="12">
                  <c:v>0.17449999999999999</c:v>
                </c:pt>
                <c:pt idx="13">
                  <c:v>0.20199999999999999</c:v>
                </c:pt>
                <c:pt idx="14">
                  <c:v>0.1986</c:v>
                </c:pt>
                <c:pt idx="15">
                  <c:v>0.19390000000000002</c:v>
                </c:pt>
                <c:pt idx="17">
                  <c:v>0.15869999999999998</c:v>
                </c:pt>
                <c:pt idx="20">
                  <c:v>0.16</c:v>
                </c:pt>
              </c:numCache>
            </c:numRef>
          </c:val>
        </c:ser>
        <c:marker val="1"/>
        <c:axId val="48952064"/>
        <c:axId val="48954368"/>
      </c:lineChart>
      <c:catAx>
        <c:axId val="48952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954368"/>
        <c:crosses val="autoZero"/>
        <c:auto val="1"/>
        <c:lblAlgn val="ctr"/>
        <c:lblOffset val="100"/>
      </c:catAx>
      <c:valAx>
        <c:axId val="4895436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952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6893147138240689E-2"/>
          <c:y val="1.9966334977455334E-2"/>
          <c:w val="0.73431974991284499"/>
          <c:h val="0.123298145069835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Pay freeze</c:v>
                </c:pt>
              </c:strCache>
            </c:strRef>
          </c:tx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2013/14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42</c:v>
                </c:pt>
                <c:pt idx="2">
                  <c:v>45</c:v>
                </c:pt>
                <c:pt idx="3">
                  <c:v>49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Pay increase</c:v>
                </c:pt>
              </c:strCache>
            </c:strRef>
          </c:tx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2013/14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</c:v>
                </c:pt>
                <c:pt idx="1">
                  <c:v>51</c:v>
                </c:pt>
                <c:pt idx="2">
                  <c:v>50</c:v>
                </c:pt>
                <c:pt idx="3">
                  <c:v>46</c:v>
                </c:pt>
                <c:pt idx="5">
                  <c:v>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Pay cut</c:v>
                </c:pt>
              </c:strCache>
            </c:strRef>
          </c:tx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2013/14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-3</c:v>
                </c:pt>
                <c:pt idx="1">
                  <c:v>-5</c:v>
                </c:pt>
                <c:pt idx="2">
                  <c:v>-4</c:v>
                </c:pt>
                <c:pt idx="3">
                  <c:v>-5</c:v>
                </c:pt>
                <c:pt idx="5">
                  <c:v>-3</c:v>
                </c:pt>
              </c:numCache>
            </c:numRef>
          </c:val>
        </c:ser>
        <c:overlap val="100"/>
        <c:axId val="50211840"/>
        <c:axId val="91509504"/>
      </c:barChart>
      <c:catAx>
        <c:axId val="50211840"/>
        <c:scaling>
          <c:orientation val="minMax"/>
        </c:scaling>
        <c:axPos val="b"/>
        <c:numFmt formatCode="General" sourceLinked="1"/>
        <c:tickLblPos val="low"/>
        <c:crossAx val="91509504"/>
        <c:crosses val="autoZero"/>
        <c:auto val="1"/>
        <c:lblAlgn val="ctr"/>
        <c:lblOffset val="100"/>
      </c:catAx>
      <c:valAx>
        <c:axId val="91509504"/>
        <c:scaling>
          <c:orientation val="minMax"/>
          <c:max val="100"/>
        </c:scaling>
        <c:delete val="1"/>
        <c:axPos val="l"/>
        <c:numFmt formatCode="General" sourceLinked="1"/>
        <c:tickLblPos val="none"/>
        <c:crossAx val="50211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9147778807221724E-2"/>
          <c:y val="8.2620111426556578E-3"/>
          <c:w val="0.44288218549380109"/>
          <c:h val="7.095978359557277E-2"/>
        </c:manualLayout>
      </c:layout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Engaged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Sheet1!$A$2:$A$4</c:f>
              <c:strCache>
                <c:ptCount val="3"/>
                <c:pt idx="0">
                  <c:v>No performance review (21%)</c:v>
                </c:pt>
                <c:pt idx="1">
                  <c:v>Pay not linked to performance review (49%)</c:v>
                </c:pt>
                <c:pt idx="2">
                  <c:v>Pay linked to performance review (24%)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0.32</c:v>
                </c:pt>
                <c:pt idx="2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Sheet1!$A$2:$A$4</c:f>
              <c:strCache>
                <c:ptCount val="3"/>
                <c:pt idx="0">
                  <c:v>No performance review (21%)</c:v>
                </c:pt>
                <c:pt idx="1">
                  <c:v>Pay not linked to performance review (49%)</c:v>
                </c:pt>
                <c:pt idx="2">
                  <c:v>Pay linked to performance review (24%)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0.63</c:v>
                </c:pt>
                <c:pt idx="2">
                  <c:v>0.49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Disengaged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spPr>
              <a:solidFill>
                <a:schemeClr val="bg1"/>
              </a:solidFill>
            </c:spPr>
            <c:showVal val="1"/>
          </c:dLbls>
          <c:cat>
            <c:strRef>
              <c:f>Sheet1!$A$2:$A$4</c:f>
              <c:strCache>
                <c:ptCount val="3"/>
                <c:pt idx="0">
                  <c:v>No performance review (21%)</c:v>
                </c:pt>
                <c:pt idx="1">
                  <c:v>Pay not linked to performance review (49%)</c:v>
                </c:pt>
                <c:pt idx="2">
                  <c:v>Pay linked to performance review (24%)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0.02</c:v>
                </c:pt>
              </c:numCache>
            </c:numRef>
          </c:val>
        </c:ser>
        <c:overlap val="100"/>
        <c:axId val="91512192"/>
        <c:axId val="91536000"/>
      </c:barChart>
      <c:catAx>
        <c:axId val="91512192"/>
        <c:scaling>
          <c:orientation val="minMax"/>
        </c:scaling>
        <c:axPos val="b"/>
        <c:tickLblPos val="nextTo"/>
        <c:crossAx val="91536000"/>
        <c:crosses val="autoZero"/>
        <c:auto val="1"/>
        <c:lblAlgn val="ctr"/>
        <c:lblOffset val="100"/>
      </c:catAx>
      <c:valAx>
        <c:axId val="91536000"/>
        <c:scaling>
          <c:orientation val="minMax"/>
        </c:scaling>
        <c:delete val="1"/>
        <c:axPos val="l"/>
        <c:numFmt formatCode="0%" sourceLinked="1"/>
        <c:tickLblPos val="none"/>
        <c:crossAx val="91512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7976984778184302E-2"/>
          <c:y val="7.6949341194873955E-2"/>
          <c:w val="0.40141940750544625"/>
          <c:h val="7.0167597075737193E-2"/>
        </c:manualLayout>
      </c:layout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48C57-C43F-4EA3-AA34-00CAC12ADEB5}" type="datetimeFigureOut">
              <a:rPr lang="en-GB" smtClean="0"/>
              <a:pPr/>
              <a:t>25/06/2014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6CBB1-5F8C-4061-B17D-118717304A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6470 slide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6470 slides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CD23-40D4-40E2-8C0D-24D7F016788A}" type="datetimeFigureOut">
              <a:rPr lang="en-US" smtClean="0"/>
              <a:pPr/>
              <a:t>6/25/2014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93F6-F05C-48D9-9B9F-2BF69D76F0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6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66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3366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66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6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3"/>
            <a:ext cx="662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Supporting material for discussion of</a:t>
            </a:r>
            <a:r>
              <a:rPr lang="en-GB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‘Performance pay and wage flexibility in the Great Recession’ by Alex Bryson, John Forth, Lucy Stokes and Martin </a:t>
            </a:r>
            <a:r>
              <a:rPr lang="en-GB" sz="3200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Weale</a:t>
            </a:r>
            <a:endParaRPr lang="en-GB" sz="3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005064"/>
            <a:ext cx="55446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Mark Beatson</a:t>
            </a:r>
          </a:p>
          <a:p>
            <a:pPr algn="ctr"/>
            <a:r>
              <a:rPr lang="en-GB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Chief Economist</a:t>
            </a:r>
          </a:p>
          <a:p>
            <a:pPr algn="ctr"/>
            <a:r>
              <a:rPr lang="en-GB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CIPD</a:t>
            </a:r>
            <a:r>
              <a:rPr lang="en-GB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632848" cy="302433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9933"/>
              </a:buClr>
            </a:pPr>
            <a:r>
              <a:rPr lang="en-GB" sz="8000" dirty="0" smtClean="0">
                <a:latin typeface="Arial" pitchFamily="34" charset="0"/>
                <a:cs typeface="Arial" pitchFamily="34" charset="0"/>
              </a:rPr>
              <a:t>Analysis of 2010 MOPS survey of 37,000 US manufacturing establishments [Bloom, </a:t>
            </a:r>
            <a:r>
              <a:rPr lang="en-GB" sz="8000" dirty="0" err="1" smtClean="0">
                <a:latin typeface="Arial" pitchFamily="34" charset="0"/>
                <a:cs typeface="Arial" pitchFamily="34" charset="0"/>
              </a:rPr>
              <a:t>Brynjolsson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, Foster, </a:t>
            </a:r>
            <a:r>
              <a:rPr lang="en-GB" sz="8000" dirty="0" err="1" smtClean="0">
                <a:latin typeface="Arial" pitchFamily="34" charset="0"/>
                <a:cs typeface="Arial" pitchFamily="34" charset="0"/>
              </a:rPr>
              <a:t>Jarmin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8000" dirty="0" err="1" smtClean="0">
                <a:latin typeface="Arial" pitchFamily="34" charset="0"/>
                <a:cs typeface="Arial" pitchFamily="34" charset="0"/>
              </a:rPr>
              <a:t>Patnail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8000" dirty="0" err="1" smtClean="0">
                <a:latin typeface="Arial" pitchFamily="34" charset="0"/>
                <a:cs typeface="Arial" pitchFamily="34" charset="0"/>
              </a:rPr>
              <a:t>Saporta-Eksten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 and Van </a:t>
            </a:r>
            <a:r>
              <a:rPr lang="en-GB" sz="8000" dirty="0" err="1" smtClean="0">
                <a:latin typeface="Arial" pitchFamily="34" charset="0"/>
                <a:cs typeface="Arial" pitchFamily="34" charset="0"/>
              </a:rPr>
              <a:t>Reenen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 (2014), </a:t>
            </a:r>
            <a:r>
              <a:rPr lang="en-GB" sz="8000" i="1" dirty="0" smtClean="0">
                <a:latin typeface="Arial" pitchFamily="34" charset="0"/>
                <a:cs typeface="Arial" pitchFamily="34" charset="0"/>
              </a:rPr>
              <a:t>IT and management in America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8000" dirty="0" smtClean="0">
                <a:latin typeface="Arial" pitchFamily="34" charset="0"/>
                <a:cs typeface="Arial" pitchFamily="34" charset="0"/>
              </a:rPr>
              <a:t>]:</a:t>
            </a:r>
          </a:p>
          <a:p>
            <a:pPr lvl="1">
              <a:buClr>
                <a:srgbClr val="FF9933"/>
              </a:buClr>
            </a:pPr>
            <a:r>
              <a:rPr lang="en-GB" sz="7200" dirty="0" smtClean="0">
                <a:latin typeface="Arial" pitchFamily="34" charset="0"/>
                <a:cs typeface="Arial" pitchFamily="34" charset="0"/>
              </a:rPr>
              <a:t>Management practice scores positively associated with productivity and other business outcomes (profits, growth, R&amp;D, patenting)</a:t>
            </a:r>
          </a:p>
          <a:p>
            <a:pPr lvl="1">
              <a:buClr>
                <a:srgbClr val="FF9933"/>
              </a:buClr>
            </a:pPr>
            <a:r>
              <a:rPr lang="en-GB" sz="7200" dirty="0" smtClean="0">
                <a:latin typeface="Arial" pitchFamily="34" charset="0"/>
                <a:cs typeface="Arial" pitchFamily="34" charset="0"/>
              </a:rPr>
              <a:t>Management scores positively associated with IT investment</a:t>
            </a:r>
          </a:p>
          <a:p>
            <a:pPr lvl="1">
              <a:buClr>
                <a:srgbClr val="FF9933"/>
              </a:buClr>
            </a:pPr>
            <a:r>
              <a:rPr lang="en-GB" sz="7200" dirty="0" smtClean="0">
                <a:latin typeface="Arial" pitchFamily="34" charset="0"/>
                <a:cs typeface="Arial" pitchFamily="34" charset="0"/>
              </a:rPr>
              <a:t>Mean management score increased 2005-2010 (based on recall)</a:t>
            </a:r>
          </a:p>
          <a:p>
            <a:pPr lvl="1">
              <a:buClr>
                <a:srgbClr val="FF9933"/>
              </a:buClr>
            </a:pPr>
            <a:r>
              <a:rPr lang="en-GB" sz="7200" dirty="0" smtClean="0">
                <a:latin typeface="Arial" pitchFamily="34" charset="0"/>
                <a:cs typeface="Arial" pitchFamily="34" charset="0"/>
              </a:rPr>
              <a:t>Increased use of incentives and targets (based on recall)</a:t>
            </a:r>
          </a:p>
          <a:p>
            <a:pPr lvl="1">
              <a:buClr>
                <a:srgbClr val="FF9933"/>
              </a:buClr>
            </a:pPr>
            <a:r>
              <a:rPr lang="en-GB" sz="7200" dirty="0" smtClean="0">
                <a:latin typeface="Arial" pitchFamily="34" charset="0"/>
                <a:cs typeface="Arial" pitchFamily="34" charset="0"/>
              </a:rPr>
              <a:t>Biggest increase in use of data-driven performance monitoring (based on recall)</a:t>
            </a:r>
          </a:p>
          <a:p>
            <a:pPr>
              <a:buClr>
                <a:srgbClr val="FF9933"/>
              </a:buClr>
            </a:pPr>
            <a:r>
              <a:rPr lang="en-GB" sz="8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If data makes it easier to measure individual and group performance, will employers still need to rely on performance-related pay?</a:t>
            </a:r>
            <a:endParaRPr lang="en-GB" sz="80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76673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What about technology?</a:t>
            </a:r>
            <a:endParaRPr lang="en-GB" sz="32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20888"/>
            <a:ext cx="8316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GB" sz="4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381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Why do employers use variable pay?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56790"/>
          <a:ext cx="3034680" cy="44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r>
                        <a:rPr lang="en-GB" sz="2400" baseline="0" dirty="0" smtClean="0">
                          <a:latin typeface="Arial" pitchFamily="34" charset="0"/>
                          <a:cs typeface="Arial" pitchFamily="34" charset="0"/>
                        </a:rPr>
                        <a:t> of variable pay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Individual PBR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Group PBR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Profit-related pay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ESOPs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Merit pay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6136" y="2204864"/>
          <a:ext cx="2831976" cy="332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/>
              </a:tblGrid>
              <a:tr h="66702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Motivation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702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Cost flexibility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702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Incentivise individuals/teams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16728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‘Good HR’ (HPW practices)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491880" y="2708920"/>
            <a:ext cx="2304256" cy="57606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91880" y="3284984"/>
            <a:ext cx="2304256" cy="14401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91880" y="3284984"/>
            <a:ext cx="2304256" cy="86409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1880" y="2780928"/>
            <a:ext cx="2376264" cy="1224136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1880" y="3429000"/>
            <a:ext cx="2304256" cy="576064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91880" y="4869160"/>
            <a:ext cx="2376264" cy="79208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91880" y="4221088"/>
            <a:ext cx="2304256" cy="576064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91880" y="4869160"/>
            <a:ext cx="2376264" cy="7200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91880" y="3212976"/>
            <a:ext cx="2376264" cy="1656184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91880" y="3212976"/>
            <a:ext cx="2376264" cy="2448272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91880" y="3933056"/>
            <a:ext cx="2304256" cy="216024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91880" y="3933056"/>
            <a:ext cx="2304256" cy="936104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19872" y="4005064"/>
            <a:ext cx="2376264" cy="1656184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91880" y="2708920"/>
            <a:ext cx="2304256" cy="2160240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91880" y="3501008"/>
            <a:ext cx="2304256" cy="1368152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381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Why do employers use variable pay?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56790"/>
          <a:ext cx="3034680" cy="44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r>
                        <a:rPr lang="en-GB" sz="2400" baseline="0" dirty="0" smtClean="0">
                          <a:latin typeface="Arial" pitchFamily="34" charset="0"/>
                          <a:cs typeface="Arial" pitchFamily="34" charset="0"/>
                        </a:rPr>
                        <a:t> of variable pay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Individual PBR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Group PBR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Profit-related pay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ESOPs</a:t>
                      </a:r>
                      <a:r>
                        <a:rPr lang="en-GB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Merit pay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6136" y="2204864"/>
          <a:ext cx="2831976" cy="332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/>
              </a:tblGrid>
              <a:tr h="66702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Motivation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702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Cost flexibility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702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Incentivise individuals/teams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167286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itchFamily="34" charset="0"/>
                          <a:cs typeface="Arial" pitchFamily="34" charset="0"/>
                        </a:rPr>
                        <a:t>‘Good HR’ (HPW practices)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491880" y="2708920"/>
            <a:ext cx="2304256" cy="57606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491880" y="3284984"/>
            <a:ext cx="2304256" cy="14401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491880" y="3284984"/>
            <a:ext cx="2304256" cy="86409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1880" y="2780928"/>
            <a:ext cx="2376264" cy="1224136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91880" y="3429000"/>
            <a:ext cx="2304256" cy="576064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91880" y="4869160"/>
            <a:ext cx="2376264" cy="79208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91880" y="4221088"/>
            <a:ext cx="2304256" cy="576064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91880" y="4869160"/>
            <a:ext cx="2376264" cy="72008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91880" y="3212976"/>
            <a:ext cx="2376264" cy="1656184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91880" y="3212976"/>
            <a:ext cx="2376264" cy="2448272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91880" y="3933056"/>
            <a:ext cx="2304256" cy="216024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91880" y="3933056"/>
            <a:ext cx="2304256" cy="936104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19872" y="4005064"/>
            <a:ext cx="2376264" cy="1656184"/>
          </a:xfrm>
          <a:prstGeom prst="straightConnector1">
            <a:avLst/>
          </a:prstGeom>
          <a:ln w="25400">
            <a:solidFill>
              <a:schemeClr val="accent3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91880" y="2708920"/>
            <a:ext cx="2304256" cy="2160240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491880" y="3501008"/>
            <a:ext cx="2304256" cy="1368152"/>
          </a:xfrm>
          <a:prstGeom prst="straightConnector1">
            <a:avLst/>
          </a:prstGeom>
          <a:ln w="25400">
            <a:solidFill>
              <a:schemeClr val="accent2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63688" y="4581128"/>
            <a:ext cx="158417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measured in ASHE</a:t>
            </a:r>
            <a:endParaRPr lang="en-GB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7" y="5301209"/>
            <a:ext cx="151216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Poorly measured in ASHE?</a:t>
            </a:r>
            <a:endParaRPr lang="en-GB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1222970"/>
              </p:ext>
            </p:extLst>
          </p:nvPr>
        </p:nvGraphicFramePr>
        <p:xfrm>
          <a:off x="467544" y="1600201"/>
          <a:ext cx="8219256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5805264"/>
            <a:ext cx="4620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Workplace Employment Relations Study, 2004 and 2011.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3813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Prevalence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variable and performance-related incentive schemes, 2004-2011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(% of workplaces with 5 or more employees where some use was made of these schemes)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3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3813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Employer provision of performance-related pay, 2011-2013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(% of employers)</a:t>
            </a: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19256" cy="406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805264"/>
            <a:ext cx="3248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Source: CIPD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Reward Management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surveys.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3813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itchFamily="34" charset="0"/>
                <a:cs typeface="Arial" pitchFamily="34" charset="0"/>
              </a:rPr>
              <a:t>Cash bonus payments to employees in the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previous 12 months,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2008-2013/14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Arial" pitchFamily="34" charset="0"/>
                <a:cs typeface="Arial" pitchFamily="34" charset="0"/>
              </a:rPr>
              <a:t>(% of employees)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1495458"/>
              </p:ext>
            </p:extLst>
          </p:nvPr>
        </p:nvGraphicFramePr>
        <p:xfrm>
          <a:off x="457201" y="1600201"/>
          <a:ext cx="8147248" cy="384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66124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Sources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: CIPD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Employee attitudes to pay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surveys, 2008 to 2011 and CIPD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Employee Outlook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survey, winter 2013/14.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11144" cy="994122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latin typeface="Arial" pitchFamily="34" charset="0"/>
                <a:cs typeface="Arial" pitchFamily="34" charset="0"/>
              </a:rPr>
              <a:t>Impact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of the economic downturn on pay and rewards,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2009-2014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Arial" pitchFamily="34" charset="0"/>
                <a:cs typeface="Arial" pitchFamily="34" charset="0"/>
              </a:rPr>
              <a:t>(% of employees)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3529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517232"/>
            <a:ext cx="8424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Base: all employees, including employees who did not think their workplace had been affected by the recession and  don’t know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responses.  Employees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could select more than one impact from a range of responses.</a:t>
            </a:r>
          </a:p>
          <a:p>
            <a:r>
              <a:rPr lang="en-GB" sz="1100" dirty="0" smtClean="0">
                <a:latin typeface="Arial" pitchFamily="34" charset="0"/>
                <a:cs typeface="Arial" pitchFamily="34" charset="0"/>
              </a:rPr>
              <a:t>Source: CIPD </a:t>
            </a:r>
            <a:r>
              <a:rPr lang="en-GB" sz="1100" i="1" dirty="0" smtClean="0">
                <a:latin typeface="Arial" pitchFamily="34" charset="0"/>
                <a:cs typeface="Arial" pitchFamily="34" charset="0"/>
              </a:rPr>
              <a:t>Employee Outlook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surveys.</a:t>
            </a:r>
            <a:endParaRPr lang="en-GB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38138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>
                <a:latin typeface="Arial" pitchFamily="34" charset="0"/>
                <a:cs typeface="Arial" pitchFamily="34" charset="0"/>
              </a:rPr>
              <a:t>Changes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in the nominal pay of employees in the previous 12 months,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2008-2013/14</a:t>
            </a:r>
            <a:br>
              <a:rPr lang="en-GB" sz="3200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Arial" pitchFamily="34" charset="0"/>
                <a:cs typeface="Arial" pitchFamily="34" charset="0"/>
              </a:rPr>
              <a:t>(% of employees)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1495458"/>
              </p:ext>
            </p:extLst>
          </p:nvPr>
        </p:nvGraphicFramePr>
        <p:xfrm>
          <a:off x="457201" y="1600201"/>
          <a:ext cx="8147248" cy="384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5172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Excluding don’t know/can’t remember responses.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Respondents were instructed to exclude promotions, demotions,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regrading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and new jobs.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Sources: CIPD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Employee attitudes to pay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surveys, 2008 to 2011 and CIPD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Employee Outlook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survey, winter 2013/14. 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272808" cy="1066130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P</a:t>
            </a:r>
            <a:r>
              <a:rPr lang="en-GB" sz="3200" dirty="0" smtClean="0"/>
              <a:t>erformance reviews, their perceived link to pay and employee engagement, spring 2014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(% of employees)</a:t>
            </a:r>
            <a:endParaRPr lang="en-GB" sz="1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700807"/>
          <a:ext cx="8280920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5661248"/>
            <a:ext cx="671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Excludes 6% of employees who did not know if their  pay was linked to their performance review.</a:t>
            </a:r>
          </a:p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Source: CIPD </a:t>
            </a:r>
            <a:r>
              <a:rPr lang="en-GB" sz="1200" i="1" dirty="0" smtClean="0">
                <a:latin typeface="Arial" pitchFamily="34" charset="0"/>
                <a:cs typeface="Arial" pitchFamily="34" charset="0"/>
              </a:rPr>
              <a:t>Employee Outlook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survey, spring 2014.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451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Why do employers use variable pay?</vt:lpstr>
      <vt:lpstr>Why do employers use variable pay?</vt:lpstr>
      <vt:lpstr>Prevalence of variable and performance-related incentive schemes, 2004-2011 (% of workplaces with 5 or more employees where some use was made of these schemes)</vt:lpstr>
      <vt:lpstr>Employer provision of performance-related pay, 2011-2013 (% of employers)</vt:lpstr>
      <vt:lpstr>Cash bonus payments to employees in the previous 12 months, 2008-2013/14 (% of employees)</vt:lpstr>
      <vt:lpstr>Impact of the economic downturn on pay and rewards, 2009-2014 (% of employees)</vt:lpstr>
      <vt:lpstr>Changes in the nominal pay of employees in the previous 12 months, 2008-2013/14 (% of employees)</vt:lpstr>
      <vt:lpstr>Performance reviews, their perceived link to pay and employee engagement, spring 2014 (% of employees)</vt:lpstr>
      <vt:lpstr>Slide 10</vt:lpstr>
      <vt:lpstr>Slide 11</vt:lpstr>
    </vt:vector>
  </TitlesOfParts>
  <Company>CIPD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stuartb</dc:creator>
  <cp:lastModifiedBy>markb</cp:lastModifiedBy>
  <cp:revision>42</cp:revision>
  <dcterms:created xsi:type="dcterms:W3CDTF">2014-02-11T10:28:57Z</dcterms:created>
  <dcterms:modified xsi:type="dcterms:W3CDTF">2014-06-25T15:16:58Z</dcterms:modified>
</cp:coreProperties>
</file>