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307" r:id="rId2"/>
    <p:sldId id="353" r:id="rId3"/>
    <p:sldId id="376" r:id="rId4"/>
    <p:sldId id="363" r:id="rId5"/>
    <p:sldId id="381" r:id="rId6"/>
    <p:sldId id="424" r:id="rId7"/>
    <p:sldId id="360" r:id="rId8"/>
    <p:sldId id="382" r:id="rId9"/>
    <p:sldId id="375" r:id="rId10"/>
    <p:sldId id="377" r:id="rId11"/>
    <p:sldId id="401" r:id="rId12"/>
    <p:sldId id="391" r:id="rId13"/>
    <p:sldId id="393" r:id="rId14"/>
    <p:sldId id="410" r:id="rId15"/>
    <p:sldId id="392" r:id="rId16"/>
    <p:sldId id="396" r:id="rId17"/>
    <p:sldId id="384" r:id="rId18"/>
    <p:sldId id="419" r:id="rId19"/>
    <p:sldId id="438" r:id="rId20"/>
    <p:sldId id="385" r:id="rId21"/>
    <p:sldId id="400" r:id="rId22"/>
    <p:sldId id="405" r:id="rId23"/>
    <p:sldId id="403" r:id="rId24"/>
    <p:sldId id="416" r:id="rId25"/>
    <p:sldId id="417" r:id="rId26"/>
    <p:sldId id="406" r:id="rId27"/>
    <p:sldId id="380" r:id="rId28"/>
    <p:sldId id="407" r:id="rId29"/>
    <p:sldId id="408" r:id="rId30"/>
    <p:sldId id="415" r:id="rId31"/>
    <p:sldId id="429" r:id="rId32"/>
    <p:sldId id="388" r:id="rId33"/>
    <p:sldId id="422" r:id="rId34"/>
    <p:sldId id="423" r:id="rId35"/>
    <p:sldId id="420" r:id="rId36"/>
    <p:sldId id="437" r:id="rId37"/>
    <p:sldId id="421" r:id="rId38"/>
    <p:sldId id="425" r:id="rId39"/>
    <p:sldId id="431" r:id="rId40"/>
    <p:sldId id="432" r:id="rId41"/>
    <p:sldId id="433" r:id="rId42"/>
    <p:sldId id="434" r:id="rId43"/>
    <p:sldId id="435" r:id="rId44"/>
    <p:sldId id="436" r:id="rId45"/>
    <p:sldId id="426" r:id="rId46"/>
    <p:sldId id="427" r:id="rId47"/>
    <p:sldId id="428" r:id="rId48"/>
  </p:sldIdLst>
  <p:sldSz cx="9144000" cy="6858000" type="screen4x3"/>
  <p:notesSz cx="6789738" cy="99298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35" autoAdjust="0"/>
    <p:restoredTop sz="86522" autoAdjust="0"/>
  </p:normalViewPr>
  <p:slideViewPr>
    <p:cSldViewPr>
      <p:cViewPr>
        <p:scale>
          <a:sx n="90" d="100"/>
          <a:sy n="90" d="100"/>
        </p:scale>
        <p:origin x="-2388"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978" y="-90"/>
      </p:cViewPr>
      <p:guideLst>
        <p:guide orient="horz" pos="3127"/>
        <p:guide pos="2138"/>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2942220" cy="496491"/>
          </a:xfrm>
          <a:prstGeom prst="rect">
            <a:avLst/>
          </a:prstGeom>
          <a:noFill/>
          <a:ln w="9525">
            <a:noFill/>
            <a:miter lim="800000"/>
            <a:headEnd/>
            <a:tailEnd/>
          </a:ln>
          <a:effectLst/>
        </p:spPr>
        <p:txBody>
          <a:bodyPr vert="horz" wrap="square" lIns="92117" tIns="46058" rIns="92117" bIns="46058" numCol="1" anchor="t" anchorCtr="0" compatLnSpc="1">
            <a:prstTxWarp prst="textNoShape">
              <a:avLst/>
            </a:prstTxWarp>
          </a:bodyPr>
          <a:lstStyle>
            <a:lvl1pPr eaLnBrk="0" hangingPunct="0">
              <a:defRPr sz="1200"/>
            </a:lvl1pPr>
          </a:lstStyle>
          <a:p>
            <a:endParaRPr lang="en-GB"/>
          </a:p>
        </p:txBody>
      </p:sp>
      <p:sp>
        <p:nvSpPr>
          <p:cNvPr id="129027" name="Rectangle 3"/>
          <p:cNvSpPr>
            <a:spLocks noGrp="1" noChangeArrowheads="1"/>
          </p:cNvSpPr>
          <p:nvPr>
            <p:ph type="dt" sz="quarter" idx="1"/>
          </p:nvPr>
        </p:nvSpPr>
        <p:spPr bwMode="auto">
          <a:xfrm>
            <a:off x="3845947" y="0"/>
            <a:ext cx="2942220" cy="496491"/>
          </a:xfrm>
          <a:prstGeom prst="rect">
            <a:avLst/>
          </a:prstGeom>
          <a:noFill/>
          <a:ln w="9525">
            <a:noFill/>
            <a:miter lim="800000"/>
            <a:headEnd/>
            <a:tailEnd/>
          </a:ln>
          <a:effectLst/>
        </p:spPr>
        <p:txBody>
          <a:bodyPr vert="horz" wrap="square" lIns="92117" tIns="46058" rIns="92117" bIns="46058" numCol="1" anchor="t" anchorCtr="0" compatLnSpc="1">
            <a:prstTxWarp prst="textNoShape">
              <a:avLst/>
            </a:prstTxWarp>
          </a:bodyPr>
          <a:lstStyle>
            <a:lvl1pPr algn="r" eaLnBrk="0" hangingPunct="0">
              <a:defRPr sz="1200"/>
            </a:lvl1pPr>
          </a:lstStyle>
          <a:p>
            <a:fld id="{D41BD7E1-BA5A-40CF-8306-B7DA75734A2C}" type="datetimeFigureOut">
              <a:rPr lang="en-GB"/>
              <a:pPr/>
              <a:t>25/06/2014</a:t>
            </a:fld>
            <a:endParaRPr lang="en-GB"/>
          </a:p>
        </p:txBody>
      </p:sp>
      <p:sp>
        <p:nvSpPr>
          <p:cNvPr id="129028" name="Rectangle 4"/>
          <p:cNvSpPr>
            <a:spLocks noGrp="1" noChangeArrowheads="1"/>
          </p:cNvSpPr>
          <p:nvPr>
            <p:ph type="ftr" sz="quarter" idx="2"/>
          </p:nvPr>
        </p:nvSpPr>
        <p:spPr bwMode="auto">
          <a:xfrm>
            <a:off x="0" y="9431599"/>
            <a:ext cx="2942220" cy="496491"/>
          </a:xfrm>
          <a:prstGeom prst="rect">
            <a:avLst/>
          </a:prstGeom>
          <a:noFill/>
          <a:ln w="9525">
            <a:noFill/>
            <a:miter lim="800000"/>
            <a:headEnd/>
            <a:tailEnd/>
          </a:ln>
          <a:effectLst/>
        </p:spPr>
        <p:txBody>
          <a:bodyPr vert="horz" wrap="square" lIns="92117" tIns="46058" rIns="92117" bIns="46058" numCol="1" anchor="b" anchorCtr="0" compatLnSpc="1">
            <a:prstTxWarp prst="textNoShape">
              <a:avLst/>
            </a:prstTxWarp>
          </a:bodyPr>
          <a:lstStyle>
            <a:lvl1pPr eaLnBrk="0" hangingPunct="0">
              <a:defRPr sz="1200"/>
            </a:lvl1pPr>
          </a:lstStyle>
          <a:p>
            <a:endParaRPr lang="en-GB"/>
          </a:p>
        </p:txBody>
      </p:sp>
      <p:sp>
        <p:nvSpPr>
          <p:cNvPr id="129029" name="Rectangle 5"/>
          <p:cNvSpPr>
            <a:spLocks noGrp="1" noChangeArrowheads="1"/>
          </p:cNvSpPr>
          <p:nvPr>
            <p:ph type="sldNum" sz="quarter" idx="3"/>
          </p:nvPr>
        </p:nvSpPr>
        <p:spPr bwMode="auto">
          <a:xfrm>
            <a:off x="3845947" y="9431599"/>
            <a:ext cx="2942220" cy="496491"/>
          </a:xfrm>
          <a:prstGeom prst="rect">
            <a:avLst/>
          </a:prstGeom>
          <a:noFill/>
          <a:ln w="9525">
            <a:noFill/>
            <a:miter lim="800000"/>
            <a:headEnd/>
            <a:tailEnd/>
          </a:ln>
          <a:effectLst/>
        </p:spPr>
        <p:txBody>
          <a:bodyPr vert="horz" wrap="square" lIns="92117" tIns="46058" rIns="92117" bIns="46058" numCol="1" anchor="b" anchorCtr="0" compatLnSpc="1">
            <a:prstTxWarp prst="textNoShape">
              <a:avLst/>
            </a:prstTxWarp>
          </a:bodyPr>
          <a:lstStyle>
            <a:lvl1pPr algn="r" eaLnBrk="0" hangingPunct="0">
              <a:defRPr sz="1200"/>
            </a:lvl1pPr>
          </a:lstStyle>
          <a:p>
            <a:fld id="{79319A10-9F4A-4785-A706-C54E59305048}"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2220" cy="496491"/>
          </a:xfrm>
          <a:prstGeom prst="rect">
            <a:avLst/>
          </a:prstGeom>
        </p:spPr>
        <p:txBody>
          <a:bodyPr vert="horz" lIns="92117" tIns="46058" rIns="92117" bIns="46058" rtlCol="0"/>
          <a:lstStyle>
            <a:lvl1pPr algn="l">
              <a:defRPr sz="1200">
                <a:latin typeface="Arial" charset="0"/>
                <a:cs typeface="Arial" charset="0"/>
              </a:defRPr>
            </a:lvl1pPr>
          </a:lstStyle>
          <a:p>
            <a:pPr>
              <a:defRPr/>
            </a:pPr>
            <a:endParaRPr lang="en-GB"/>
          </a:p>
        </p:txBody>
      </p:sp>
      <p:sp>
        <p:nvSpPr>
          <p:cNvPr id="3" name="Date Placeholder 2"/>
          <p:cNvSpPr>
            <a:spLocks noGrp="1"/>
          </p:cNvSpPr>
          <p:nvPr>
            <p:ph type="dt" idx="1"/>
          </p:nvPr>
        </p:nvSpPr>
        <p:spPr>
          <a:xfrm>
            <a:off x="3845947" y="0"/>
            <a:ext cx="2942220" cy="496491"/>
          </a:xfrm>
          <a:prstGeom prst="rect">
            <a:avLst/>
          </a:prstGeom>
        </p:spPr>
        <p:txBody>
          <a:bodyPr vert="horz" lIns="92117" tIns="46058" rIns="92117" bIns="46058" rtlCol="0"/>
          <a:lstStyle>
            <a:lvl1pPr algn="r">
              <a:defRPr sz="1200">
                <a:latin typeface="Arial" charset="0"/>
                <a:cs typeface="Arial" charset="0"/>
              </a:defRPr>
            </a:lvl1pPr>
          </a:lstStyle>
          <a:p>
            <a:pPr>
              <a:defRPr/>
            </a:pPr>
            <a:fld id="{F6794BC9-48E1-456B-B8ED-27F55B0A193E}" type="datetimeFigureOut">
              <a:rPr lang="en-US"/>
              <a:pPr>
                <a:defRPr/>
              </a:pPr>
              <a:t>6/25/2014</a:t>
            </a:fld>
            <a:endParaRPr lang="en-GB"/>
          </a:p>
        </p:txBody>
      </p:sp>
      <p:sp>
        <p:nvSpPr>
          <p:cNvPr id="4" name="Slide Image Placeholder 3"/>
          <p:cNvSpPr>
            <a:spLocks noGrp="1" noRot="1" noChangeAspect="1"/>
          </p:cNvSpPr>
          <p:nvPr>
            <p:ph type="sldImg" idx="2"/>
          </p:nvPr>
        </p:nvSpPr>
        <p:spPr>
          <a:xfrm>
            <a:off x="911225" y="744538"/>
            <a:ext cx="4967288" cy="3724275"/>
          </a:xfrm>
          <a:prstGeom prst="rect">
            <a:avLst/>
          </a:prstGeom>
          <a:noFill/>
          <a:ln w="12700">
            <a:solidFill>
              <a:prstClr val="black"/>
            </a:solidFill>
          </a:ln>
        </p:spPr>
        <p:txBody>
          <a:bodyPr vert="horz" lIns="92117" tIns="46058" rIns="92117" bIns="46058" rtlCol="0" anchor="ctr"/>
          <a:lstStyle/>
          <a:p>
            <a:pPr lvl="0"/>
            <a:endParaRPr lang="en-GB" noProof="0" smtClean="0"/>
          </a:p>
        </p:txBody>
      </p:sp>
      <p:sp>
        <p:nvSpPr>
          <p:cNvPr id="5" name="Notes Placeholder 4"/>
          <p:cNvSpPr>
            <a:spLocks noGrp="1"/>
          </p:cNvSpPr>
          <p:nvPr>
            <p:ph type="body" sz="quarter" idx="3"/>
          </p:nvPr>
        </p:nvSpPr>
        <p:spPr>
          <a:xfrm>
            <a:off x="678974" y="4716662"/>
            <a:ext cx="5431790" cy="4468416"/>
          </a:xfrm>
          <a:prstGeom prst="rect">
            <a:avLst/>
          </a:prstGeom>
        </p:spPr>
        <p:txBody>
          <a:bodyPr vert="horz" lIns="92117" tIns="46058" rIns="92117" bIns="4605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31599"/>
            <a:ext cx="2942220" cy="496491"/>
          </a:xfrm>
          <a:prstGeom prst="rect">
            <a:avLst/>
          </a:prstGeom>
        </p:spPr>
        <p:txBody>
          <a:bodyPr vert="horz" lIns="92117" tIns="46058" rIns="92117" bIns="46058" rtlCol="0" anchor="b"/>
          <a:lstStyle>
            <a:lvl1pPr algn="l">
              <a:defRPr sz="1200">
                <a:latin typeface="Arial" charset="0"/>
                <a:cs typeface="Arial" charset="0"/>
              </a:defRPr>
            </a:lvl1pPr>
          </a:lstStyle>
          <a:p>
            <a:pPr>
              <a:defRPr/>
            </a:pPr>
            <a:endParaRPr lang="en-GB"/>
          </a:p>
        </p:txBody>
      </p:sp>
      <p:sp>
        <p:nvSpPr>
          <p:cNvPr id="7" name="Slide Number Placeholder 6"/>
          <p:cNvSpPr>
            <a:spLocks noGrp="1"/>
          </p:cNvSpPr>
          <p:nvPr>
            <p:ph type="sldNum" sz="quarter" idx="5"/>
          </p:nvPr>
        </p:nvSpPr>
        <p:spPr>
          <a:xfrm>
            <a:off x="3845947" y="9431599"/>
            <a:ext cx="2942220" cy="496491"/>
          </a:xfrm>
          <a:prstGeom prst="rect">
            <a:avLst/>
          </a:prstGeom>
        </p:spPr>
        <p:txBody>
          <a:bodyPr vert="horz" lIns="92117" tIns="46058" rIns="92117" bIns="46058" rtlCol="0" anchor="b"/>
          <a:lstStyle>
            <a:lvl1pPr algn="r">
              <a:defRPr sz="1200">
                <a:latin typeface="Arial" charset="0"/>
                <a:cs typeface="Arial" charset="0"/>
              </a:defRPr>
            </a:lvl1pPr>
          </a:lstStyle>
          <a:p>
            <a:pPr>
              <a:defRPr/>
            </a:pPr>
            <a:fld id="{9C275C4F-41AA-4CD8-89B6-33CF7969CE82}"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baseline="0" dirty="0" smtClean="0"/>
              <a:t>Work in progress – comments welcome</a:t>
            </a:r>
          </a:p>
          <a:p>
            <a:pPr eaLnBrk="1" hangingPunct="1">
              <a:spcBef>
                <a:spcPct val="0"/>
              </a:spcBef>
            </a:pPr>
            <a:r>
              <a:rPr lang="en-GB" baseline="0" dirty="0" smtClean="0"/>
              <a:t>This work was funded by the same ESRC grant that has funded today’s workshop; our analysis is based primarily on data from ASHE and wouldn’t be possible without the secure data service – note the disclaimer on the slide.</a:t>
            </a:r>
          </a:p>
          <a:p>
            <a:pPr eaLnBrk="1" hangingPunct="1">
              <a:spcBef>
                <a:spcPct val="0"/>
              </a:spcBef>
            </a:pPr>
            <a:endParaRPr lang="en-GB" baseline="0" dirty="0" smtClean="0"/>
          </a:p>
        </p:txBody>
      </p:sp>
      <p:sp>
        <p:nvSpPr>
          <p:cNvPr id="24580" name="Slide Number Placeholder 3"/>
          <p:cNvSpPr txBox="1">
            <a:spLocks noGrp="1"/>
          </p:cNvSpPr>
          <p:nvPr/>
        </p:nvSpPr>
        <p:spPr bwMode="auto">
          <a:xfrm>
            <a:off x="3845947" y="9431599"/>
            <a:ext cx="2942220" cy="496491"/>
          </a:xfrm>
          <a:prstGeom prst="rect">
            <a:avLst/>
          </a:prstGeom>
          <a:noFill/>
          <a:ln w="9525">
            <a:noFill/>
            <a:miter lim="800000"/>
            <a:headEnd/>
            <a:tailEnd/>
          </a:ln>
        </p:spPr>
        <p:txBody>
          <a:bodyPr lIns="92117" tIns="46058" rIns="92117" bIns="46058" anchor="b"/>
          <a:lstStyle/>
          <a:p>
            <a:pPr algn="r"/>
            <a:fld id="{A3962AFD-C8EF-4B15-80DE-4BE3CF2CBE42}" type="slidenum">
              <a:rPr lang="en-GB" sz="1200"/>
              <a:pPr algn="r"/>
              <a:t>1</a:t>
            </a:fld>
            <a:endParaRPr lang="en-GB"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smtClean="0"/>
              <a:t>This is the mean</a:t>
            </a:r>
            <a:r>
              <a:rPr lang="en-GB" baseline="0" dirty="0" smtClean="0"/>
              <a:t> - </a:t>
            </a:r>
            <a:r>
              <a:rPr lang="en-GB" dirty="0" smtClean="0"/>
              <a:t>only calculated among</a:t>
            </a:r>
            <a:r>
              <a:rPr lang="en-GB" baseline="0" dirty="0" smtClean="0"/>
              <a:t> those who received something, rather than across all those in PRP jobs</a:t>
            </a:r>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Among those who received some PRP, there was a rise in the proportion of their pay accounted for by PRP from 2005-08, and a fall since 2008</a:t>
            </a:r>
          </a:p>
          <a:p>
            <a:endParaRPr lang="en-GB" baseline="0" dirty="0" smtClean="0"/>
          </a:p>
          <a:p>
            <a:endParaRPr lang="en-GB" baseline="0" dirty="0" smtClean="0"/>
          </a:p>
          <a:p>
            <a:endParaRPr lang="en-GB" baseline="0" dirty="0" smtClean="0"/>
          </a:p>
        </p:txBody>
      </p:sp>
      <p:sp>
        <p:nvSpPr>
          <p:cNvPr id="57348" name="Slide Number Placeholder 3"/>
          <p:cNvSpPr txBox="1">
            <a:spLocks noGrp="1"/>
          </p:cNvSpPr>
          <p:nvPr/>
        </p:nvSpPr>
        <p:spPr bwMode="auto">
          <a:xfrm>
            <a:off x="3845947" y="9431599"/>
            <a:ext cx="2942220" cy="496491"/>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10</a:t>
            </a:fld>
            <a:endParaRPr lang="en-GB"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As well as considering the average share of PRP, we can also look at what proportion of the aggregate wage bill is accounted for by PRP. Again this has seen some fall from 2008.</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p:txBody>
      </p:sp>
      <p:sp>
        <p:nvSpPr>
          <p:cNvPr id="57348" name="Slide Number Placeholder 3"/>
          <p:cNvSpPr txBox="1">
            <a:spLocks noGrp="1"/>
          </p:cNvSpPr>
          <p:nvPr/>
        </p:nvSpPr>
        <p:spPr bwMode="auto">
          <a:xfrm>
            <a:off x="3845947" y="9431599"/>
            <a:ext cx="2942220" cy="496491"/>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12</a:t>
            </a:fld>
            <a:endParaRPr lang="en-GB" sz="12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When we explore the patterns we see above (% PRP jobs, % receipt etc) in a</a:t>
            </a:r>
            <a:r>
              <a:rPr lang="en-GB" baseline="0" dirty="0" smtClean="0"/>
              <a:t> regression framework</a:t>
            </a:r>
            <a:r>
              <a:rPr lang="en-GB" dirty="0" smtClean="0"/>
              <a:t>, the trends we see in the </a:t>
            </a:r>
            <a:r>
              <a:rPr lang="en-GB" dirty="0" err="1" smtClean="0"/>
              <a:t>descriptives</a:t>
            </a:r>
            <a:r>
              <a:rPr lang="en-GB" baseline="0" dirty="0" smtClean="0"/>
              <a:t> above remain evident.</a:t>
            </a:r>
            <a:endParaRPr lang="en-GB" dirty="0" smtClean="0"/>
          </a:p>
          <a:p>
            <a:endParaRPr lang="en-GB" dirty="0" smtClean="0"/>
          </a:p>
          <a:p>
            <a:r>
              <a:rPr lang="en-GB" dirty="0" smtClean="0"/>
              <a:t>Need to explain what this is (Martin’s comment).</a:t>
            </a:r>
            <a:r>
              <a:rPr lang="en-GB" baseline="0" dirty="0" smtClean="0"/>
              <a:t> </a:t>
            </a:r>
            <a:r>
              <a:rPr lang="en-GB" dirty="0" smtClean="0"/>
              <a:t>So </a:t>
            </a:r>
            <a:r>
              <a:rPr lang="en-GB" dirty="0" smtClean="0"/>
              <a:t>here for example, we show,</a:t>
            </a:r>
            <a:r>
              <a:rPr lang="en-GB" baseline="0" dirty="0" smtClean="0"/>
              <a:t> in the first column, the raw change in PRP jobs over time, and in the second column, the time trend after including the various controls noted on the slide. </a:t>
            </a:r>
          </a:p>
          <a:p>
            <a:r>
              <a:rPr lang="en-GB" baseline="0" dirty="0" smtClean="0"/>
              <a:t>So we can see that the d</a:t>
            </a:r>
            <a:r>
              <a:rPr lang="en-GB" dirty="0" smtClean="0"/>
              <a:t>ecline in PRP jobs is monotonically increasing over</a:t>
            </a:r>
            <a:r>
              <a:rPr lang="en-GB" baseline="0" dirty="0" smtClean="0"/>
              <a:t> time, with the controls.</a:t>
            </a:r>
          </a:p>
          <a:p>
            <a:endParaRPr lang="en-GB" baseline="0" dirty="0" smtClean="0"/>
          </a:p>
          <a:p>
            <a:r>
              <a:rPr lang="en-GB" baseline="0" dirty="0" smtClean="0"/>
              <a:t>So, it is not the case that PRP is becoming more prevalent over this period, and if anything, there is a small decline. This applies even when looking within occupations and industries.</a:t>
            </a:r>
          </a:p>
          <a:p>
            <a:endParaRPr lang="en-GB" baseline="0" dirty="0" smtClean="0"/>
          </a:p>
          <a:p>
            <a:r>
              <a:rPr lang="en-GB" baseline="0" dirty="0" smtClean="0"/>
              <a:t>[also remember that receipt of PRP in finance looked more sensitive than for other industries]</a:t>
            </a:r>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baseline="0" dirty="0" smtClean="0"/>
              <a:t>PRP is more common in certain industries – particularly Finance. But also reasonably high in some other industries (though note much smaller size of sectors such as mining and utilities)</a:t>
            </a:r>
          </a:p>
        </p:txBody>
      </p:sp>
      <p:sp>
        <p:nvSpPr>
          <p:cNvPr id="57348" name="Slide Number Placeholder 3"/>
          <p:cNvSpPr txBox="1">
            <a:spLocks noGrp="1"/>
          </p:cNvSpPr>
          <p:nvPr/>
        </p:nvSpPr>
        <p:spPr bwMode="auto">
          <a:xfrm>
            <a:off x="3845947" y="9431599"/>
            <a:ext cx="2942220" cy="496491"/>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14</a:t>
            </a:fld>
            <a:endParaRPr lang="en-GB" sz="12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table presents incidence</a:t>
            </a:r>
            <a:r>
              <a:rPr lang="en-GB" baseline="0" dirty="0" smtClean="0"/>
              <a:t> of PRP by range of employee, job and firm characteristics.</a:t>
            </a:r>
          </a:p>
          <a:p>
            <a:endParaRPr lang="en-GB" dirty="0" smtClean="0"/>
          </a:p>
          <a:p>
            <a:r>
              <a:rPr lang="en-GB" dirty="0" smtClean="0"/>
              <a:t>Focus on earnings quintiles – PRP jobs</a:t>
            </a:r>
            <a:r>
              <a:rPr lang="en-GB" baseline="0" dirty="0" smtClean="0"/>
              <a:t> much more common in higher earnings quintiles (these are based on fixed pay). Though the probability of receipt among those in a PRP job does not differ greatly across the quintiles.</a:t>
            </a:r>
          </a:p>
          <a:p>
            <a:endParaRPr lang="en-GB" baseline="0" dirty="0" smtClean="0"/>
          </a:p>
          <a:p>
            <a:r>
              <a:rPr lang="en-GB" baseline="0" dirty="0" smtClean="0"/>
              <a:t>(Link to Brian Bell’s paper – PRP accounts for sizeable proportion of wages paid out for those at the top of the earnings distribution)</a:t>
            </a:r>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57348" name="Slide Number Placeholder 3"/>
          <p:cNvSpPr txBox="1">
            <a:spLocks noGrp="1"/>
          </p:cNvSpPr>
          <p:nvPr/>
        </p:nvSpPr>
        <p:spPr bwMode="auto">
          <a:xfrm>
            <a:off x="3845947" y="9431599"/>
            <a:ext cx="2942220" cy="496491"/>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16</a:t>
            </a:fld>
            <a:endParaRPr lang="en-GB" sz="12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 are interested in wage growth</a:t>
            </a:r>
            <a:r>
              <a:rPr lang="en-GB" baseline="0" dirty="0" smtClean="0"/>
              <a:t> at the level of the job, and also in aggregate. We first explore wage growth in cross-section, which is made up of a number of different elements, as set out on the slide.</a:t>
            </a:r>
          </a:p>
          <a:p>
            <a:r>
              <a:rPr lang="en-GB" baseline="0" dirty="0" smtClean="0"/>
              <a:t>We then turn to focus on what has happened to wage growth for people who remain in the same job from one year to the next.</a:t>
            </a:r>
          </a:p>
          <a:p>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endParaRPr lang="en-GB" baseline="0" dirty="0" smtClean="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smtClean="0"/>
              <a:t>This will be the pattern of</a:t>
            </a:r>
            <a:r>
              <a:rPr lang="en-GB" baseline="0" dirty="0" smtClean="0"/>
              <a:t> wage growth many of you will be familiar with. So this is mean hourly pay, for the</a:t>
            </a:r>
            <a:r>
              <a:rPr lang="en-GB" dirty="0" smtClean="0"/>
              <a:t> private sector based on published ASHE data. (In real</a:t>
            </a:r>
            <a:r>
              <a:rPr lang="en-GB" baseline="0" dirty="0" smtClean="0"/>
              <a:t> terms)</a:t>
            </a:r>
            <a:endParaRPr lang="en-GB" dirty="0" smtClean="0"/>
          </a:p>
          <a:p>
            <a:endParaRPr lang="en-GB" dirty="0" smtClean="0"/>
          </a:p>
          <a:p>
            <a:r>
              <a:rPr lang="en-GB" dirty="0" smtClean="0"/>
              <a:t>For</a:t>
            </a:r>
            <a:r>
              <a:rPr lang="en-GB" baseline="0" dirty="0" smtClean="0"/>
              <a:t> our period of interest – real mean hourly pay has been rising from 2005 through to 2008, and falling since.</a:t>
            </a:r>
            <a:endParaRPr lang="en-GB" dirty="0" smtClean="0"/>
          </a:p>
          <a:p>
            <a:r>
              <a:rPr lang="en-GB" dirty="0" smtClean="0"/>
              <a:t>This is based on hourly pay from the pay period, for employees where</a:t>
            </a:r>
            <a:r>
              <a:rPr lang="en-GB" baseline="0" dirty="0" smtClean="0"/>
              <a:t> pay not affected by absence. Our measure of hourly pay is different – we use the information on annual pay, and convert this to an hourly rate, based on estimated annual hours (using information on hours worked from the pay period). So our measures are slightly different – but the trends are broadly the same.</a:t>
            </a:r>
            <a:endParaRPr lang="en-GB" dirty="0" smtClean="0"/>
          </a:p>
          <a:p>
            <a:endParaRPr lang="en-GB" dirty="0" smtClean="0"/>
          </a:p>
        </p:txBody>
      </p:sp>
      <p:sp>
        <p:nvSpPr>
          <p:cNvPr id="57348" name="Slide Number Placeholder 3"/>
          <p:cNvSpPr txBox="1">
            <a:spLocks noGrp="1"/>
          </p:cNvSpPr>
          <p:nvPr/>
        </p:nvSpPr>
        <p:spPr bwMode="auto">
          <a:xfrm>
            <a:off x="3845947" y="9431599"/>
            <a:ext cx="2942220" cy="496491"/>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18</a:t>
            </a:fld>
            <a:endParaRPr lang="en-GB" sz="120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So how has PRP contributed</a:t>
            </a:r>
            <a:r>
              <a:rPr lang="en-GB" baseline="0" dirty="0" smtClean="0"/>
              <a:t> to movements in wages over this period</a:t>
            </a:r>
            <a:r>
              <a:rPr lang="en-GB" baseline="0" dirty="0" smtClean="0"/>
              <a:t>. (Note these are in real terms)</a:t>
            </a:r>
            <a:endParaRPr lang="en-GB" baseline="0" dirty="0" smtClean="0"/>
          </a:p>
          <a:p>
            <a:r>
              <a:rPr lang="en-GB" baseline="0" dirty="0" smtClean="0"/>
              <a:t>We decompose the changes in aggregate wage growth into the part which is due to changes in the proportion of workers receiving PRP, and that which is due to changes in the components of wages (both fixed and bonus pay).</a:t>
            </a:r>
          </a:p>
          <a:p>
            <a:endParaRPr lang="en-GB" baseline="0" dirty="0" smtClean="0"/>
          </a:p>
          <a:p>
            <a:r>
              <a:rPr lang="en-GB" baseline="0" dirty="0" smtClean="0"/>
              <a:t>We focus on 2 periods: 2005-2009, when mean wages grew by 4%, and 2009-2012, when mean wages fell by 10%.  Note levels of mean wages are higher than those on previous slide because of the difference in measures described before, but the trends are broadly the same. (we use our measure because as stated earlier it is important to use the information on annual bonuses, so that we are not missing part of bonus payments).</a:t>
            </a:r>
          </a:p>
          <a:p>
            <a:endParaRPr lang="en-GB" baseline="0" dirty="0" smtClean="0"/>
          </a:p>
          <a:p>
            <a:r>
              <a:rPr lang="en-GB" baseline="0" dirty="0" smtClean="0"/>
              <a:t>So in the first period, the change in bonuses paid to PRP workers accounted for 0.6pp of the 4% increase in wage growth. Increases in fixed pay of PRP workers accounted for 2%. While changes in fixed wages for non-PRP workers accounted for 1.7% of the increase. </a:t>
            </a:r>
          </a:p>
          <a:p>
            <a:r>
              <a:rPr lang="en-GB" baseline="0" dirty="0" smtClean="0"/>
              <a:t>In contrast, in the second period, where we see real wages decline, over half of the decrease comes from changes in fixed pay for non-PRP workers. There is also a fall as a result of changes in both bonus and fixed pay for PRP workers, but even among PRP workers, the change in base wages has been more important than the change in bonuses. In both periods, changes in the share of PRP workers have made little contribution to change in aggregate wages (not surprising because we have seen earlier that there has been little change here). </a:t>
            </a:r>
          </a:p>
          <a:p>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But - Bonuses rose proportionately more in the period 2005-9 and fell proportionately more in the period 2009-2012 than did the other pay components. The fall in the bonus is, as a proportion of the bonus, larger than the fall in the basic wage, so in that sense there has been greater flexibility from bonuses</a:t>
            </a:r>
            <a:br>
              <a:rPr lang="en-GB" sz="1200" kern="1200" dirty="0" smtClean="0">
                <a:solidFill>
                  <a:schemeClr val="tx1"/>
                </a:solidFill>
                <a:latin typeface="+mn-lt"/>
                <a:ea typeface="+mn-ea"/>
                <a:cs typeface="+mn-cs"/>
              </a:rPr>
            </a:br>
            <a:endParaRPr lang="en-GB" sz="1200" kern="1200" dirty="0" smtClean="0">
              <a:solidFill>
                <a:schemeClr val="tx1"/>
              </a:solidFill>
              <a:latin typeface="+mn-lt"/>
              <a:ea typeface="+mn-ea"/>
              <a:cs typeface="+mn-cs"/>
            </a:endParaRP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smtClean="0"/>
              <a:t>Our motivation for this work</a:t>
            </a:r>
            <a:r>
              <a:rPr lang="en-GB" baseline="0" dirty="0" smtClean="0"/>
              <a:t> is two-fold.</a:t>
            </a:r>
          </a:p>
          <a:p>
            <a:r>
              <a:rPr lang="en-GB" baseline="0" dirty="0" smtClean="0"/>
              <a:t>Firstly, we are interested in whether there has been an increase in the use of PRP in the UK. The well-known work by Lemieux et al indicated a rise in PRP jobs in the US in the 1980s/90s. But more recent analysis by </a:t>
            </a:r>
            <a:r>
              <a:rPr lang="en-GB" baseline="0" dirty="0" err="1" smtClean="0"/>
              <a:t>Gittleman</a:t>
            </a:r>
            <a:r>
              <a:rPr lang="en-GB" baseline="0" dirty="0" smtClean="0"/>
              <a:t> and Pierce suggest there has been a decline more recently (though they use different data). </a:t>
            </a:r>
          </a:p>
          <a:p>
            <a:r>
              <a:rPr lang="en-GB" baseline="0" dirty="0" smtClean="0"/>
              <a:t>For the UK, using firm-level data from the MWSS, in other work carried out as part of our ESRC grant, the findings suggest no growth in PRP jobs in the UK in recent years, but substantial changes in the PRP wage share. To date there is little evidence on PRP prevalence using individual data for the UK.</a:t>
            </a:r>
          </a:p>
          <a:p>
            <a:endParaRPr lang="en-GB" baseline="0" dirty="0" smtClean="0"/>
          </a:p>
          <a:p>
            <a:r>
              <a:rPr lang="en-GB" baseline="0" dirty="0" smtClean="0"/>
              <a:t>Secondly, work by Gregg and </a:t>
            </a:r>
            <a:r>
              <a:rPr lang="en-GB" baseline="0" dirty="0" err="1" smtClean="0"/>
              <a:t>Machin</a:t>
            </a:r>
            <a:r>
              <a:rPr lang="en-GB" baseline="0" dirty="0" smtClean="0"/>
              <a:t>, and </a:t>
            </a:r>
            <a:r>
              <a:rPr lang="en-GB" baseline="0" dirty="0" err="1" smtClean="0"/>
              <a:t>Elsby</a:t>
            </a:r>
            <a:r>
              <a:rPr lang="en-GB" baseline="0" dirty="0" smtClean="0"/>
              <a:t> et al, and others, have shown the considerable flexibility in wages during the recession. But little exploration of the role of PRP. We might expect wages of PRP workers to be more flexible than those for non-PRP workers.</a:t>
            </a:r>
            <a:endParaRPr lang="en-GB" dirty="0" smtClean="0"/>
          </a:p>
        </p:txBody>
      </p:sp>
      <p:sp>
        <p:nvSpPr>
          <p:cNvPr id="57348" name="Slide Number Placeholder 3"/>
          <p:cNvSpPr txBox="1">
            <a:spLocks noGrp="1"/>
          </p:cNvSpPr>
          <p:nvPr/>
        </p:nvSpPr>
        <p:spPr bwMode="auto">
          <a:xfrm>
            <a:off x="3845947" y="9431599"/>
            <a:ext cx="2942220" cy="496491"/>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2</a:t>
            </a:fld>
            <a:endParaRPr lang="en-GB" sz="120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 then move on to consider wage growth</a:t>
            </a:r>
            <a:r>
              <a:rPr lang="en-GB" baseline="0" dirty="0" smtClean="0"/>
              <a:t> among those individuals remaining in the same job from one year to the next. </a:t>
            </a:r>
          </a:p>
          <a:p>
            <a:endParaRPr lang="en-GB" dirty="0" smtClean="0"/>
          </a:p>
          <a:p>
            <a:r>
              <a:rPr lang="en-GB" dirty="0" smtClean="0"/>
              <a:t>This focuses on the degree of flexibility in continuing jobs.</a:t>
            </a:r>
            <a:endParaRPr lang="en-GB" dirty="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baseline="0" dirty="0" smtClean="0"/>
              <a:t>Broad trends look fairly similar for PRP and non-PRP jobs. </a:t>
            </a:r>
          </a:p>
          <a:p>
            <a:r>
              <a:rPr lang="en-GB" baseline="0" dirty="0" smtClean="0"/>
              <a:t>In 2009-10, see a decline for pay in PRP jobs, below that of non-PRP </a:t>
            </a:r>
            <a:r>
              <a:rPr lang="en-GB" baseline="0" dirty="0" smtClean="0"/>
              <a:t>jobs</a:t>
            </a:r>
          </a:p>
          <a:p>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From earlier – greater proportionate change in bonuses</a:t>
            </a:r>
            <a:r>
              <a:rPr lang="en-GB" sz="1200" kern="1200" baseline="0" dirty="0" smtClean="0">
                <a:solidFill>
                  <a:schemeClr val="tx1"/>
                </a:solidFill>
                <a:latin typeface="+mn-lt"/>
                <a:ea typeface="+mn-ea"/>
                <a:cs typeface="+mn-cs"/>
              </a:rPr>
              <a:t> compared to other pay components - </a:t>
            </a:r>
            <a:r>
              <a:rPr lang="en-GB" sz="1200" kern="1200" dirty="0" smtClean="0">
                <a:solidFill>
                  <a:schemeClr val="tx1"/>
                </a:solidFill>
                <a:latin typeface="+mn-lt"/>
                <a:ea typeface="+mn-ea"/>
                <a:cs typeface="+mn-cs"/>
              </a:rPr>
              <a:t>This does not seem to be replicated within jobs, because the blue and red lines here are more or less identical. So some of what is going on in cross-section must be about the size of bonuses paid in new jobs (3a and 3b on slide 17).</a:t>
            </a:r>
          </a:p>
          <a:p>
            <a:endParaRPr lang="en-GB" baseline="0" dirty="0" smtClean="0"/>
          </a:p>
        </p:txBody>
      </p:sp>
      <p:sp>
        <p:nvSpPr>
          <p:cNvPr id="57348" name="Slide Number Placeholder 3"/>
          <p:cNvSpPr txBox="1">
            <a:spLocks noGrp="1"/>
          </p:cNvSpPr>
          <p:nvPr/>
        </p:nvSpPr>
        <p:spPr bwMode="auto">
          <a:xfrm>
            <a:off x="3845947" y="9431599"/>
            <a:ext cx="2942220" cy="496491"/>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21</a:t>
            </a:fld>
            <a:endParaRPr lang="en-GB" sz="1200"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Another way of looking at this</a:t>
            </a:r>
            <a:r>
              <a:rPr lang="en-GB" baseline="0" dirty="0" smtClean="0"/>
              <a:t> is to consider the prevalence of nominal pay cuts for those in PRP and non-PRP jobs.</a:t>
            </a:r>
          </a:p>
          <a:p>
            <a:r>
              <a:rPr lang="en-GB" baseline="0" dirty="0" smtClean="0"/>
              <a:t>Throughout this period, looks as though these were generally less common in PRP jobs, with the exception of 2009-10, when the pattern is reversed.</a:t>
            </a:r>
            <a:endParaRPr lang="en-GB" dirty="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 am not sure whether to keep this and following slide – they could be combined</a:t>
            </a:r>
            <a:r>
              <a:rPr lang="en-GB" baseline="0" dirty="0" smtClean="0"/>
              <a:t> into one slide – or </a:t>
            </a:r>
            <a:r>
              <a:rPr lang="en-GB" dirty="0" smtClean="0"/>
              <a:t>we could just</a:t>
            </a:r>
            <a:r>
              <a:rPr lang="en-GB" baseline="0" dirty="0" smtClean="0"/>
              <a:t> show nominal pay cuts.</a:t>
            </a:r>
          </a:p>
          <a:p>
            <a:r>
              <a:rPr lang="en-GB" baseline="0" dirty="0" smtClean="0"/>
              <a:t>In one sense it is nice to leave these in because we can show that some of the cut in wages for PRP jobs is due to base pay.</a:t>
            </a:r>
          </a:p>
          <a:p>
            <a:endParaRPr lang="en-GB" baseline="0" dirty="0" smtClean="0"/>
          </a:p>
          <a:p>
            <a:r>
              <a:rPr lang="en-GB" baseline="0" dirty="0" smtClean="0"/>
              <a:t>We then use a regression framework to explore whether we see different trends in wage growth and wage cuts for PRP and non-PRP jobs, controlling for a range of other factors (the same controls described earlier in relation to PRP jobs). </a:t>
            </a:r>
            <a:endParaRPr lang="en-GB" dirty="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 as illustrated in the chart, there is one year (2009-10) where PRP workers did take a greater hit in their total pay (around</a:t>
            </a:r>
            <a:r>
              <a:rPr lang="en-GB" baseline="0" dirty="0" smtClean="0"/>
              <a:t> a 4% difference), when including controls. This comes partly through an adjustment in bonuses but also in base wages (as seen from previous tables).</a:t>
            </a:r>
          </a:p>
          <a:p>
            <a:endParaRPr lang="en-GB" baseline="0" dirty="0" smtClean="0"/>
          </a:p>
          <a:p>
            <a:r>
              <a:rPr lang="en-GB" baseline="0" dirty="0" smtClean="0"/>
              <a:t>But from 2010/11, the difference is no longer statistically significant (and close to zero) with controls – so for a very short period, wages of PRP workers did seem to take more of a hit than those in non-PRP jobs.</a:t>
            </a:r>
          </a:p>
          <a:p>
            <a:r>
              <a:rPr lang="en-GB" baseline="0" dirty="0" smtClean="0"/>
              <a:t>So broadly, overall wages of PRP workers seem to have adjusted in a similar way to those of fixed pay workers.</a:t>
            </a:r>
            <a:endParaRPr lang="en-GB" dirty="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We might expect PRP and non-PRP workers to have experienced different changes in hours worked. </a:t>
            </a:r>
            <a:r>
              <a:rPr lang="en-GB" sz="1200" kern="1200" dirty="0" smtClean="0">
                <a:solidFill>
                  <a:schemeClr val="tx1"/>
                </a:solidFill>
                <a:latin typeface="+mn-lt"/>
                <a:ea typeface="+mn-ea"/>
                <a:cs typeface="+mn-cs"/>
              </a:rPr>
              <a:t>i.e. if PRP workers took a bigger hit in their hourly pay 2009-10, did they try to compensate by working more hours? </a:t>
            </a:r>
          </a:p>
          <a:p>
            <a:r>
              <a:rPr lang="en-GB" baseline="0" dirty="0" smtClean="0"/>
              <a:t>However, trends in hours worked have been very similar for both PRP and non-PRP jobs (these findings are also found in a regression framework)</a:t>
            </a:r>
          </a:p>
          <a:p>
            <a:r>
              <a:rPr lang="en-GB" sz="1200" kern="1200" dirty="0" smtClean="0">
                <a:solidFill>
                  <a:schemeClr val="tx1"/>
                </a:solidFill>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 it’s often suggested that PRP jobs may</a:t>
            </a:r>
            <a:r>
              <a:rPr lang="en-GB" baseline="0" dirty="0" smtClean="0"/>
              <a:t> be riskier for workers, partly because they may lead to greater flexibility (or uncertainty) around wages received.</a:t>
            </a:r>
          </a:p>
          <a:p>
            <a:r>
              <a:rPr lang="en-GB" baseline="0" dirty="0" smtClean="0"/>
              <a:t>From what we’ve seen so far, there has been little evidence to suggest PRP jobs have been riskier in terms of wages for workers in this recession (other than the short blip around 2009/10). So if their wages were not greatly affected, do we see any difference in the longevity of PRP jobs?</a:t>
            </a:r>
          </a:p>
          <a:p>
            <a:r>
              <a:rPr lang="en-GB" baseline="0" dirty="0" smtClean="0"/>
              <a:t>Why might PRP jobs last longer?</a:t>
            </a:r>
          </a:p>
          <a:p>
            <a:pPr marL="228600" indent="-228600">
              <a:buAutoNum type="arabicParenR"/>
            </a:pPr>
            <a:r>
              <a:rPr lang="en-GB" baseline="0" dirty="0" smtClean="0"/>
              <a:t>If workers are taking on some of the risk, then in bad times, if it is possible for employers to cut labour costs, this may lead to longer matches</a:t>
            </a:r>
          </a:p>
          <a:p>
            <a:pPr marL="228600" indent="-228600">
              <a:buAutoNum type="arabicParenR"/>
            </a:pPr>
            <a:r>
              <a:rPr lang="en-GB" baseline="0" dirty="0" smtClean="0"/>
              <a:t>Or do PRP workers just have to be more flexible on all fronts (so may be shorter duration jobs)</a:t>
            </a:r>
          </a:p>
          <a:p>
            <a:pPr marL="228600" indent="-228600">
              <a:buNone/>
            </a:pPr>
            <a:r>
              <a:rPr lang="en-GB" baseline="0" dirty="0" smtClean="0"/>
              <a:t>To explore this we conduct some survival analysis – from 2007 (because of sample issues, but also an important year, because just prior to recession)</a:t>
            </a:r>
          </a:p>
          <a:p>
            <a:pPr marL="228600" indent="-228600">
              <a:buNone/>
            </a:pPr>
            <a:endParaRPr lang="en-GB" baseline="0" dirty="0" smtClean="0"/>
          </a:p>
          <a:p>
            <a:pPr marL="228600" indent="-228600">
              <a:buNone/>
            </a:pPr>
            <a:r>
              <a:rPr lang="en-GB" baseline="0" dirty="0" smtClean="0"/>
              <a:t>Important to note that we cannot identify their reason for exit in ASHE – this could be due to:</a:t>
            </a:r>
          </a:p>
          <a:p>
            <a:pPr marL="228600" indent="-228600">
              <a:buNone/>
            </a:pPr>
            <a:r>
              <a:rPr lang="en-GB" baseline="0" dirty="0" smtClean="0"/>
              <a:t> - employer ending their job</a:t>
            </a:r>
          </a:p>
          <a:p>
            <a:pPr marL="228600" indent="-228600">
              <a:buNone/>
            </a:pPr>
            <a:r>
              <a:rPr lang="en-GB" baseline="0" dirty="0" smtClean="0"/>
              <a:t> - employee ending their job</a:t>
            </a:r>
          </a:p>
          <a:p>
            <a:pPr marL="228600" indent="-228600">
              <a:buNone/>
            </a:pPr>
            <a:r>
              <a:rPr lang="en-GB" baseline="0" dirty="0" smtClean="0"/>
              <a:t>(both the above may mean a move to a different job or leaving employment entirely)</a:t>
            </a:r>
          </a:p>
          <a:p>
            <a:pPr marL="228600" indent="-228600">
              <a:buNone/>
            </a:pPr>
            <a:r>
              <a:rPr lang="en-GB" baseline="0" dirty="0" smtClean="0"/>
              <a:t> - employer non-response to the survey</a:t>
            </a:r>
          </a:p>
          <a:p>
            <a:pPr marL="228600" indent="-228600">
              <a:buNone/>
            </a:pPr>
            <a:endParaRPr lang="en-GB" baseline="0" dirty="0" smtClean="0"/>
          </a:p>
          <a:p>
            <a:pPr marL="228600" indent="-228600">
              <a:buNone/>
            </a:pPr>
            <a:endParaRPr lang="en-GB" dirty="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What do we find?</a:t>
            </a:r>
          </a:p>
          <a:p>
            <a:r>
              <a:rPr lang="en-GB" dirty="0" smtClean="0"/>
              <a:t>So after one year (i.e. 2008) 30% of those</a:t>
            </a:r>
            <a:r>
              <a:rPr lang="en-GB" baseline="0" dirty="0" smtClean="0"/>
              <a:t> in PRP jobs at the start (2007) were no longer in the same job, while for non-PRP jobs, this proportion stood at around half.</a:t>
            </a:r>
          </a:p>
          <a:p>
            <a:endParaRPr lang="en-GB" baseline="0" dirty="0" smtClean="0"/>
          </a:p>
          <a:p>
            <a:r>
              <a:rPr lang="en-GB" baseline="0" dirty="0" smtClean="0"/>
              <a:t>Differential between two lines gets smaller over time.</a:t>
            </a:r>
          </a:p>
          <a:p>
            <a:r>
              <a:rPr lang="en-GB" baseline="0" dirty="0" smtClean="0"/>
              <a:t>PRP jobs on average lasted longer</a:t>
            </a:r>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28</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So the above chart was descriptive. When we put these into a model that controls for other factors (all the same controls we use before), we still find that PRP jobs last longer, on average.</a:t>
            </a:r>
          </a:p>
          <a:p>
            <a:endParaRPr lang="en-GB" dirty="0" smtClean="0"/>
          </a:p>
          <a:p>
            <a:r>
              <a:rPr lang="en-GB" dirty="0" smtClean="0"/>
              <a:t>Being in a PRP job cuts your hazard</a:t>
            </a:r>
            <a:r>
              <a:rPr lang="en-GB" baseline="0" dirty="0" smtClean="0"/>
              <a:t> rate by 30% (to 70%) – i.e. It matters that it is less than 1.</a:t>
            </a:r>
          </a:p>
          <a:p>
            <a:endParaRPr lang="en-GB" baseline="0" dirty="0" smtClean="0"/>
          </a:p>
          <a:p>
            <a:r>
              <a:rPr lang="en-GB" baseline="0" dirty="0" smtClean="0"/>
              <a:t>So this longer survival could have been consistent if we had seen more flexibility in wages of PRP workers. But we have seen that this has not really been the case. Why might this be? Maybe we are not picking up on all wage flexibility (is it enough that employers still know they have the option to cut wages, if need be? Or are they still cheaper workers in some way (such as lower pension entitlements) that we are not picking up on in our data?)</a:t>
            </a:r>
          </a:p>
          <a:p>
            <a:endParaRPr lang="en-GB" baseline="0" dirty="0" smtClean="0"/>
          </a:p>
          <a:p>
            <a:r>
              <a:rPr lang="en-GB" baseline="0" dirty="0" smtClean="0"/>
              <a:t>It may also be because we have not dealt with unobserved heterogeneity. Are PRP workers drawn from a higher part of the ability distribution? If so, it may make sense for employers to hold on to these workers and hence the longer job matches.</a:t>
            </a:r>
            <a:endParaRPr lang="en-GB" dirty="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smtClean="0"/>
              <a:t>So</a:t>
            </a:r>
            <a:r>
              <a:rPr lang="en-GB" baseline="0" dirty="0" smtClean="0"/>
              <a:t> t</a:t>
            </a:r>
            <a:r>
              <a:rPr lang="en-GB" dirty="0" smtClean="0"/>
              <a:t>his is what we will do</a:t>
            </a:r>
            <a:r>
              <a:rPr lang="en-GB" baseline="0" dirty="0" smtClean="0"/>
              <a:t> in this presentation.</a:t>
            </a:r>
          </a:p>
          <a:p>
            <a:endParaRPr lang="en-GB" dirty="0" smtClean="0"/>
          </a:p>
          <a:p>
            <a:r>
              <a:rPr lang="en-GB" dirty="0" smtClean="0"/>
              <a:t>In fact what</a:t>
            </a:r>
            <a:r>
              <a:rPr lang="en-GB" baseline="0" dirty="0" smtClean="0"/>
              <a:t> we find, is that – little change in prevalence of PRP through this period, and that PRP has played a limited role in wage flexibility through the recession. </a:t>
            </a:r>
            <a:endParaRPr lang="en-GB" dirty="0" smtClean="0"/>
          </a:p>
        </p:txBody>
      </p:sp>
      <p:sp>
        <p:nvSpPr>
          <p:cNvPr id="57348" name="Slide Number Placeholder 3"/>
          <p:cNvSpPr txBox="1">
            <a:spLocks noGrp="1"/>
          </p:cNvSpPr>
          <p:nvPr/>
        </p:nvSpPr>
        <p:spPr bwMode="auto">
          <a:xfrm>
            <a:off x="3845947" y="9431599"/>
            <a:ext cx="2942220" cy="496491"/>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3</a:t>
            </a:fld>
            <a:endParaRPr lang="en-GB" sz="1200"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PRP has not become more prevalent</a:t>
            </a:r>
            <a:r>
              <a:rPr lang="en-GB" baseline="0" dirty="0" smtClean="0"/>
              <a:t> over our analysis period (if anything, there has been a slight decline) – this is consistent with our MWSS analysis.</a:t>
            </a:r>
          </a:p>
          <a:p>
            <a:endParaRPr lang="en-GB" dirty="0" smtClean="0"/>
          </a:p>
          <a:p>
            <a:r>
              <a:rPr lang="en-GB" dirty="0" smtClean="0"/>
              <a:t>So we find evidence of some hit in wages for PRP</a:t>
            </a:r>
            <a:r>
              <a:rPr lang="en-GB" baseline="0" dirty="0" smtClean="0"/>
              <a:t> workers</a:t>
            </a:r>
            <a:r>
              <a:rPr lang="en-GB" dirty="0" smtClean="0"/>
              <a:t>. But PRP workers don’t seem to have lost out in terms of job longevity.</a:t>
            </a:r>
            <a:r>
              <a:rPr lang="en-GB" baseline="0" dirty="0" smtClean="0"/>
              <a:t> In fact wages of both PRP and non-PRP workers were quite flexible through the recession.</a:t>
            </a:r>
          </a:p>
          <a:p>
            <a:r>
              <a:rPr lang="en-GB" baseline="0" dirty="0" smtClean="0"/>
              <a:t>Maybe we do not observe much action because PRP typically accounts for a small share of pay for the average worker. It might well be that we see more action in different parts of the wage distribution.</a:t>
            </a:r>
          </a:p>
          <a:p>
            <a:endParaRPr lang="en-GB" baseline="0" dirty="0" smtClean="0"/>
          </a:p>
          <a:p>
            <a:r>
              <a:rPr lang="en-GB" baseline="0" dirty="0" smtClean="0"/>
              <a:t>Why do PRP jobs last longer? Is it related to bargaining power? Or maybe employers have more flexibility in labour costs than we observe in the data.</a:t>
            </a:r>
          </a:p>
          <a:p>
            <a:r>
              <a:rPr lang="en-GB" baseline="0" dirty="0" smtClean="0"/>
              <a:t>Is there unobserved heterogeneity? So our PRP workers drawn from a higher ability part of the distribution – in which case it might make sense for employers to hang on to these workers. </a:t>
            </a:r>
            <a:endParaRPr lang="en-GB" dirty="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30</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Work in progress.</a:t>
            </a:r>
            <a:r>
              <a:rPr lang="en-GB" baseline="0" dirty="0" smtClean="0"/>
              <a:t> [Minor point - w</a:t>
            </a:r>
            <a:r>
              <a:rPr lang="en-GB" dirty="0" smtClean="0"/>
              <a:t>ill also extend analysis</a:t>
            </a:r>
            <a:r>
              <a:rPr lang="en-GB" baseline="0" dirty="0" smtClean="0"/>
              <a:t> to ASHE 2013 (data released in SDS last week)]</a:t>
            </a:r>
          </a:p>
          <a:p>
            <a:endParaRPr lang="en-GB" baseline="0" dirty="0" smtClean="0"/>
          </a:p>
          <a:p>
            <a:r>
              <a:rPr lang="en-GB" baseline="0" dirty="0" smtClean="0"/>
              <a:t>Key next step is to explore role of firm performance, using information from the ABS. Partly because this will give a closer indication of what happened in recession (rather than relying on a time-point). But also because we are interested in trying to further our understanding of why firms pay bonuses –  and measures of firm performance will help us to explore whether this is rent-sharing.</a:t>
            </a:r>
          </a:p>
          <a:p>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Why do employers use PRP if it has not provided them with additional wage flexibility in recession? Perhaps even in recession, there are substantial </a:t>
            </a:r>
            <a:r>
              <a:rPr lang="en-GB" baseline="0" dirty="0" err="1" smtClean="0"/>
              <a:t>demotivational</a:t>
            </a:r>
            <a:r>
              <a:rPr lang="en-GB" baseline="0" dirty="0" smtClean="0"/>
              <a:t> consequences of not paying bonuses?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We will also extend our survival analysis to see whether greater longevity of PRP jobs holds up when accounting for unobserved heterogeneity.</a:t>
            </a:r>
          </a:p>
          <a:p>
            <a:endParaRPr lang="en-GB" baseline="0" dirty="0" smtClean="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31</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smtClean="0"/>
              <a:t>From</a:t>
            </a:r>
            <a:r>
              <a:rPr lang="en-GB" baseline="0" dirty="0" smtClean="0"/>
              <a:t> here onwards are some additional slides as backup – e.g. in case of queries on these issues</a:t>
            </a:r>
            <a:endParaRPr lang="en-GB" dirty="0" smtClean="0"/>
          </a:p>
        </p:txBody>
      </p:sp>
      <p:sp>
        <p:nvSpPr>
          <p:cNvPr id="57348" name="Slide Number Placeholder 3"/>
          <p:cNvSpPr txBox="1">
            <a:spLocks noGrp="1"/>
          </p:cNvSpPr>
          <p:nvPr/>
        </p:nvSpPr>
        <p:spPr bwMode="auto">
          <a:xfrm>
            <a:off x="3845947" y="9431599"/>
            <a:ext cx="2942220" cy="496491"/>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32</a:t>
            </a:fld>
            <a:endParaRPr lang="en-GB" sz="1200"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On average, job matches</a:t>
            </a:r>
            <a:r>
              <a:rPr lang="en-GB" baseline="0" dirty="0" smtClean="0"/>
              <a:t> last about 2-3 years</a:t>
            </a:r>
            <a:endParaRPr lang="en-GB" dirty="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33</a:t>
            </a:fld>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Our</a:t>
            </a:r>
            <a:r>
              <a:rPr lang="en-GB" baseline="0" dirty="0" smtClean="0"/>
              <a:t> final sample for analysis is the bottom row in bold.</a:t>
            </a:r>
          </a:p>
          <a:p>
            <a:r>
              <a:rPr lang="en-GB" baseline="0" dirty="0" smtClean="0"/>
              <a:t>Also excludes some for whom PRP receipt is missing (about 5000 </a:t>
            </a:r>
            <a:r>
              <a:rPr lang="en-GB" baseline="0" dirty="0" err="1" smtClean="0"/>
              <a:t>obs</a:t>
            </a:r>
            <a:r>
              <a:rPr lang="en-GB" baseline="0" dirty="0" smtClean="0"/>
              <a:t>) – we can know if PRP job, because info on PRP receipt may have been present in other years of the job match.</a:t>
            </a:r>
            <a:endParaRPr lang="en-GB" dirty="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34</a:t>
            </a:fld>
            <a:endParaRPr lang="en-GB"/>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baseline="0" dirty="0" smtClean="0"/>
              <a:t>These are with 2005 rather than 2006</a:t>
            </a:r>
          </a:p>
        </p:txBody>
      </p:sp>
      <p:sp>
        <p:nvSpPr>
          <p:cNvPr id="57348" name="Slide Number Placeholder 3"/>
          <p:cNvSpPr txBox="1">
            <a:spLocks noGrp="1"/>
          </p:cNvSpPr>
          <p:nvPr/>
        </p:nvSpPr>
        <p:spPr bwMode="auto">
          <a:xfrm>
            <a:off x="3845947" y="9431599"/>
            <a:ext cx="2942220" cy="496491"/>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35</a:t>
            </a:fld>
            <a:endParaRPr lang="en-GB" sz="1200"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baseline="0" dirty="0" smtClean="0"/>
          </a:p>
        </p:txBody>
      </p:sp>
      <p:sp>
        <p:nvSpPr>
          <p:cNvPr id="57348" name="Slide Number Placeholder 3"/>
          <p:cNvSpPr txBox="1">
            <a:spLocks noGrp="1"/>
          </p:cNvSpPr>
          <p:nvPr/>
        </p:nvSpPr>
        <p:spPr bwMode="auto">
          <a:xfrm>
            <a:off x="3845947" y="9431599"/>
            <a:ext cx="2942220" cy="496491"/>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36</a:t>
            </a:fld>
            <a:endParaRPr lang="en-GB" sz="1200"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smtClean="0"/>
              <a:t>Note that some small sectors e.g. Agriculture, mining,</a:t>
            </a:r>
            <a:r>
              <a:rPr lang="en-GB" baseline="0" dirty="0" smtClean="0"/>
              <a:t> utilities</a:t>
            </a:r>
            <a:endParaRPr lang="en-GB" dirty="0" smtClean="0"/>
          </a:p>
        </p:txBody>
      </p:sp>
      <p:sp>
        <p:nvSpPr>
          <p:cNvPr id="57348" name="Slide Number Placeholder 3"/>
          <p:cNvSpPr txBox="1">
            <a:spLocks noGrp="1"/>
          </p:cNvSpPr>
          <p:nvPr/>
        </p:nvSpPr>
        <p:spPr bwMode="auto">
          <a:xfrm>
            <a:off x="3845947" y="9431599"/>
            <a:ext cx="2942220" cy="496491"/>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37</a:t>
            </a:fld>
            <a:endParaRPr lang="en-GB" sz="1200"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smtClean="0"/>
              <a:t>We</a:t>
            </a:r>
            <a:r>
              <a:rPr lang="en-GB" baseline="0" dirty="0" smtClean="0"/>
              <a:t> ignore 2002 to 2004 in all that follows, because changes in the question suggest that PRP receipt was underestimated before 2005. Only 19%, 23% and 22% of all employees received PRP in 2002, 2003, 2004.</a:t>
            </a:r>
          </a:p>
          <a:p>
            <a:endParaRPr lang="en-GB" baseline="0" dirty="0" smtClean="0"/>
          </a:p>
        </p:txBody>
      </p:sp>
      <p:sp>
        <p:nvSpPr>
          <p:cNvPr id="57348" name="Slide Number Placeholder 3"/>
          <p:cNvSpPr txBox="1">
            <a:spLocks noGrp="1"/>
          </p:cNvSpPr>
          <p:nvPr/>
        </p:nvSpPr>
        <p:spPr bwMode="auto">
          <a:xfrm>
            <a:off x="3845947" y="9431599"/>
            <a:ext cx="2942220" cy="496491"/>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38</a:t>
            </a:fld>
            <a:endParaRPr lang="en-GB" sz="1200"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 statistics in brackets</a:t>
            </a:r>
          </a:p>
          <a:p>
            <a:r>
              <a:rPr lang="en-GB" dirty="0" smtClean="0"/>
              <a:t>* p&lt;0.05, ** p&lt;0.01, *** p&lt;0.001</a:t>
            </a:r>
          </a:p>
          <a:p>
            <a:endParaRPr lang="en-GB" dirty="0" smtClean="0"/>
          </a:p>
          <a:p>
            <a:r>
              <a:rPr lang="en-GB" dirty="0" smtClean="0"/>
              <a:t>Decline is monotonically increasing over</a:t>
            </a:r>
            <a:r>
              <a:rPr lang="en-GB" baseline="0" dirty="0" smtClean="0"/>
              <a:t> time, with the controls</a:t>
            </a:r>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39</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57348" name="Slide Number Placeholder 3"/>
          <p:cNvSpPr txBox="1">
            <a:spLocks noGrp="1"/>
          </p:cNvSpPr>
          <p:nvPr/>
        </p:nvSpPr>
        <p:spPr bwMode="auto">
          <a:xfrm>
            <a:off x="3845947" y="9431599"/>
            <a:ext cx="2942220" cy="496491"/>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4</a:t>
            </a:fld>
            <a:endParaRPr lang="en-GB" sz="1200"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t>
            </a:r>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40</a:t>
            </a:fld>
            <a:endParaRPr lang="en-GB"/>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41</a:t>
            </a:fld>
            <a:endParaRPr lang="en-GB"/>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 statistics in brackets</a:t>
            </a:r>
          </a:p>
          <a:p>
            <a:r>
              <a:rPr lang="en-GB" dirty="0" smtClean="0"/>
              <a:t>* p&lt;0.05, ** p&lt;0.01, *** p&lt;0.001</a:t>
            </a:r>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42</a:t>
            </a:fld>
            <a:endParaRPr lang="en-GB"/>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43</a:t>
            </a:fld>
            <a:endParaRPr lang="en-GB"/>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 statistics in brackets</a:t>
            </a:r>
          </a:p>
          <a:p>
            <a:pPr>
              <a:buFont typeface="Arial" charset="0"/>
              <a:buChar char="•"/>
            </a:pPr>
            <a:r>
              <a:rPr lang="en-GB" dirty="0" smtClean="0"/>
              <a:t>p&lt;0.05, ** p&lt;0.01, *** p&lt;0.001</a:t>
            </a:r>
          </a:p>
          <a:p>
            <a:pPr>
              <a:buFont typeface="Arial" charset="0"/>
              <a:buChar char="•"/>
            </a:pPr>
            <a:endParaRPr lang="en-GB" baseline="0"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44</a:t>
            </a:fld>
            <a:endParaRPr lang="en-GB"/>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smtClean="0"/>
              <a:t>This is using our data</a:t>
            </a:r>
            <a:r>
              <a:rPr lang="en-GB" baseline="0" dirty="0" smtClean="0"/>
              <a:t> (this is cross-section)</a:t>
            </a:r>
            <a:endParaRPr lang="en-GB" dirty="0" smtClean="0"/>
          </a:p>
          <a:p>
            <a:r>
              <a:rPr lang="en-GB" dirty="0" smtClean="0"/>
              <a:t>Levels</a:t>
            </a:r>
            <a:r>
              <a:rPr lang="en-GB" baseline="0" dirty="0" smtClean="0"/>
              <a:t> - </a:t>
            </a:r>
            <a:r>
              <a:rPr lang="en-GB" dirty="0" smtClean="0"/>
              <a:t>PRP total wage about £20, Fixed</a:t>
            </a:r>
            <a:r>
              <a:rPr lang="en-GB" baseline="0" dirty="0" smtClean="0"/>
              <a:t> wage about £16, Non-PRP about £13 (all about £15)</a:t>
            </a:r>
            <a:endParaRPr lang="en-GB" dirty="0" smtClean="0"/>
          </a:p>
        </p:txBody>
      </p:sp>
      <p:sp>
        <p:nvSpPr>
          <p:cNvPr id="57348" name="Slide Number Placeholder 3"/>
          <p:cNvSpPr txBox="1">
            <a:spLocks noGrp="1"/>
          </p:cNvSpPr>
          <p:nvPr/>
        </p:nvSpPr>
        <p:spPr bwMode="auto">
          <a:xfrm>
            <a:off x="3845947" y="9431599"/>
            <a:ext cx="2942220" cy="496491"/>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45</a:t>
            </a:fld>
            <a:endParaRPr lang="en-GB" sz="1200"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smtClean="0"/>
              <a:t>This is cross-section</a:t>
            </a:r>
          </a:p>
        </p:txBody>
      </p:sp>
      <p:sp>
        <p:nvSpPr>
          <p:cNvPr id="57348" name="Slide Number Placeholder 3"/>
          <p:cNvSpPr txBox="1">
            <a:spLocks noGrp="1"/>
          </p:cNvSpPr>
          <p:nvPr/>
        </p:nvSpPr>
        <p:spPr bwMode="auto">
          <a:xfrm>
            <a:off x="3845947" y="9431599"/>
            <a:ext cx="2942220" cy="496491"/>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46</a:t>
            </a:fld>
            <a:endParaRPr lang="en-GB"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We use two measures to explore the prevalence of PRP – PRP receipt, and PRP jobs.</a:t>
            </a:r>
          </a:p>
          <a:p>
            <a:endParaRPr lang="en-GB" baseline="0" dirty="0" smtClean="0"/>
          </a:p>
          <a:p>
            <a:r>
              <a:rPr lang="en-GB" baseline="0" dirty="0" smtClean="0"/>
              <a:t>Our measure of receipt is simply based on employees who receive any PRP. We use annual measures of PRP receipt from ASHE – rather than those relating to the pay period (so that we capture all bonus payments made in a year)</a:t>
            </a:r>
          </a:p>
          <a:p>
            <a:endParaRPr lang="en-GB" baseline="0" dirty="0" smtClean="0"/>
          </a:p>
          <a:p>
            <a:r>
              <a:rPr lang="en-GB" baseline="0" dirty="0" smtClean="0"/>
              <a:t>We the also construct a measure of PRP jobs. So first we identify job matches in the data (using the criteria set out above). A job is then a PRP job if the employee receives PRP in any year in which they are in that job.</a:t>
            </a:r>
          </a:p>
          <a:p>
            <a:endParaRPr lang="en-GB" baseline="0" dirty="0" smtClean="0"/>
          </a:p>
          <a:p>
            <a:r>
              <a:rPr lang="en-GB" baseline="0" dirty="0" smtClean="0"/>
              <a:t>Also note that we make endpoint adjustment for PRP jobs – can see this more clearly by looking at following slide</a:t>
            </a:r>
          </a:p>
          <a:p>
            <a:endParaRPr lang="en-GB" baseline="0" dirty="0" smtClean="0"/>
          </a:p>
          <a:p>
            <a:r>
              <a:rPr lang="en-GB" sz="1200" kern="1200" dirty="0" smtClean="0">
                <a:solidFill>
                  <a:schemeClr val="tx1"/>
                </a:solidFill>
                <a:latin typeface="+mn-lt"/>
                <a:ea typeface="+mn-ea"/>
                <a:cs typeface="+mn-cs"/>
              </a:rPr>
              <a:t>Note hours is for the pay period when we construct annual hourly pay, as we have no alternative, but we do account for weeks worked in the year</a:t>
            </a:r>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First discuss PRP receipt (the blue line).</a:t>
            </a:r>
            <a:r>
              <a:rPr lang="en-GB" baseline="0" dirty="0" smtClean="0"/>
              <a:t> In rest of analysis we focus on 2005 onwards, because of discontinuity introduced by change in incentive pay question in ASHE</a:t>
            </a:r>
            <a:endParaRPr lang="en-GB" dirty="0" smtClean="0"/>
          </a:p>
          <a:p>
            <a:endParaRPr lang="en-GB" dirty="0" smtClean="0"/>
          </a:p>
          <a:p>
            <a:r>
              <a:rPr lang="en-GB" dirty="0" smtClean="0"/>
              <a:t>Additionally including unadjusted</a:t>
            </a:r>
            <a:r>
              <a:rPr lang="en-GB" baseline="0" dirty="0" smtClean="0"/>
              <a:t> PRP jobs series – so here can explain endpoint adjustment.</a:t>
            </a:r>
          </a:p>
          <a:p>
            <a:endParaRPr lang="en-GB" baseline="0" dirty="0" smtClean="0"/>
          </a:p>
        </p:txBody>
      </p:sp>
      <p:sp>
        <p:nvSpPr>
          <p:cNvPr id="57348" name="Slide Number Placeholder 3"/>
          <p:cNvSpPr txBox="1">
            <a:spLocks noGrp="1"/>
          </p:cNvSpPr>
          <p:nvPr/>
        </p:nvSpPr>
        <p:spPr bwMode="auto">
          <a:xfrm>
            <a:off x="3845947" y="9431599"/>
            <a:ext cx="2942220" cy="496491"/>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6</a:t>
            </a:fld>
            <a:endParaRPr lang="en-GB"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smtClean="0"/>
              <a:t>So this chart</a:t>
            </a:r>
            <a:r>
              <a:rPr lang="en-GB" baseline="0" dirty="0" smtClean="0"/>
              <a:t> shows PRP receipt and jobs in both the private and public sectors, from 2005. </a:t>
            </a:r>
          </a:p>
          <a:p>
            <a:endParaRPr lang="en-GB" baseline="0" dirty="0" smtClean="0"/>
          </a:p>
          <a:p>
            <a:r>
              <a:rPr lang="en-GB" dirty="0" smtClean="0"/>
              <a:t>In the remainder of the presentation, we will focus on private sector only, where receipt is considerably</a:t>
            </a:r>
            <a:r>
              <a:rPr lang="en-GB" baseline="0" dirty="0" smtClean="0"/>
              <a:t> higher. This is also because in the medium term we want to look at the role of firm performance.</a:t>
            </a:r>
          </a:p>
          <a:p>
            <a:endParaRPr lang="en-GB" baseline="0" dirty="0" smtClean="0"/>
          </a:p>
          <a:p>
            <a:endParaRPr lang="en-GB" dirty="0" smtClean="0"/>
          </a:p>
        </p:txBody>
      </p:sp>
      <p:sp>
        <p:nvSpPr>
          <p:cNvPr id="57348" name="Slide Number Placeholder 3"/>
          <p:cNvSpPr txBox="1">
            <a:spLocks noGrp="1"/>
          </p:cNvSpPr>
          <p:nvPr/>
        </p:nvSpPr>
        <p:spPr bwMode="auto">
          <a:xfrm>
            <a:off x="3845947" y="9431599"/>
            <a:ext cx="2942220" cy="496491"/>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7</a:t>
            </a:fld>
            <a:endParaRPr lang="en-GB"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So have seen first bullet point in chart on previous slide.</a:t>
            </a:r>
          </a:p>
          <a:p>
            <a:r>
              <a:rPr lang="en-GB" baseline="0" dirty="0" smtClean="0"/>
              <a:t>Will show the remaining points graphically on following slides – but in summary...</a:t>
            </a:r>
          </a:p>
        </p:txBody>
      </p:sp>
      <p:sp>
        <p:nvSpPr>
          <p:cNvPr id="4" name="Slide Number Placeholder 3"/>
          <p:cNvSpPr>
            <a:spLocks noGrp="1"/>
          </p:cNvSpPr>
          <p:nvPr>
            <p:ph type="sldNum" sz="quarter" idx="10"/>
          </p:nvPr>
        </p:nvSpPr>
        <p:spPr/>
        <p:txBody>
          <a:bodyPr/>
          <a:lstStyle/>
          <a:p>
            <a:pPr>
              <a:defRPr/>
            </a:pPr>
            <a:fld id="{9C275C4F-41AA-4CD8-89B6-33CF7969CE82}" type="slidenum">
              <a:rPr lang="en-GB" smtClean="0"/>
              <a:pPr>
                <a:defRPr/>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Among those in PRP jobs, the % who received some PRP rose from 2006-08, and fell from 2008-12.</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r>
              <a:rPr lang="en-GB" baseline="0" dirty="0" smtClean="0"/>
              <a:t>Fall in 2012 – was this because of deferment of firms in paying bonuses, because of reduction in top rate of income tax from April 2013? It will be interesting to see what happens in the 2013 ASHE.</a:t>
            </a:r>
          </a:p>
        </p:txBody>
      </p:sp>
      <p:sp>
        <p:nvSpPr>
          <p:cNvPr id="57348" name="Slide Number Placeholder 3"/>
          <p:cNvSpPr txBox="1">
            <a:spLocks noGrp="1"/>
          </p:cNvSpPr>
          <p:nvPr/>
        </p:nvSpPr>
        <p:spPr bwMode="auto">
          <a:xfrm>
            <a:off x="3845947" y="9431599"/>
            <a:ext cx="2942220" cy="496491"/>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9</a:t>
            </a:fld>
            <a:endParaRPr lang="en-GB"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4EECF223-177A-46B9-9393-42382D908C11}" type="datetimeFigureOut">
              <a:rPr lang="en-US"/>
              <a:pPr>
                <a:defRPr/>
              </a:pPr>
              <a:t>6/25/2014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A54EF02-226C-44C6-BB94-8C9C5D658676}"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BFA1DFF-1BC0-40F7-934A-86A7E2427F40}" type="datetimeFigureOut">
              <a:rPr lang="en-US"/>
              <a:pPr>
                <a:defRPr/>
              </a:pPr>
              <a:t>6/25/2014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0E0854D-C640-4220-B2C1-CCF31209473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198F748-8A44-440D-85EA-6E4503FB8B60}" type="datetimeFigureOut">
              <a:rPr lang="en-US"/>
              <a:pPr>
                <a:defRPr/>
              </a:pPr>
              <a:t>6/25/2014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2191D9A-C699-428F-8589-9BDAD36A45B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Content Placeholder 5" descr="pp_background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9683FE93-FC40-4227-9F48-14DEAF4AC575}" type="datetimeFigureOut">
              <a:rPr lang="en-US"/>
              <a:pPr>
                <a:defRPr/>
              </a:pPr>
              <a:t>6/25/2014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1AC3C80-43E4-47E4-B131-36477D264341}"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F2DA69E-4ADD-4B1F-B143-9383CD53025E}" type="datetimeFigureOut">
              <a:rPr lang="en-US"/>
              <a:pPr>
                <a:defRPr/>
              </a:pPr>
              <a:t>6/25/2014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7DE4FF8-FD2A-414F-BE21-B470E375F9CB}"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886667DB-1E58-4EF8-A662-51BB020C2EC9}" type="datetimeFigureOut">
              <a:rPr lang="en-US"/>
              <a:pPr>
                <a:defRPr/>
              </a:pPr>
              <a:t>6/25/2014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2E06C93-BD79-4FB9-B1A2-F5B1C39937B6}"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1C6B31F2-4ADF-426B-A507-2AE00109F1A4}" type="datetimeFigureOut">
              <a:rPr lang="en-US"/>
              <a:pPr>
                <a:defRPr/>
              </a:pPr>
              <a:t>6/25/2014</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2DD705C8-5B13-4BA8-9642-35502C5D90A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1659CD7-67D0-4915-8A17-7047819FDD59}" type="datetimeFigureOut">
              <a:rPr lang="en-US"/>
              <a:pPr>
                <a:defRPr/>
              </a:pPr>
              <a:t>6/25/2014</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E684F29B-4943-4899-B4CA-CF1EC6D24A68}"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933299F-B3D5-4C5C-BD2E-FCB035A10296}" type="datetimeFigureOut">
              <a:rPr lang="en-US"/>
              <a:pPr>
                <a:defRPr/>
              </a:pPr>
              <a:t>6/25/2014</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B16C7E78-3062-46D3-AC23-8D0ACD3E223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D8BB7AA-8DCC-493E-9AB9-0C0A7052A490}" type="datetimeFigureOut">
              <a:rPr lang="en-US"/>
              <a:pPr>
                <a:defRPr/>
              </a:pPr>
              <a:t>6/25/2014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B3B943D-62D5-4767-AD37-835A16DF3C4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BAC94D0-39F2-4D59-A3C1-603903975655}" type="datetimeFigureOut">
              <a:rPr lang="en-US"/>
              <a:pPr>
                <a:defRPr/>
              </a:pPr>
              <a:t>6/25/2014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C33BF7C-A03E-4100-A834-D79B51C8B7F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8DBDC51-8611-4CE5-A0AE-BA3EB53C1BF2}" type="datetimeFigureOut">
              <a:rPr lang="en-US"/>
              <a:pPr>
                <a:defRPr/>
              </a:pPr>
              <a:t>6/25/2014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B74BFEC-7716-4AF6-B8E0-5EE26AE0B55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805" r:id="rId1"/>
    <p:sldLayoutId id="214748381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idx="4294967295"/>
          </p:nvPr>
        </p:nvSpPr>
        <p:spPr>
          <a:xfrm>
            <a:off x="685800" y="2130425"/>
            <a:ext cx="7772400" cy="1470025"/>
          </a:xfrm>
        </p:spPr>
        <p:txBody>
          <a:bodyPr/>
          <a:lstStyle/>
          <a:p>
            <a:pPr eaLnBrk="1" hangingPunct="1"/>
            <a:endParaRPr lang="en-GB" smtClean="0"/>
          </a:p>
        </p:txBody>
      </p:sp>
      <p:sp>
        <p:nvSpPr>
          <p:cNvPr id="3" name="Subtitle 2"/>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en-GB">
              <a:solidFill>
                <a:schemeClr val="tx1">
                  <a:tint val="75000"/>
                </a:schemeClr>
              </a:solidFill>
            </a:endParaRPr>
          </a:p>
        </p:txBody>
      </p:sp>
      <p:pic>
        <p:nvPicPr>
          <p:cNvPr id="3076" name="Picture 3" descr="pp_background.jpg"/>
          <p:cNvPicPr>
            <a:picLocks noChangeAspect="1"/>
          </p:cNvPicPr>
          <p:nvPr/>
        </p:nvPicPr>
        <p:blipFill>
          <a:blip r:embed="rId3" cstate="print"/>
          <a:srcRect/>
          <a:stretch>
            <a:fillRect/>
          </a:stretch>
        </p:blipFill>
        <p:spPr bwMode="auto">
          <a:xfrm>
            <a:off x="0" y="0"/>
            <a:ext cx="9140825" cy="6854825"/>
          </a:xfrm>
          <a:prstGeom prst="rect">
            <a:avLst/>
          </a:prstGeom>
          <a:noFill/>
          <a:ln w="9525">
            <a:noFill/>
            <a:miter lim="800000"/>
            <a:headEnd/>
            <a:tailEnd/>
          </a:ln>
        </p:spPr>
      </p:pic>
      <p:sp>
        <p:nvSpPr>
          <p:cNvPr id="3077" name="TextBox 4"/>
          <p:cNvSpPr txBox="1">
            <a:spLocks noChangeArrowheads="1"/>
          </p:cNvSpPr>
          <p:nvPr/>
        </p:nvSpPr>
        <p:spPr bwMode="auto">
          <a:xfrm>
            <a:off x="683568" y="1484784"/>
            <a:ext cx="7920037" cy="2544286"/>
          </a:xfrm>
          <a:prstGeom prst="rect">
            <a:avLst/>
          </a:prstGeom>
          <a:noFill/>
          <a:ln w="9525">
            <a:noFill/>
            <a:miter lim="800000"/>
            <a:headEnd/>
            <a:tailEnd/>
          </a:ln>
        </p:spPr>
        <p:txBody>
          <a:bodyPr>
            <a:spAutoFit/>
          </a:bodyPr>
          <a:lstStyle/>
          <a:p>
            <a:pPr algn="ctr"/>
            <a:r>
              <a:rPr lang="en-GB" sz="2800" b="1" dirty="0" smtClean="0">
                <a:latin typeface="Calibri" pitchFamily="34" charset="0"/>
              </a:rPr>
              <a:t>Performance pay and wage flexibility in the </a:t>
            </a:r>
          </a:p>
          <a:p>
            <a:pPr algn="ctr"/>
            <a:r>
              <a:rPr lang="en-GB" sz="2800" b="1" dirty="0" smtClean="0">
                <a:latin typeface="Calibri" pitchFamily="34" charset="0"/>
              </a:rPr>
              <a:t>Great Recession</a:t>
            </a:r>
            <a:endParaRPr lang="en-GB" sz="2800" b="1" dirty="0">
              <a:latin typeface="Calibri" pitchFamily="34" charset="0"/>
            </a:endParaRPr>
          </a:p>
          <a:p>
            <a:pPr algn="ctr"/>
            <a:r>
              <a:rPr lang="en-GB" sz="2800" dirty="0"/>
              <a:t> </a:t>
            </a:r>
            <a:endParaRPr lang="en-GB" sz="2800" dirty="0">
              <a:latin typeface="Calibri" pitchFamily="34" charset="0"/>
            </a:endParaRPr>
          </a:p>
          <a:p>
            <a:pPr algn="ctr"/>
            <a:r>
              <a:rPr lang="en-US" sz="2000" b="1" dirty="0" smtClean="0"/>
              <a:t>Alex Bryson, John Forth, Lucy Stokes and Martin </a:t>
            </a:r>
            <a:r>
              <a:rPr lang="en-US" sz="2000" b="1" dirty="0" err="1" smtClean="0"/>
              <a:t>Weale</a:t>
            </a:r>
            <a:endParaRPr lang="en-US" sz="2000" b="1" baseline="30000" dirty="0"/>
          </a:p>
          <a:p>
            <a:pPr algn="ctr"/>
            <a:endParaRPr lang="en-US" sz="2000" b="1" baseline="30000" dirty="0"/>
          </a:p>
          <a:p>
            <a:pPr algn="ctr"/>
            <a:endParaRPr lang="en-US" b="1" baseline="30000" dirty="0"/>
          </a:p>
          <a:p>
            <a:pPr algn="ctr"/>
            <a:r>
              <a:rPr lang="en-US" sz="1600" b="1" dirty="0" smtClean="0"/>
              <a:t>NIESR Performance Pay Workshop, 26</a:t>
            </a:r>
            <a:r>
              <a:rPr lang="en-US" sz="1600" b="1" baseline="30000" dirty="0" smtClean="0"/>
              <a:t>th</a:t>
            </a:r>
            <a:r>
              <a:rPr lang="en-US" sz="1600" b="1" dirty="0" smtClean="0"/>
              <a:t> June 2014</a:t>
            </a:r>
            <a:endParaRPr lang="en-US" sz="1600" b="1" dirty="0"/>
          </a:p>
          <a:p>
            <a:pPr algn="ctr"/>
            <a:endParaRPr lang="en-GB" sz="1400" b="1" dirty="0"/>
          </a:p>
        </p:txBody>
      </p:sp>
      <p:sp>
        <p:nvSpPr>
          <p:cNvPr id="6" name="TextBox 5"/>
          <p:cNvSpPr txBox="1"/>
          <p:nvPr/>
        </p:nvSpPr>
        <p:spPr>
          <a:xfrm>
            <a:off x="3707904" y="4293096"/>
            <a:ext cx="4896544" cy="1768176"/>
          </a:xfrm>
          <a:prstGeom prst="rect">
            <a:avLst/>
          </a:prstGeom>
          <a:noFill/>
        </p:spPr>
        <p:txBody>
          <a:bodyPr wrap="square" rtlCol="0">
            <a:spAutoFit/>
          </a:bodyPr>
          <a:lstStyle/>
          <a:p>
            <a:pPr>
              <a:lnSpc>
                <a:spcPct val="90000"/>
              </a:lnSpc>
              <a:spcBef>
                <a:spcPts val="700"/>
              </a:spcBef>
              <a:buClr>
                <a:srgbClr val="C00000"/>
              </a:buCl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1100" dirty="0" smtClean="0">
                <a:latin typeface="Gill Sans" charset="0"/>
              </a:rPr>
              <a:t>This work is funded by the Economic and Social Research Council, Grant Reference ES/I035846/1. This presentation includes work based on data from the Annual Survey of Hours and Earnings and the Business Structure Database, both produced by the Office for National Statistics (ONS) and supplied by the Secure Data Service at the UK Data Archive. The data are Crown Copyright and reproduced with the permission of the controller of HMSO and Queen’s Printer for Scotland. The use of the data in this work does not imply the endorsement of ONS or the Secure Data Service at the UK Data Archive in relation to the interpretation or analysis of the data. This work uses research datasets which may not exactly reproduce National Statistics aggregates.</a:t>
            </a:r>
            <a:endParaRPr lang="en-GB" sz="11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a:xfrm>
            <a:off x="179512" y="0"/>
            <a:ext cx="8686800" cy="1800200"/>
          </a:xfrm>
        </p:spPr>
        <p:txBody>
          <a:bodyPr/>
          <a:lstStyle/>
          <a:p>
            <a:r>
              <a:rPr lang="en-GB" dirty="0" smtClean="0"/>
              <a:t>PRP as % of total pay</a:t>
            </a:r>
            <a:br>
              <a:rPr lang="en-GB" dirty="0" smtClean="0"/>
            </a:br>
            <a:r>
              <a:rPr lang="en-GB" sz="3600" dirty="0" smtClean="0"/>
              <a:t>(among those who received at least some)</a:t>
            </a:r>
          </a:p>
        </p:txBody>
      </p:sp>
      <p:pic>
        <p:nvPicPr>
          <p:cNvPr id="2050" name="Picture 2"/>
          <p:cNvPicPr>
            <a:picLocks noChangeAspect="1" noChangeArrowheads="1"/>
          </p:cNvPicPr>
          <p:nvPr/>
        </p:nvPicPr>
        <p:blipFill>
          <a:blip r:embed="rId3" cstate="print"/>
          <a:srcRect/>
          <a:stretch>
            <a:fillRect/>
          </a:stretch>
        </p:blipFill>
        <p:spPr bwMode="auto">
          <a:xfrm>
            <a:off x="611559" y="1628800"/>
            <a:ext cx="7779347" cy="46805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PRP as % of total pay, </a:t>
            </a:r>
            <a:br>
              <a:rPr lang="en-GB" dirty="0" smtClean="0"/>
            </a:br>
            <a:r>
              <a:rPr lang="en-GB" dirty="0" smtClean="0"/>
              <a:t>(all employees)</a:t>
            </a:r>
            <a:endParaRPr lang="en-GB" dirty="0"/>
          </a:p>
        </p:txBody>
      </p:sp>
      <p:pic>
        <p:nvPicPr>
          <p:cNvPr id="13313" name="Picture 1"/>
          <p:cNvPicPr>
            <a:picLocks noChangeAspect="1" noChangeArrowheads="1"/>
          </p:cNvPicPr>
          <p:nvPr/>
        </p:nvPicPr>
        <p:blipFill>
          <a:blip r:embed="rId3" cstate="print"/>
          <a:srcRect/>
          <a:stretch>
            <a:fillRect/>
          </a:stretch>
        </p:blipFill>
        <p:spPr bwMode="auto">
          <a:xfrm>
            <a:off x="611560" y="1484784"/>
            <a:ext cx="7776864" cy="46790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a:xfrm>
            <a:off x="179512" y="0"/>
            <a:ext cx="8686800" cy="1340768"/>
          </a:xfrm>
        </p:spPr>
        <p:txBody>
          <a:bodyPr/>
          <a:lstStyle/>
          <a:p>
            <a:r>
              <a:rPr lang="en-GB" dirty="0" smtClean="0"/>
              <a:t>PRP as % of aggregate wage bill</a:t>
            </a:r>
            <a:endParaRPr lang="en-GB" sz="3600" dirty="0" smtClean="0"/>
          </a:p>
        </p:txBody>
      </p:sp>
      <p:pic>
        <p:nvPicPr>
          <p:cNvPr id="3074" name="Picture 2"/>
          <p:cNvPicPr>
            <a:picLocks noChangeAspect="1" noChangeArrowheads="1"/>
          </p:cNvPicPr>
          <p:nvPr/>
        </p:nvPicPr>
        <p:blipFill>
          <a:blip r:embed="rId3" cstate="print"/>
          <a:srcRect/>
          <a:stretch>
            <a:fillRect/>
          </a:stretch>
        </p:blipFill>
        <p:spPr bwMode="auto">
          <a:xfrm>
            <a:off x="611560" y="1412776"/>
            <a:ext cx="7899029" cy="47525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908720"/>
          </a:xfrm>
        </p:spPr>
        <p:txBody>
          <a:bodyPr/>
          <a:lstStyle/>
          <a:p>
            <a:r>
              <a:rPr lang="en-GB" dirty="0" smtClean="0"/>
              <a:t>PRP jobs over time</a:t>
            </a:r>
            <a:endParaRPr lang="en-GB" dirty="0"/>
          </a:p>
        </p:txBody>
      </p:sp>
      <p:sp>
        <p:nvSpPr>
          <p:cNvPr id="5" name="TextBox 4"/>
          <p:cNvSpPr txBox="1"/>
          <p:nvPr/>
        </p:nvSpPr>
        <p:spPr>
          <a:xfrm>
            <a:off x="323528" y="6021288"/>
            <a:ext cx="8424936" cy="461665"/>
          </a:xfrm>
          <a:prstGeom prst="rect">
            <a:avLst/>
          </a:prstGeom>
          <a:noFill/>
        </p:spPr>
        <p:txBody>
          <a:bodyPr wrap="square" rtlCol="0">
            <a:spAutoFit/>
          </a:bodyPr>
          <a:lstStyle/>
          <a:p>
            <a:r>
              <a:rPr lang="en-GB" sz="1200" dirty="0" smtClean="0"/>
              <a:t>Note: t statistics in brackets; * p&lt;0.05, ** p&lt;0.01, *** p&lt;0.001.  Controls: industry, occupation, gender, age, base pay (quintiles), full-time, job tenure, permanent/temporary, collective agreement, region, firm size, foreign ownership, firm age</a:t>
            </a:r>
            <a:endParaRPr lang="en-GB" sz="1200" dirty="0"/>
          </a:p>
        </p:txBody>
      </p:sp>
      <p:graphicFrame>
        <p:nvGraphicFramePr>
          <p:cNvPr id="6" name="Table 5"/>
          <p:cNvGraphicFramePr>
            <a:graphicFrameLocks noGrp="1"/>
          </p:cNvGraphicFramePr>
          <p:nvPr/>
        </p:nvGraphicFramePr>
        <p:xfrm>
          <a:off x="2051720" y="836712"/>
          <a:ext cx="4752528" cy="5137695"/>
        </p:xfrm>
        <a:graphic>
          <a:graphicData uri="http://schemas.openxmlformats.org/drawingml/2006/table">
            <a:tbl>
              <a:tblPr/>
              <a:tblGrid>
                <a:gridCol w="720080"/>
                <a:gridCol w="2188385"/>
                <a:gridCol w="1844063"/>
              </a:tblGrid>
              <a:tr h="181258">
                <a:tc>
                  <a:txBody>
                    <a:bodyPr/>
                    <a:lstStyle/>
                    <a:p>
                      <a:pPr algn="l" fontAlgn="b"/>
                      <a:r>
                        <a:rPr lang="en-GB" sz="1200" b="0" i="0" u="none" strike="noStrike" dirty="0">
                          <a:solidFill>
                            <a:srgbClr val="000000"/>
                          </a:solidFill>
                          <a:latin typeface="Calibri"/>
                        </a:rPr>
                        <a:t> </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latin typeface="Calibri"/>
                        </a:rPr>
                        <a:t>Raw</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latin typeface="Calibri"/>
                        </a:rPr>
                        <a:t>With controls</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81258">
                <a:tc>
                  <a:txBody>
                    <a:bodyPr/>
                    <a:lstStyle/>
                    <a:p>
                      <a:pPr algn="l" fontAlgn="b"/>
                      <a:r>
                        <a:rPr lang="en-GB" sz="1200" b="0" i="0" u="none" strike="noStrike" dirty="0">
                          <a:solidFill>
                            <a:srgbClr val="000000"/>
                          </a:solidFill>
                          <a:latin typeface="Calibri"/>
                        </a:rPr>
                        <a:t> </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1200" b="0" i="0" u="none" strike="noStrike" dirty="0">
                          <a:solidFill>
                            <a:srgbClr val="000000"/>
                          </a:solidFill>
                          <a:latin typeface="Calibri"/>
                        </a:rPr>
                        <a:t> </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1200" b="0" i="0" u="none" strike="noStrike">
                          <a:solidFill>
                            <a:srgbClr val="000000"/>
                          </a:solidFill>
                          <a:latin typeface="Calibri"/>
                        </a:rPr>
                        <a:t> </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181258">
                <a:tc>
                  <a:txBody>
                    <a:bodyPr/>
                    <a:lstStyle/>
                    <a:p>
                      <a:pPr algn="r" fontAlgn="b"/>
                      <a:r>
                        <a:rPr lang="en-GB" sz="1200" b="0" i="0" u="none" strike="noStrike" dirty="0">
                          <a:solidFill>
                            <a:srgbClr val="000000"/>
                          </a:solidFill>
                          <a:latin typeface="Calibri"/>
                        </a:rPr>
                        <a:t>2005</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-0.020***</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a:solidFill>
                            <a:srgbClr val="000000"/>
                          </a:solidFill>
                          <a:latin typeface="Calibri"/>
                        </a:rPr>
                        <a:t>-0.013***</a:t>
                      </a:r>
                    </a:p>
                  </a:txBody>
                  <a:tcPr marL="7405" marR="7405" marT="7405" marB="0" anchor="b">
                    <a:lnL>
                      <a:noFill/>
                    </a:lnL>
                    <a:lnR>
                      <a:noFill/>
                    </a:lnR>
                    <a:lnT>
                      <a:noFill/>
                    </a:lnT>
                    <a:lnB>
                      <a:noFill/>
                    </a:lnB>
                    <a:solidFill>
                      <a:srgbClr val="FFFFFF"/>
                    </a:solidFill>
                  </a:tcPr>
                </a:tc>
              </a:tr>
              <a:tr h="181258">
                <a:tc>
                  <a:txBody>
                    <a:bodyPr/>
                    <a:lstStyle/>
                    <a:p>
                      <a:pPr algn="l" fontAlgn="b"/>
                      <a:r>
                        <a:rPr lang="en-GB" sz="12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[-13.84]</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a:solidFill>
                            <a:srgbClr val="000000"/>
                          </a:solidFill>
                          <a:latin typeface="Calibri"/>
                        </a:rPr>
                        <a:t>[-9.96]</a:t>
                      </a:r>
                    </a:p>
                  </a:txBody>
                  <a:tcPr marL="7405" marR="7405" marT="7405" marB="0" anchor="b">
                    <a:lnL>
                      <a:noFill/>
                    </a:lnL>
                    <a:lnR>
                      <a:noFill/>
                    </a:lnR>
                    <a:lnT>
                      <a:noFill/>
                    </a:lnT>
                    <a:lnB>
                      <a:noFill/>
                    </a:lnB>
                    <a:solidFill>
                      <a:srgbClr val="FFFFFF"/>
                    </a:solidFill>
                  </a:tcPr>
                </a:tc>
              </a:tr>
              <a:tr h="102956">
                <a:tc>
                  <a:txBody>
                    <a:bodyPr/>
                    <a:lstStyle/>
                    <a:p>
                      <a:pPr algn="l" fontAlgn="b"/>
                      <a:r>
                        <a:rPr lang="en-GB" sz="1200" b="0" i="0" u="none" strike="noStrike" dirty="0">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r>
              <a:tr h="181258">
                <a:tc>
                  <a:txBody>
                    <a:bodyPr/>
                    <a:lstStyle/>
                    <a:p>
                      <a:pPr algn="r" fontAlgn="b"/>
                      <a:r>
                        <a:rPr lang="en-GB" sz="1200" b="0" i="0" u="none" strike="noStrike">
                          <a:solidFill>
                            <a:srgbClr val="000000"/>
                          </a:solidFill>
                          <a:latin typeface="Calibri"/>
                        </a:rPr>
                        <a:t>2006</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ref</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ref</a:t>
                      </a:r>
                    </a:p>
                  </a:txBody>
                  <a:tcPr marL="7405" marR="7405" marT="7405" marB="0" anchor="b">
                    <a:lnL>
                      <a:noFill/>
                    </a:lnL>
                    <a:lnR>
                      <a:noFill/>
                    </a:lnR>
                    <a:lnT>
                      <a:noFill/>
                    </a:lnT>
                    <a:lnB>
                      <a:noFill/>
                    </a:lnB>
                    <a:solidFill>
                      <a:schemeClr val="bg1"/>
                    </a:solidFill>
                  </a:tcPr>
                </a:tc>
              </a:tr>
              <a:tr h="176925">
                <a:tc>
                  <a:txBody>
                    <a:bodyPr/>
                    <a:lstStyle/>
                    <a:p>
                      <a:pPr algn="l" fontAlgn="b"/>
                      <a:r>
                        <a:rPr lang="en-GB" sz="12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 </a:t>
                      </a:r>
                    </a:p>
                  </a:txBody>
                  <a:tcPr marL="7405" marR="7405" marT="7405" marB="0" anchor="b">
                    <a:lnL>
                      <a:noFill/>
                    </a:lnL>
                    <a:lnR>
                      <a:noFill/>
                    </a:lnR>
                    <a:lnT>
                      <a:noFill/>
                    </a:lnT>
                    <a:lnB>
                      <a:noFill/>
                    </a:lnB>
                    <a:solidFill>
                      <a:srgbClr val="FFFFFF"/>
                    </a:solidFill>
                  </a:tcPr>
                </a:tc>
              </a:tr>
              <a:tr h="181258">
                <a:tc>
                  <a:txBody>
                    <a:bodyPr/>
                    <a:lstStyle/>
                    <a:p>
                      <a:pPr algn="r" fontAlgn="b"/>
                      <a:r>
                        <a:rPr lang="en-GB" sz="1200" b="0" i="0" u="none" strike="noStrike">
                          <a:solidFill>
                            <a:srgbClr val="000000"/>
                          </a:solidFill>
                          <a:latin typeface="Calibri"/>
                        </a:rPr>
                        <a:t>2007</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-0.007***</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a:solidFill>
                            <a:srgbClr val="000000"/>
                          </a:solidFill>
                          <a:latin typeface="Calibri"/>
                        </a:rPr>
                        <a:t>0.000</a:t>
                      </a:r>
                    </a:p>
                  </a:txBody>
                  <a:tcPr marL="7405" marR="7405" marT="7405" marB="0" anchor="b">
                    <a:lnL>
                      <a:noFill/>
                    </a:lnL>
                    <a:lnR>
                      <a:noFill/>
                    </a:lnR>
                    <a:lnT>
                      <a:noFill/>
                    </a:lnT>
                    <a:lnB>
                      <a:noFill/>
                    </a:lnB>
                    <a:solidFill>
                      <a:srgbClr val="FFFFFF"/>
                    </a:solidFill>
                  </a:tcPr>
                </a:tc>
              </a:tr>
              <a:tr h="181258">
                <a:tc>
                  <a:txBody>
                    <a:bodyPr/>
                    <a:lstStyle/>
                    <a:p>
                      <a:pPr algn="l" fontAlgn="b"/>
                      <a:r>
                        <a:rPr lang="en-GB" sz="12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[-4.61]</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a:solidFill>
                            <a:srgbClr val="000000"/>
                          </a:solidFill>
                          <a:latin typeface="Calibri"/>
                        </a:rPr>
                        <a:t>[0.04]</a:t>
                      </a:r>
                    </a:p>
                  </a:txBody>
                  <a:tcPr marL="7405" marR="7405" marT="7405" marB="0" anchor="b">
                    <a:lnL>
                      <a:noFill/>
                    </a:lnL>
                    <a:lnR>
                      <a:noFill/>
                    </a:lnR>
                    <a:lnT>
                      <a:noFill/>
                    </a:lnT>
                    <a:lnB>
                      <a:noFill/>
                    </a:lnB>
                    <a:solidFill>
                      <a:srgbClr val="FFFFFF"/>
                    </a:solidFill>
                  </a:tcPr>
                </a:tc>
              </a:tr>
              <a:tr h="176925">
                <a:tc>
                  <a:txBody>
                    <a:bodyPr/>
                    <a:lstStyle/>
                    <a:p>
                      <a:pPr algn="l" fontAlgn="b"/>
                      <a:r>
                        <a:rPr lang="en-GB" sz="12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r>
              <a:tr h="181258">
                <a:tc>
                  <a:txBody>
                    <a:bodyPr/>
                    <a:lstStyle/>
                    <a:p>
                      <a:pPr algn="r" fontAlgn="b"/>
                      <a:r>
                        <a:rPr lang="en-GB" sz="1200" b="0" i="0" u="none" strike="noStrike">
                          <a:solidFill>
                            <a:srgbClr val="000000"/>
                          </a:solidFill>
                          <a:latin typeface="Calibri"/>
                        </a:rPr>
                        <a:t>2008</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-0.016***</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a:solidFill>
                            <a:srgbClr val="000000"/>
                          </a:solidFill>
                          <a:latin typeface="Calibri"/>
                        </a:rPr>
                        <a:t>-0.005**</a:t>
                      </a:r>
                    </a:p>
                  </a:txBody>
                  <a:tcPr marL="7405" marR="7405" marT="7405" marB="0" anchor="b">
                    <a:lnL>
                      <a:noFill/>
                    </a:lnL>
                    <a:lnR>
                      <a:noFill/>
                    </a:lnR>
                    <a:lnT>
                      <a:noFill/>
                    </a:lnT>
                    <a:lnB>
                      <a:noFill/>
                    </a:lnB>
                    <a:solidFill>
                      <a:srgbClr val="FFFFFF"/>
                    </a:solidFill>
                  </a:tcPr>
                </a:tc>
              </a:tr>
              <a:tr h="181258">
                <a:tc>
                  <a:txBody>
                    <a:bodyPr/>
                    <a:lstStyle/>
                    <a:p>
                      <a:pPr algn="l" fontAlgn="b"/>
                      <a:r>
                        <a:rPr lang="en-GB" sz="12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[-8.89]</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a:solidFill>
                            <a:srgbClr val="000000"/>
                          </a:solidFill>
                          <a:latin typeface="Calibri"/>
                        </a:rPr>
                        <a:t>[-2.80]</a:t>
                      </a:r>
                    </a:p>
                  </a:txBody>
                  <a:tcPr marL="7405" marR="7405" marT="7405" marB="0" anchor="b">
                    <a:lnL>
                      <a:noFill/>
                    </a:lnL>
                    <a:lnR>
                      <a:noFill/>
                    </a:lnR>
                    <a:lnT>
                      <a:noFill/>
                    </a:lnT>
                    <a:lnB>
                      <a:noFill/>
                    </a:lnB>
                    <a:solidFill>
                      <a:srgbClr val="FFFFFF"/>
                    </a:solidFill>
                  </a:tcPr>
                </a:tc>
              </a:tr>
              <a:tr h="176925">
                <a:tc>
                  <a:txBody>
                    <a:bodyPr/>
                    <a:lstStyle/>
                    <a:p>
                      <a:pPr algn="l" fontAlgn="b"/>
                      <a:r>
                        <a:rPr lang="en-GB" sz="12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r>
              <a:tr h="181258">
                <a:tc>
                  <a:txBody>
                    <a:bodyPr/>
                    <a:lstStyle/>
                    <a:p>
                      <a:pPr algn="r" fontAlgn="b"/>
                      <a:r>
                        <a:rPr lang="en-GB" sz="1200" b="0" i="0" u="none" strike="noStrike">
                          <a:solidFill>
                            <a:srgbClr val="000000"/>
                          </a:solidFill>
                          <a:latin typeface="Calibri"/>
                        </a:rPr>
                        <a:t>2009</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-0.013***</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a:solidFill>
                            <a:srgbClr val="000000"/>
                          </a:solidFill>
                          <a:latin typeface="Calibri"/>
                        </a:rPr>
                        <a:t>-0.008***</a:t>
                      </a:r>
                    </a:p>
                  </a:txBody>
                  <a:tcPr marL="7405" marR="7405" marT="7405" marB="0" anchor="b">
                    <a:lnL>
                      <a:noFill/>
                    </a:lnL>
                    <a:lnR>
                      <a:noFill/>
                    </a:lnR>
                    <a:lnT>
                      <a:noFill/>
                    </a:lnT>
                    <a:lnB>
                      <a:noFill/>
                    </a:lnB>
                    <a:solidFill>
                      <a:srgbClr val="FFFFFF"/>
                    </a:solidFill>
                  </a:tcPr>
                </a:tc>
              </a:tr>
              <a:tr h="181258">
                <a:tc>
                  <a:txBody>
                    <a:bodyPr/>
                    <a:lstStyle/>
                    <a:p>
                      <a:pPr algn="l" fontAlgn="b"/>
                      <a:r>
                        <a:rPr lang="en-GB" sz="12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[-7.68]</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[-5.16]</a:t>
                      </a:r>
                    </a:p>
                  </a:txBody>
                  <a:tcPr marL="7405" marR="7405" marT="7405" marB="0" anchor="b">
                    <a:lnL>
                      <a:noFill/>
                    </a:lnL>
                    <a:lnR>
                      <a:noFill/>
                    </a:lnR>
                    <a:lnT>
                      <a:noFill/>
                    </a:lnT>
                    <a:lnB>
                      <a:noFill/>
                    </a:lnB>
                    <a:solidFill>
                      <a:srgbClr val="FFFFFF"/>
                    </a:solidFill>
                  </a:tcPr>
                </a:tc>
              </a:tr>
              <a:tr h="176925">
                <a:tc>
                  <a:txBody>
                    <a:bodyPr/>
                    <a:lstStyle/>
                    <a:p>
                      <a:pPr algn="l" fontAlgn="b"/>
                      <a:r>
                        <a:rPr lang="en-GB" sz="12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r>
              <a:tr h="181258">
                <a:tc>
                  <a:txBody>
                    <a:bodyPr/>
                    <a:lstStyle/>
                    <a:p>
                      <a:pPr algn="r" fontAlgn="b"/>
                      <a:r>
                        <a:rPr lang="en-GB" sz="1200" b="0" i="0" u="none" strike="noStrike">
                          <a:solidFill>
                            <a:srgbClr val="000000"/>
                          </a:solidFill>
                          <a:latin typeface="Calibri"/>
                        </a:rPr>
                        <a:t>2010</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-0.017***</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-0.011***</a:t>
                      </a:r>
                    </a:p>
                  </a:txBody>
                  <a:tcPr marL="7405" marR="7405" marT="7405" marB="0" anchor="b">
                    <a:lnL>
                      <a:noFill/>
                    </a:lnL>
                    <a:lnR>
                      <a:noFill/>
                    </a:lnR>
                    <a:lnT>
                      <a:noFill/>
                    </a:lnT>
                    <a:lnB>
                      <a:noFill/>
                    </a:lnB>
                    <a:solidFill>
                      <a:srgbClr val="FFFFFF"/>
                    </a:solidFill>
                  </a:tcPr>
                </a:tc>
              </a:tr>
              <a:tr h="181258">
                <a:tc>
                  <a:txBody>
                    <a:bodyPr/>
                    <a:lstStyle/>
                    <a:p>
                      <a:pPr algn="l" fontAlgn="b"/>
                      <a:r>
                        <a:rPr lang="en-GB" sz="12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[-9.34]</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[-6.21]</a:t>
                      </a:r>
                    </a:p>
                  </a:txBody>
                  <a:tcPr marL="7405" marR="7405" marT="7405" marB="0" anchor="b">
                    <a:lnL>
                      <a:noFill/>
                    </a:lnL>
                    <a:lnR>
                      <a:noFill/>
                    </a:lnR>
                    <a:lnT>
                      <a:noFill/>
                    </a:lnT>
                    <a:lnB>
                      <a:noFill/>
                    </a:lnB>
                    <a:solidFill>
                      <a:srgbClr val="FFFFFF"/>
                    </a:solidFill>
                  </a:tcPr>
                </a:tc>
              </a:tr>
              <a:tr h="176925">
                <a:tc>
                  <a:txBody>
                    <a:bodyPr/>
                    <a:lstStyle/>
                    <a:p>
                      <a:pPr algn="l" fontAlgn="b"/>
                      <a:r>
                        <a:rPr lang="en-GB" sz="12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 </a:t>
                      </a:r>
                    </a:p>
                  </a:txBody>
                  <a:tcPr marL="7405" marR="7405" marT="7405" marB="0" anchor="b">
                    <a:lnL>
                      <a:noFill/>
                    </a:lnL>
                    <a:lnR>
                      <a:noFill/>
                    </a:lnR>
                    <a:lnT>
                      <a:noFill/>
                    </a:lnT>
                    <a:lnB>
                      <a:noFill/>
                    </a:lnB>
                    <a:solidFill>
                      <a:srgbClr val="FFFFFF"/>
                    </a:solidFill>
                  </a:tcPr>
                </a:tc>
              </a:tr>
              <a:tr h="181258">
                <a:tc>
                  <a:txBody>
                    <a:bodyPr/>
                    <a:lstStyle/>
                    <a:p>
                      <a:pPr algn="r" fontAlgn="b"/>
                      <a:r>
                        <a:rPr lang="en-GB" sz="1200" b="0" i="0" u="none" strike="noStrike">
                          <a:solidFill>
                            <a:srgbClr val="000000"/>
                          </a:solidFill>
                          <a:latin typeface="Calibri"/>
                        </a:rPr>
                        <a:t>2011</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-0.017***</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-0.014***</a:t>
                      </a:r>
                    </a:p>
                  </a:txBody>
                  <a:tcPr marL="7405" marR="7405" marT="7405" marB="0" anchor="b">
                    <a:lnL>
                      <a:noFill/>
                    </a:lnL>
                    <a:lnR>
                      <a:noFill/>
                    </a:lnR>
                    <a:lnT>
                      <a:noFill/>
                    </a:lnT>
                    <a:lnB>
                      <a:noFill/>
                    </a:lnB>
                    <a:solidFill>
                      <a:srgbClr val="FFFFFF"/>
                    </a:solidFill>
                  </a:tcPr>
                </a:tc>
              </a:tr>
              <a:tr h="181258">
                <a:tc>
                  <a:txBody>
                    <a:bodyPr/>
                    <a:lstStyle/>
                    <a:p>
                      <a:pPr algn="l" fontAlgn="b"/>
                      <a:r>
                        <a:rPr lang="en-GB" sz="12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[-9.20]</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[-8.24]</a:t>
                      </a:r>
                    </a:p>
                  </a:txBody>
                  <a:tcPr marL="7405" marR="7405" marT="7405" marB="0" anchor="b">
                    <a:lnL>
                      <a:noFill/>
                    </a:lnL>
                    <a:lnR>
                      <a:noFill/>
                    </a:lnR>
                    <a:lnT>
                      <a:noFill/>
                    </a:lnT>
                    <a:lnB>
                      <a:noFill/>
                    </a:lnB>
                    <a:solidFill>
                      <a:srgbClr val="FFFFFF"/>
                    </a:solidFill>
                  </a:tcPr>
                </a:tc>
              </a:tr>
              <a:tr h="176925">
                <a:tc>
                  <a:txBody>
                    <a:bodyPr/>
                    <a:lstStyle/>
                    <a:p>
                      <a:pPr algn="l" fontAlgn="b"/>
                      <a:r>
                        <a:rPr lang="en-GB" sz="12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 </a:t>
                      </a:r>
                    </a:p>
                  </a:txBody>
                  <a:tcPr marL="7405" marR="7405" marT="7405" marB="0" anchor="b">
                    <a:lnL>
                      <a:noFill/>
                    </a:lnL>
                    <a:lnR>
                      <a:noFill/>
                    </a:lnR>
                    <a:lnT>
                      <a:noFill/>
                    </a:lnT>
                    <a:lnB>
                      <a:noFill/>
                    </a:lnB>
                    <a:solidFill>
                      <a:srgbClr val="FFFFFF"/>
                    </a:solidFill>
                  </a:tcPr>
                </a:tc>
              </a:tr>
              <a:tr h="181258">
                <a:tc>
                  <a:txBody>
                    <a:bodyPr/>
                    <a:lstStyle/>
                    <a:p>
                      <a:pPr algn="r" fontAlgn="b"/>
                      <a:r>
                        <a:rPr lang="en-GB" sz="1200" b="0" i="0" u="none" strike="noStrike">
                          <a:solidFill>
                            <a:srgbClr val="000000"/>
                          </a:solidFill>
                          <a:latin typeface="Calibri"/>
                        </a:rPr>
                        <a:t>2012</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a:solidFill>
                            <a:srgbClr val="000000"/>
                          </a:solidFill>
                          <a:latin typeface="Calibri"/>
                        </a:rPr>
                        <a:t>-0.006**</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-0.021***</a:t>
                      </a:r>
                    </a:p>
                  </a:txBody>
                  <a:tcPr marL="7405" marR="7405" marT="7405" marB="0" anchor="b">
                    <a:lnL>
                      <a:noFill/>
                    </a:lnL>
                    <a:lnR>
                      <a:noFill/>
                    </a:lnR>
                    <a:lnT>
                      <a:noFill/>
                    </a:lnT>
                    <a:lnB>
                      <a:noFill/>
                    </a:lnB>
                    <a:solidFill>
                      <a:srgbClr val="FFFFFF"/>
                    </a:solidFill>
                  </a:tcPr>
                </a:tc>
              </a:tr>
              <a:tr h="181258">
                <a:tc>
                  <a:txBody>
                    <a:bodyPr/>
                    <a:lstStyle/>
                    <a:p>
                      <a:pPr algn="l" fontAlgn="b"/>
                      <a:r>
                        <a:rPr lang="en-GB" sz="12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a:solidFill>
                            <a:srgbClr val="000000"/>
                          </a:solidFill>
                          <a:latin typeface="Calibri"/>
                        </a:rPr>
                        <a:t>[-3.07]</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[-10.73]</a:t>
                      </a:r>
                    </a:p>
                  </a:txBody>
                  <a:tcPr marL="7405" marR="7405" marT="7405" marB="0" anchor="b">
                    <a:lnL>
                      <a:noFill/>
                    </a:lnL>
                    <a:lnR>
                      <a:noFill/>
                    </a:lnR>
                    <a:lnT>
                      <a:noFill/>
                    </a:lnT>
                    <a:lnB>
                      <a:noFill/>
                    </a:lnB>
                    <a:solidFill>
                      <a:srgbClr val="FFFFFF"/>
                    </a:solidFill>
                  </a:tcPr>
                </a:tc>
              </a:tr>
              <a:tr h="176925">
                <a:tc>
                  <a:txBody>
                    <a:bodyPr/>
                    <a:lstStyle/>
                    <a:p>
                      <a:pPr algn="l" fontAlgn="b"/>
                      <a:r>
                        <a:rPr lang="en-GB" sz="12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 </a:t>
                      </a:r>
                    </a:p>
                  </a:txBody>
                  <a:tcPr marL="7405" marR="7405" marT="7405" marB="0" anchor="b">
                    <a:lnL>
                      <a:noFill/>
                    </a:lnL>
                    <a:lnR>
                      <a:noFill/>
                    </a:lnR>
                    <a:lnT>
                      <a:noFill/>
                    </a:lnT>
                    <a:lnB>
                      <a:noFill/>
                    </a:lnB>
                    <a:solidFill>
                      <a:srgbClr val="FFFFFF"/>
                    </a:solidFill>
                  </a:tcPr>
                </a:tc>
              </a:tr>
              <a:tr h="181258">
                <a:tc>
                  <a:txBody>
                    <a:bodyPr/>
                    <a:lstStyle/>
                    <a:p>
                      <a:pPr algn="l" fontAlgn="b"/>
                      <a:r>
                        <a:rPr lang="en-GB" sz="1200" b="0" i="0" u="none" strike="noStrike">
                          <a:solidFill>
                            <a:srgbClr val="000000"/>
                          </a:solidFill>
                          <a:latin typeface="Calibri"/>
                        </a:rPr>
                        <a:t>N</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a:solidFill>
                            <a:srgbClr val="000000"/>
                          </a:solidFill>
                          <a:latin typeface="Calibri"/>
                        </a:rPr>
                        <a:t>799942</a:t>
                      </a:r>
                    </a:p>
                  </a:txBody>
                  <a:tcPr marL="7405" marR="7405" marT="7405" marB="0" anchor="b">
                    <a:lnL>
                      <a:noFill/>
                    </a:lnL>
                    <a:lnR>
                      <a:noFill/>
                    </a:lnR>
                    <a:lnT>
                      <a:noFill/>
                    </a:lnT>
                    <a:lnB>
                      <a:noFill/>
                    </a:lnB>
                    <a:solidFill>
                      <a:srgbClr val="FFFFFF"/>
                    </a:solidFill>
                  </a:tcPr>
                </a:tc>
                <a:tc>
                  <a:txBody>
                    <a:bodyPr/>
                    <a:lstStyle/>
                    <a:p>
                      <a:pPr algn="ctr" fontAlgn="b"/>
                      <a:r>
                        <a:rPr lang="en-GB" sz="1200" b="0" i="0" u="none" strike="noStrike" dirty="0">
                          <a:solidFill>
                            <a:srgbClr val="000000"/>
                          </a:solidFill>
                          <a:latin typeface="Calibri"/>
                        </a:rPr>
                        <a:t>799942</a:t>
                      </a:r>
                    </a:p>
                  </a:txBody>
                  <a:tcPr marL="7405" marR="7405" marT="7405" marB="0" anchor="b">
                    <a:lnL>
                      <a:noFill/>
                    </a:lnL>
                    <a:lnR>
                      <a:noFill/>
                    </a:lnR>
                    <a:lnT>
                      <a:noFill/>
                    </a:lnT>
                    <a:lnB>
                      <a:noFill/>
                    </a:lnB>
                    <a:solidFill>
                      <a:srgbClr val="FFFFFF"/>
                    </a:solidFill>
                  </a:tcPr>
                </a:tc>
              </a:tr>
              <a:tr h="181258">
                <a:tc>
                  <a:txBody>
                    <a:bodyPr/>
                    <a:lstStyle/>
                    <a:p>
                      <a:pPr algn="l" fontAlgn="b"/>
                      <a:r>
                        <a:rPr lang="en-GB" sz="1200" b="0" i="0" u="none" strike="noStrike">
                          <a:solidFill>
                            <a:srgbClr val="000000"/>
                          </a:solidFill>
                          <a:latin typeface="Calibri"/>
                        </a:rPr>
                        <a:t>adj. R-sq</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0" i="0" u="none" strike="noStrike">
                          <a:solidFill>
                            <a:srgbClr val="000000"/>
                          </a:solidFill>
                          <a:latin typeface="Calibri"/>
                        </a:rPr>
                        <a:t>0.000</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0" i="0" u="none" strike="noStrike" dirty="0">
                          <a:solidFill>
                            <a:srgbClr val="000000"/>
                          </a:solidFill>
                          <a:latin typeface="Calibri"/>
                        </a:rPr>
                        <a:t>0.197</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a:xfrm>
            <a:off x="467544" y="0"/>
            <a:ext cx="8229600" cy="1143000"/>
          </a:xfrm>
        </p:spPr>
        <p:txBody>
          <a:bodyPr/>
          <a:lstStyle/>
          <a:p>
            <a:r>
              <a:rPr lang="en-GB" dirty="0" smtClean="0"/>
              <a:t>PRP jobs by industry</a:t>
            </a:r>
          </a:p>
        </p:txBody>
      </p:sp>
      <p:pic>
        <p:nvPicPr>
          <p:cNvPr id="91139" name="Picture 3"/>
          <p:cNvPicPr>
            <a:picLocks noChangeAspect="1" noChangeArrowheads="1"/>
          </p:cNvPicPr>
          <p:nvPr/>
        </p:nvPicPr>
        <p:blipFill>
          <a:blip r:embed="rId3" cstate="print"/>
          <a:srcRect/>
          <a:stretch>
            <a:fillRect/>
          </a:stretch>
        </p:blipFill>
        <p:spPr bwMode="auto">
          <a:xfrm>
            <a:off x="827584" y="908720"/>
            <a:ext cx="7416824" cy="543025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562074"/>
          </a:xfrm>
        </p:spPr>
        <p:txBody>
          <a:bodyPr/>
          <a:lstStyle/>
          <a:p>
            <a:r>
              <a:rPr lang="en-GB" dirty="0" smtClean="0"/>
              <a:t>PRP receipt and PRP jobs, 2012</a:t>
            </a:r>
            <a:endParaRPr lang="en-GB" dirty="0"/>
          </a:p>
        </p:txBody>
      </p:sp>
      <p:graphicFrame>
        <p:nvGraphicFramePr>
          <p:cNvPr id="4" name="Table 3"/>
          <p:cNvGraphicFramePr>
            <a:graphicFrameLocks noGrp="1"/>
          </p:cNvGraphicFramePr>
          <p:nvPr/>
        </p:nvGraphicFramePr>
        <p:xfrm>
          <a:off x="827584" y="908720"/>
          <a:ext cx="7344816" cy="5323836"/>
        </p:xfrm>
        <a:graphic>
          <a:graphicData uri="http://schemas.openxmlformats.org/drawingml/2006/table">
            <a:tbl>
              <a:tblPr/>
              <a:tblGrid>
                <a:gridCol w="1542518"/>
                <a:gridCol w="1071193"/>
                <a:gridCol w="1071193"/>
                <a:gridCol w="2131676"/>
                <a:gridCol w="1528236"/>
              </a:tblGrid>
              <a:tr h="187735">
                <a:tc>
                  <a:txBody>
                    <a:bodyPr/>
                    <a:lstStyle/>
                    <a:p>
                      <a:pPr algn="l" fontAlgn="b"/>
                      <a:r>
                        <a:rPr lang="en-GB" sz="1200" b="0" i="0" u="none" strike="noStrike" dirty="0">
                          <a:solidFill>
                            <a:srgbClr val="000000"/>
                          </a:solidFill>
                          <a:latin typeface="Calibri"/>
                        </a:rPr>
                        <a:t> </a:t>
                      </a:r>
                    </a:p>
                  </a:txBody>
                  <a:tcPr marL="7257" marR="7257" marT="725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200" b="0" i="0" u="none" strike="noStrike">
                          <a:solidFill>
                            <a:srgbClr val="000000"/>
                          </a:solidFill>
                          <a:latin typeface="Calibri"/>
                        </a:rPr>
                        <a:t>% in PRP jobs</a:t>
                      </a:r>
                    </a:p>
                  </a:txBody>
                  <a:tcPr marL="7257" marR="7257" marT="725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200" b="0" i="0" u="none" strike="noStrike">
                          <a:solidFill>
                            <a:srgbClr val="000000"/>
                          </a:solidFill>
                          <a:latin typeface="Calibri"/>
                        </a:rPr>
                        <a:t>% receiving given in PRP job</a:t>
                      </a:r>
                    </a:p>
                  </a:txBody>
                  <a:tcPr marL="7257" marR="7257" marT="725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200" b="0" i="0" u="none" strike="noStrike">
                          <a:solidFill>
                            <a:srgbClr val="000000"/>
                          </a:solidFill>
                          <a:latin typeface="Calibri"/>
                        </a:rPr>
                        <a:t>% receiving PRP</a:t>
                      </a:r>
                    </a:p>
                  </a:txBody>
                  <a:tcPr marL="7257" marR="7257" marT="725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735">
                <a:tc>
                  <a:txBody>
                    <a:bodyPr/>
                    <a:lstStyle/>
                    <a:p>
                      <a:pPr algn="l" fontAlgn="b"/>
                      <a:r>
                        <a:rPr lang="en-GB" sz="1200" b="0" i="0" u="none" strike="noStrike" dirty="0">
                          <a:solidFill>
                            <a:srgbClr val="000000"/>
                          </a:solidFill>
                          <a:latin typeface="Calibri"/>
                        </a:rPr>
                        <a:t> </a:t>
                      </a:r>
                    </a:p>
                  </a:txBody>
                  <a:tcPr marL="7257" marR="7257" marT="725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187735">
                <a:tc>
                  <a:txBody>
                    <a:bodyPr/>
                    <a:lstStyle/>
                    <a:p>
                      <a:pPr algn="l" fontAlgn="b"/>
                      <a:r>
                        <a:rPr lang="en-GB" sz="1200" b="0" i="0" u="none" strike="noStrike" dirty="0">
                          <a:solidFill>
                            <a:srgbClr val="000000"/>
                          </a:solidFill>
                          <a:latin typeface="Calibri"/>
                        </a:rPr>
                        <a:t>Gender</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dirty="0">
                          <a:solidFill>
                            <a:srgbClr val="000000"/>
                          </a:solidFill>
                          <a:latin typeface="Calibri"/>
                        </a:rPr>
                        <a:t>Male</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59.0</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67.2</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39.7</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dirty="0">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Female</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51.3</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66.6</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34.2</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dirty="0">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dirty="0">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a:solidFill>
                            <a:srgbClr val="000000"/>
                          </a:solidFill>
                          <a:latin typeface="Calibri"/>
                        </a:rPr>
                        <a:t>Age</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dirty="0">
                          <a:solidFill>
                            <a:srgbClr val="000000"/>
                          </a:solidFill>
                          <a:latin typeface="Calibri"/>
                        </a:rPr>
                        <a:t>16-20</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24.1</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84.1</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20.2</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dirty="0">
                          <a:solidFill>
                            <a:srgbClr val="000000"/>
                          </a:solidFill>
                          <a:latin typeface="Calibri"/>
                        </a:rPr>
                        <a:t>21-60</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58.1</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67.9</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39.4</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Over 60</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49.6</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58.4</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29.0</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dirty="0">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dirty="0">
                          <a:solidFill>
                            <a:srgbClr val="000000"/>
                          </a:solidFill>
                          <a:latin typeface="Calibri"/>
                        </a:rPr>
                        <a:t>Earnings quintiles</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dirty="0">
                          <a:solidFill>
                            <a:srgbClr val="000000"/>
                          </a:solidFill>
                          <a:latin typeface="Calibri"/>
                        </a:rPr>
                        <a:t>Top</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73.3</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71.9</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52.7</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dirty="0">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dirty="0">
                          <a:solidFill>
                            <a:srgbClr val="000000"/>
                          </a:solidFill>
                          <a:latin typeface="Calibri"/>
                        </a:rPr>
                        <a:t>2nd</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60.7</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66.9</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40.6</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Middle</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54.1</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67.7</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36.7</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4th</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48.9</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69.9</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34.2</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Bottom</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33.3</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68.5</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22.8</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dirty="0">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dirty="0">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dirty="0">
                          <a:solidFill>
                            <a:srgbClr val="000000"/>
                          </a:solidFill>
                          <a:latin typeface="Calibri"/>
                        </a:rPr>
                        <a:t> </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a:solidFill>
                            <a:srgbClr val="000000"/>
                          </a:solidFill>
                          <a:latin typeface="Calibri"/>
                        </a:rPr>
                        <a:t>Full-time</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dirty="0">
                          <a:solidFill>
                            <a:srgbClr val="000000"/>
                          </a:solidFill>
                          <a:latin typeface="Calibri"/>
                        </a:rPr>
                        <a:t>Yes</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61.3</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69.1</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42.4</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No</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38.9</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61.2</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23.8</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dirty="0">
                          <a:solidFill>
                            <a:srgbClr val="000000"/>
                          </a:solidFill>
                          <a:latin typeface="Calibri"/>
                        </a:rPr>
                        <a:t> </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a:solidFill>
                            <a:srgbClr val="000000"/>
                          </a:solidFill>
                          <a:latin typeface="Calibri"/>
                        </a:rPr>
                        <a:t>Collective agreement</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dirty="0">
                          <a:solidFill>
                            <a:srgbClr val="000000"/>
                          </a:solidFill>
                          <a:latin typeface="Calibri"/>
                        </a:rPr>
                        <a:t>Yes</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58.6</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71.9</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42.2</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No</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54.9</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65.1</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35.8</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dirty="0">
                          <a:solidFill>
                            <a:srgbClr val="000000"/>
                          </a:solidFill>
                          <a:latin typeface="Calibri"/>
                        </a:rPr>
                        <a:t> </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a:solidFill>
                            <a:srgbClr val="000000"/>
                          </a:solidFill>
                          <a:latin typeface="Calibri"/>
                        </a:rPr>
                        <a:t>Firm size</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Less than 50</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39.2</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55.5</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21.8</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a:solidFill>
                            <a:srgbClr val="000000"/>
                          </a:solidFill>
                          <a:latin typeface="Calibri"/>
                        </a:rPr>
                        <a:t>(no. of employees)</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50-249</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55.3</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64.4</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35.6</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250-499</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59.9</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67.4</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40.4</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500+</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64.6</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71.5</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46.2</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dirty="0">
                          <a:solidFill>
                            <a:srgbClr val="000000"/>
                          </a:solidFill>
                          <a:latin typeface="Calibri"/>
                        </a:rPr>
                        <a:t> </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a:solidFill>
                            <a:srgbClr val="000000"/>
                          </a:solidFill>
                          <a:latin typeface="Calibri"/>
                        </a:rPr>
                        <a:t>Foreign-owned </a:t>
                      </a:r>
                    </a:p>
                  </a:txBody>
                  <a:tcPr marL="7257" marR="7257" marT="7257" marB="0" anchor="b">
                    <a:lnL>
                      <a:noFill/>
                    </a:lnL>
                    <a:lnR>
                      <a:noFill/>
                    </a:lnR>
                    <a:lnT>
                      <a:noFill/>
                    </a:lnT>
                    <a:lnB>
                      <a:noFill/>
                    </a:lnB>
                    <a:solidFill>
                      <a:srgbClr val="FFFFFF"/>
                    </a:solidFill>
                  </a:tcPr>
                </a:tc>
                <a:tc>
                  <a:txBody>
                    <a:bodyPr/>
                    <a:lstStyle/>
                    <a:p>
                      <a:pPr algn="l" fontAlgn="b"/>
                      <a:r>
                        <a:rPr lang="en-GB" sz="1200" b="0" i="0" u="none" strike="noStrike">
                          <a:solidFill>
                            <a:srgbClr val="000000"/>
                          </a:solidFill>
                          <a:latin typeface="Calibri"/>
                        </a:rPr>
                        <a:t>Yes</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71.7</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a:solidFill>
                            <a:srgbClr val="000000"/>
                          </a:solidFill>
                          <a:latin typeface="Calibri"/>
                        </a:rPr>
                        <a:t>73.9</a:t>
                      </a:r>
                    </a:p>
                  </a:txBody>
                  <a:tcPr marL="7257" marR="7257" marT="7257" marB="0" anchor="b">
                    <a:lnL>
                      <a:noFill/>
                    </a:lnL>
                    <a:lnR>
                      <a:noFill/>
                    </a:lnR>
                    <a:lnT>
                      <a:noFill/>
                    </a:lnT>
                    <a:lnB>
                      <a:noFill/>
                    </a:lnB>
                    <a:solidFill>
                      <a:srgbClr val="FFFFFF"/>
                    </a:solidFill>
                  </a:tcPr>
                </a:tc>
                <a:tc>
                  <a:txBody>
                    <a:bodyPr/>
                    <a:lstStyle/>
                    <a:p>
                      <a:pPr algn="r" fontAlgn="b"/>
                      <a:r>
                        <a:rPr lang="en-GB" sz="1200" b="0" i="0" u="none" strike="noStrike" dirty="0">
                          <a:solidFill>
                            <a:srgbClr val="000000"/>
                          </a:solidFill>
                          <a:latin typeface="Calibri"/>
                        </a:rPr>
                        <a:t>52.9</a:t>
                      </a:r>
                    </a:p>
                  </a:txBody>
                  <a:tcPr marL="7257" marR="7257" marT="7257" marB="0" anchor="b">
                    <a:lnL>
                      <a:noFill/>
                    </a:lnL>
                    <a:lnR>
                      <a:noFill/>
                    </a:lnR>
                    <a:lnT>
                      <a:noFill/>
                    </a:lnT>
                    <a:lnB>
                      <a:noFill/>
                    </a:lnB>
                    <a:solidFill>
                      <a:srgbClr val="FFFFFF"/>
                    </a:solidFill>
                  </a:tcPr>
                </a:tc>
              </a:tr>
              <a:tr h="187735">
                <a:tc>
                  <a:txBody>
                    <a:bodyPr/>
                    <a:lstStyle/>
                    <a:p>
                      <a:pPr algn="l" fontAlgn="b"/>
                      <a:r>
                        <a:rPr lang="en-GB" sz="1200" b="0" i="0" u="none" strike="noStrike">
                          <a:solidFill>
                            <a:srgbClr val="000000"/>
                          </a:solidFill>
                          <a:latin typeface="Calibri"/>
                        </a:rPr>
                        <a:t> </a:t>
                      </a:r>
                    </a:p>
                  </a:txBody>
                  <a:tcPr marL="7257" marR="7257" marT="725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200" b="0" i="0" u="none" strike="noStrike">
                          <a:solidFill>
                            <a:srgbClr val="000000"/>
                          </a:solidFill>
                          <a:latin typeface="Calibri"/>
                        </a:rPr>
                        <a:t>No</a:t>
                      </a:r>
                    </a:p>
                  </a:txBody>
                  <a:tcPr marL="7257" marR="7257" marT="725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200" b="0" i="0" u="none" strike="noStrike">
                          <a:solidFill>
                            <a:srgbClr val="000000"/>
                          </a:solidFill>
                          <a:latin typeface="Calibri"/>
                        </a:rPr>
                        <a:t>50.5</a:t>
                      </a:r>
                    </a:p>
                  </a:txBody>
                  <a:tcPr marL="7257" marR="7257" marT="725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200" b="0" i="0" u="none" strike="noStrike">
                          <a:solidFill>
                            <a:srgbClr val="000000"/>
                          </a:solidFill>
                          <a:latin typeface="Calibri"/>
                        </a:rPr>
                        <a:t>64.1</a:t>
                      </a:r>
                    </a:p>
                  </a:txBody>
                  <a:tcPr marL="7257" marR="7257" marT="725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200" b="0" i="0" u="none" strike="noStrike" dirty="0">
                          <a:solidFill>
                            <a:srgbClr val="000000"/>
                          </a:solidFill>
                          <a:latin typeface="Calibri"/>
                        </a:rPr>
                        <a:t>32.4</a:t>
                      </a:r>
                    </a:p>
                  </a:txBody>
                  <a:tcPr marL="7257" marR="7257" marT="725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8" name="Table 7"/>
          <p:cNvGraphicFramePr>
            <a:graphicFrameLocks noGrp="1"/>
          </p:cNvGraphicFramePr>
          <p:nvPr/>
        </p:nvGraphicFramePr>
        <p:xfrm>
          <a:off x="808074" y="2573079"/>
          <a:ext cx="7410893" cy="1010093"/>
        </p:xfrm>
        <a:graphic>
          <a:graphicData uri="http://schemas.openxmlformats.org/drawingml/2006/table">
            <a:tbl>
              <a:tblPr/>
              <a:tblGrid>
                <a:gridCol w="7410893"/>
              </a:tblGrid>
              <a:tr h="1010093">
                <a:tc>
                  <a:txBody>
                    <a:bodyPr/>
                    <a:lstStyle/>
                    <a:p>
                      <a:endParaRPr lang="en-GB" dirty="0"/>
                    </a:p>
                  </a:txBody>
                  <a:tcPr>
                    <a:lnL w="38100" cmpd="sng">
                      <a:solidFill>
                        <a:srgbClr val="FF0000"/>
                      </a:solidFill>
                      <a:prstDash val="solid"/>
                    </a:lnL>
                    <a:lnR w="38100" cmpd="sng">
                      <a:solidFill>
                        <a:srgbClr val="FF0000"/>
                      </a:solidFill>
                      <a:prstDash val="solid"/>
                    </a:lnR>
                    <a:lnT w="38100" cmpd="sng">
                      <a:solidFill>
                        <a:srgbClr val="FF0000"/>
                      </a:solidFill>
                      <a:prstDash val="solid"/>
                    </a:lnT>
                    <a:lnB w="38100" cmpd="sng">
                      <a:solidFill>
                        <a:srgbClr val="FF0000"/>
                      </a:solidFill>
                      <a:prstDash val="soli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a:xfrm>
            <a:off x="467544" y="2132856"/>
            <a:ext cx="8229600" cy="1143000"/>
          </a:xfrm>
        </p:spPr>
        <p:txBody>
          <a:bodyPr/>
          <a:lstStyle/>
          <a:p>
            <a:r>
              <a:rPr lang="en-GB" dirty="0" smtClean="0"/>
              <a:t>Wage growth in PRP and non-PRP jobs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dirty="0" smtClean="0"/>
              <a:t>Wage growth</a:t>
            </a:r>
            <a:endParaRPr lang="en-GB" dirty="0"/>
          </a:p>
        </p:txBody>
      </p:sp>
      <p:sp>
        <p:nvSpPr>
          <p:cNvPr id="3" name="Content Placeholder 2"/>
          <p:cNvSpPr>
            <a:spLocks noGrp="1"/>
          </p:cNvSpPr>
          <p:nvPr>
            <p:ph idx="1"/>
          </p:nvPr>
        </p:nvSpPr>
        <p:spPr>
          <a:xfrm>
            <a:off x="539552" y="1340768"/>
            <a:ext cx="8229600" cy="4896544"/>
          </a:xfrm>
        </p:spPr>
        <p:txBody>
          <a:bodyPr/>
          <a:lstStyle/>
          <a:p>
            <a:pPr marL="457200" indent="-457200">
              <a:buFont typeface="+mj-lt"/>
              <a:buAutoNum type="arabicPeriod"/>
            </a:pPr>
            <a:r>
              <a:rPr lang="en-GB" sz="2400" dirty="0" smtClean="0"/>
              <a:t>What role has PRP played in aiding wage flexibility through the great recession?</a:t>
            </a:r>
          </a:p>
          <a:p>
            <a:pPr marL="457200" indent="-457200">
              <a:buFont typeface="+mj-lt"/>
              <a:buAutoNum type="arabicPeriod"/>
            </a:pPr>
            <a:r>
              <a:rPr lang="en-GB" sz="2400" dirty="0" smtClean="0"/>
              <a:t>Annual wage growth from year t to t+1</a:t>
            </a:r>
          </a:p>
          <a:p>
            <a:pPr marL="457200" indent="-457200">
              <a:buFont typeface="+mj-lt"/>
              <a:buAutoNum type="arabicPeriod"/>
            </a:pPr>
            <a:r>
              <a:rPr lang="en-GB" sz="2400" dirty="0" smtClean="0"/>
              <a:t>This has a number of components: </a:t>
            </a:r>
          </a:p>
          <a:p>
            <a:pPr marL="914400" lvl="1" indent="-457200">
              <a:buFont typeface="+mj-lt"/>
              <a:buAutoNum type="alphaLcParenR"/>
            </a:pPr>
            <a:r>
              <a:rPr lang="en-GB" sz="2400" dirty="0" smtClean="0"/>
              <a:t>People moving in and out of employment (entry wages may differ from exit wages)</a:t>
            </a:r>
          </a:p>
          <a:p>
            <a:pPr marL="914400" lvl="1" indent="-457200">
              <a:buFont typeface="+mj-lt"/>
              <a:buAutoNum type="alphaLcParenR"/>
            </a:pPr>
            <a:r>
              <a:rPr lang="en-GB" sz="2400" dirty="0" smtClean="0"/>
              <a:t>People changing jobs (new wage differs from old wage)</a:t>
            </a:r>
          </a:p>
          <a:p>
            <a:pPr marL="914400" lvl="1" indent="-457200">
              <a:buFont typeface="+mj-lt"/>
              <a:buAutoNum type="alphaLcParenR"/>
            </a:pPr>
            <a:r>
              <a:rPr lang="en-GB" sz="2400" dirty="0" smtClean="0"/>
              <a:t>People remaining in same job (wage changes from year to year)</a:t>
            </a:r>
          </a:p>
          <a:p>
            <a:pPr marL="914400" lvl="1" indent="-457200">
              <a:buFont typeface="+mj-lt"/>
              <a:buAutoNum type="alphaLcParenR"/>
            </a:pPr>
            <a:r>
              <a:rPr lang="en-GB" sz="2400" dirty="0" smtClean="0"/>
              <a:t>Degree of churning may change over time</a:t>
            </a:r>
          </a:p>
          <a:p>
            <a:pPr lvl="1"/>
            <a:endParaRPr lang="en-GB" dirty="0" smtClean="0"/>
          </a:p>
          <a:p>
            <a:pPr lvl="1"/>
            <a:endParaRPr lang="en-GB"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p:txBody>
          <a:bodyPr/>
          <a:lstStyle/>
          <a:p>
            <a:r>
              <a:rPr lang="en-GB" dirty="0" smtClean="0"/>
              <a:t>Real mean hourly pay, 2000-2012 </a:t>
            </a:r>
          </a:p>
        </p:txBody>
      </p:sp>
      <p:pic>
        <p:nvPicPr>
          <p:cNvPr id="1026" name="Picture 2"/>
          <p:cNvPicPr>
            <a:picLocks noChangeAspect="1" noChangeArrowheads="1"/>
          </p:cNvPicPr>
          <p:nvPr/>
        </p:nvPicPr>
        <p:blipFill>
          <a:blip r:embed="rId3" cstate="print"/>
          <a:srcRect/>
          <a:stretch>
            <a:fillRect/>
          </a:stretch>
        </p:blipFill>
        <p:spPr bwMode="auto">
          <a:xfrm>
            <a:off x="971599" y="1556792"/>
            <a:ext cx="7061253" cy="4248472"/>
          </a:xfrm>
          <a:prstGeom prst="rect">
            <a:avLst/>
          </a:prstGeom>
          <a:noFill/>
          <a:ln w="9525">
            <a:noFill/>
            <a:miter lim="800000"/>
            <a:headEnd/>
            <a:tailEnd/>
          </a:ln>
          <a:effectLst/>
        </p:spPr>
      </p:pic>
      <p:sp>
        <p:nvSpPr>
          <p:cNvPr id="5" name="TextBox 4"/>
          <p:cNvSpPr txBox="1"/>
          <p:nvPr/>
        </p:nvSpPr>
        <p:spPr>
          <a:xfrm>
            <a:off x="611560" y="6021288"/>
            <a:ext cx="4032448" cy="369332"/>
          </a:xfrm>
          <a:prstGeom prst="rect">
            <a:avLst/>
          </a:prstGeom>
          <a:noFill/>
        </p:spPr>
        <p:txBody>
          <a:bodyPr wrap="square" rtlCol="0">
            <a:spAutoFit/>
          </a:bodyPr>
          <a:lstStyle/>
          <a:p>
            <a:r>
              <a:rPr lang="en-GB" dirty="0" smtClean="0"/>
              <a:t>Deflated using CPI, 2012=100</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Contributions to aggregate wage growth, 2005-2012</a:t>
            </a:r>
            <a:endParaRPr lang="en-GB" dirty="0"/>
          </a:p>
        </p:txBody>
      </p:sp>
      <p:graphicFrame>
        <p:nvGraphicFramePr>
          <p:cNvPr id="5" name="Content Placeholder 4"/>
          <p:cNvGraphicFramePr>
            <a:graphicFrameLocks noGrp="1"/>
          </p:cNvGraphicFramePr>
          <p:nvPr>
            <p:ph idx="1"/>
          </p:nvPr>
        </p:nvGraphicFramePr>
        <p:xfrm>
          <a:off x="251520" y="1916832"/>
          <a:ext cx="8712966" cy="1909521"/>
        </p:xfrm>
        <a:graphic>
          <a:graphicData uri="http://schemas.openxmlformats.org/drawingml/2006/table">
            <a:tbl>
              <a:tblPr/>
              <a:tblGrid>
                <a:gridCol w="1577346"/>
                <a:gridCol w="443221"/>
                <a:gridCol w="560619"/>
                <a:gridCol w="560619"/>
                <a:gridCol w="242571"/>
                <a:gridCol w="864096"/>
                <a:gridCol w="1008112"/>
                <a:gridCol w="274256"/>
                <a:gridCol w="776133"/>
                <a:gridCol w="749809"/>
                <a:gridCol w="166786"/>
                <a:gridCol w="725103"/>
                <a:gridCol w="764295"/>
              </a:tblGrid>
              <a:tr h="165475">
                <a:tc>
                  <a:txBody>
                    <a:bodyPr/>
                    <a:lstStyle/>
                    <a:p>
                      <a:pPr algn="l" fontAlgn="b"/>
                      <a:endParaRPr lang="en-GB" sz="1200" b="0" i="0" u="none" strike="noStrike" dirty="0">
                        <a:solidFill>
                          <a:srgbClr val="000000"/>
                        </a:solidFill>
                        <a:latin typeface="Calibri"/>
                      </a:endParaRPr>
                    </a:p>
                  </a:txBody>
                  <a:tcPr marL="8274" marR="8274" marT="82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GB" sz="1200" b="1" i="0" u="none" strike="noStrike" dirty="0">
                          <a:solidFill>
                            <a:srgbClr val="000000"/>
                          </a:solidFill>
                          <a:latin typeface="Calibri"/>
                        </a:rPr>
                        <a:t>2005</a:t>
                      </a:r>
                    </a:p>
                  </a:txBody>
                  <a:tcPr marL="8274" marR="8274" marT="82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GB" sz="1200" b="1" i="0" u="none" strike="noStrike" dirty="0">
                          <a:solidFill>
                            <a:srgbClr val="000000"/>
                          </a:solidFill>
                          <a:latin typeface="Calibri"/>
                        </a:rPr>
                        <a:t>2009</a:t>
                      </a:r>
                    </a:p>
                  </a:txBody>
                  <a:tcPr marL="8274" marR="8274" marT="82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GB" sz="1200" b="1" i="0" u="none" strike="noStrike" dirty="0">
                          <a:solidFill>
                            <a:srgbClr val="000000"/>
                          </a:solidFill>
                          <a:latin typeface="Calibri"/>
                        </a:rPr>
                        <a:t>2012</a:t>
                      </a:r>
                    </a:p>
                  </a:txBody>
                  <a:tcPr marL="8274" marR="8274" marT="82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GB" sz="1200" b="1" i="0" u="none" strike="noStrike" dirty="0">
                        <a:solidFill>
                          <a:srgbClr val="000000"/>
                        </a:solidFill>
                        <a:latin typeface="Calibri"/>
                      </a:endParaRPr>
                    </a:p>
                  </a:txBody>
                  <a:tcPr marL="8274" marR="8274" marT="82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1" i="0" u="none" strike="noStrike" dirty="0">
                          <a:solidFill>
                            <a:srgbClr val="000000"/>
                          </a:solidFill>
                          <a:latin typeface="Calibri"/>
                        </a:rPr>
                        <a:t>2005-2009</a:t>
                      </a:r>
                    </a:p>
                  </a:txBody>
                  <a:tcPr marL="8274" marR="8274" marT="82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1" i="0" u="none" strike="noStrike" dirty="0">
                          <a:solidFill>
                            <a:srgbClr val="000000"/>
                          </a:solidFill>
                          <a:latin typeface="Calibri"/>
                        </a:rPr>
                        <a:t>2009-2012</a:t>
                      </a:r>
                    </a:p>
                  </a:txBody>
                  <a:tcPr marL="8274" marR="8274" marT="82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GB" sz="1200" b="1" i="0" u="none" strike="noStrike" dirty="0">
                        <a:solidFill>
                          <a:srgbClr val="000000"/>
                        </a:solidFill>
                        <a:latin typeface="Calibri"/>
                      </a:endParaRPr>
                    </a:p>
                  </a:txBody>
                  <a:tcPr marL="8274" marR="8274" marT="82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1" i="0" u="none" strike="noStrike" dirty="0">
                          <a:solidFill>
                            <a:srgbClr val="000000"/>
                          </a:solidFill>
                          <a:latin typeface="Calibri"/>
                        </a:rPr>
                        <a:t>2005-2009</a:t>
                      </a:r>
                    </a:p>
                  </a:txBody>
                  <a:tcPr marL="8274" marR="8274" marT="82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1" i="0" u="none" strike="noStrike" dirty="0">
                          <a:solidFill>
                            <a:srgbClr val="000000"/>
                          </a:solidFill>
                          <a:latin typeface="Calibri"/>
                        </a:rPr>
                        <a:t>2009-2012</a:t>
                      </a:r>
                    </a:p>
                  </a:txBody>
                  <a:tcPr marL="8274" marR="8274" marT="82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GB" sz="1200" b="1" i="0" u="none" strike="noStrike" dirty="0">
                        <a:solidFill>
                          <a:srgbClr val="000000"/>
                        </a:solidFill>
                        <a:latin typeface="Calibri"/>
                      </a:endParaRPr>
                    </a:p>
                  </a:txBody>
                  <a:tcPr marL="8274" marR="8274" marT="82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1" i="0" u="none" strike="noStrike" dirty="0">
                          <a:solidFill>
                            <a:srgbClr val="000000"/>
                          </a:solidFill>
                          <a:latin typeface="Calibri"/>
                        </a:rPr>
                        <a:t>2005-2009</a:t>
                      </a:r>
                    </a:p>
                  </a:txBody>
                  <a:tcPr marL="8274" marR="8274" marT="82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200" b="1" i="0" u="none" strike="noStrike" dirty="0">
                          <a:solidFill>
                            <a:srgbClr val="000000"/>
                          </a:solidFill>
                          <a:latin typeface="Calibri"/>
                        </a:rPr>
                        <a:t>2009-2012</a:t>
                      </a:r>
                    </a:p>
                  </a:txBody>
                  <a:tcPr marL="8274" marR="8274" marT="8274"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5475">
                <a:tc>
                  <a:txBody>
                    <a:bodyPr/>
                    <a:lstStyle/>
                    <a:p>
                      <a:pPr algn="l" fontAlgn="b"/>
                      <a:endParaRPr lang="en-GB" sz="1200" b="0" i="0" u="none" strike="noStrike" dirty="0">
                        <a:solidFill>
                          <a:srgbClr val="000000"/>
                        </a:solidFill>
                        <a:latin typeface="+mn-lt"/>
                      </a:endParaRPr>
                    </a:p>
                  </a:txBody>
                  <a:tcPr marL="8274" marR="8274" marT="8274"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endParaRPr lang="en-GB" sz="1200" b="0" i="0" u="none" strike="noStrike" dirty="0">
                        <a:solidFill>
                          <a:srgbClr val="000000"/>
                        </a:solidFill>
                        <a:latin typeface="+mn-lt"/>
                      </a:endParaRPr>
                    </a:p>
                  </a:txBody>
                  <a:tcPr marL="8274" marR="8274" marT="8274"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endParaRPr lang="en-GB" sz="1200" b="0" i="0" u="none" strike="noStrike" dirty="0">
                        <a:solidFill>
                          <a:srgbClr val="000000"/>
                        </a:solidFill>
                        <a:latin typeface="+mn-lt"/>
                      </a:endParaRPr>
                    </a:p>
                  </a:txBody>
                  <a:tcPr marL="8274" marR="8274" marT="8274"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endParaRPr lang="en-GB" sz="1200" b="0" i="0" u="none" strike="noStrike" dirty="0">
                        <a:solidFill>
                          <a:srgbClr val="000000"/>
                        </a:solidFill>
                        <a:latin typeface="+mn-lt"/>
                      </a:endParaRPr>
                    </a:p>
                  </a:txBody>
                  <a:tcPr marL="8274" marR="8274" marT="8274"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GB" sz="1200" b="0" i="0" u="none" strike="noStrike" dirty="0">
                        <a:solidFill>
                          <a:srgbClr val="000000"/>
                        </a:solidFill>
                        <a:latin typeface="+mn-lt"/>
                      </a:endParaRPr>
                    </a:p>
                  </a:txBody>
                  <a:tcPr marL="8274" marR="8274" marT="8274" marB="0" anchor="b">
                    <a:lnL>
                      <a:noFill/>
                    </a:lnL>
                    <a:lnR>
                      <a:noFill/>
                    </a:lnR>
                    <a:lnT w="12700" cap="flat" cmpd="sng" algn="ctr">
                      <a:solidFill>
                        <a:schemeClr val="tx1"/>
                      </a:solidFill>
                      <a:prstDash val="solid"/>
                      <a:round/>
                      <a:headEnd type="none" w="med" len="med"/>
                      <a:tailEnd type="none" w="med" len="med"/>
                    </a:lnT>
                    <a:lnB>
                      <a:noFill/>
                    </a:lnB>
                  </a:tcPr>
                </a:tc>
                <a:tc gridSpan="2">
                  <a:txBody>
                    <a:bodyPr/>
                    <a:lstStyle/>
                    <a:p>
                      <a:pPr algn="ctr" fontAlgn="b"/>
                      <a:r>
                        <a:rPr lang="en-GB" sz="1200" b="0" i="0" u="none" strike="noStrike" dirty="0" smtClean="0">
                          <a:solidFill>
                            <a:srgbClr val="000000"/>
                          </a:solidFill>
                          <a:latin typeface="+mn-lt"/>
                        </a:rPr>
                        <a:t>% change</a:t>
                      </a:r>
                      <a:endParaRPr lang="en-GB" sz="1200" b="0" i="0" u="none" strike="noStrike" dirty="0">
                        <a:solidFill>
                          <a:srgbClr val="000000"/>
                        </a:solidFill>
                        <a:latin typeface="+mn-lt"/>
                      </a:endParaRPr>
                    </a:p>
                  </a:txBody>
                  <a:tcPr marL="8274" marR="8274" marT="8274" marB="0" anchor="b">
                    <a:lnL>
                      <a:noFill/>
                    </a:lnL>
                    <a:lnR>
                      <a:noFill/>
                    </a:lnR>
                    <a:lnT w="12700" cap="flat" cmpd="sng" algn="ctr">
                      <a:solidFill>
                        <a:schemeClr val="tx1"/>
                      </a:solidFill>
                      <a:prstDash val="solid"/>
                      <a:round/>
                      <a:headEnd type="none" w="med" len="med"/>
                      <a:tailEnd type="none" w="med" len="med"/>
                    </a:lnT>
                    <a:lnB>
                      <a:noFill/>
                    </a:lnB>
                  </a:tcPr>
                </a:tc>
                <a:tc hMerge="1">
                  <a:txBody>
                    <a:bodyPr/>
                    <a:lstStyle/>
                    <a:p>
                      <a:endParaRPr lang="en-GB"/>
                    </a:p>
                  </a:txBody>
                  <a:tcPr/>
                </a:tc>
                <a:tc>
                  <a:txBody>
                    <a:bodyPr/>
                    <a:lstStyle/>
                    <a:p>
                      <a:pPr algn="ctr" fontAlgn="b"/>
                      <a:endParaRPr lang="en-GB" sz="1200" b="0" i="0" u="none" strike="noStrike" dirty="0">
                        <a:solidFill>
                          <a:srgbClr val="000000"/>
                        </a:solidFill>
                        <a:latin typeface="+mn-lt"/>
                      </a:endParaRPr>
                    </a:p>
                  </a:txBody>
                  <a:tcPr marL="8274" marR="8274" marT="8274" marB="0" anchor="b">
                    <a:lnL>
                      <a:noFill/>
                    </a:lnL>
                    <a:lnR>
                      <a:noFill/>
                    </a:lnR>
                    <a:lnT w="12700" cap="flat" cmpd="sng" algn="ctr">
                      <a:solidFill>
                        <a:schemeClr val="tx1"/>
                      </a:solidFill>
                      <a:prstDash val="solid"/>
                      <a:round/>
                      <a:headEnd type="none" w="med" len="med"/>
                      <a:tailEnd type="none" w="med" len="med"/>
                    </a:lnT>
                    <a:lnB>
                      <a:noFill/>
                    </a:lnB>
                  </a:tcPr>
                </a:tc>
                <a:tc gridSpan="2">
                  <a:txBody>
                    <a:bodyPr/>
                    <a:lstStyle/>
                    <a:p>
                      <a:pPr algn="ctr" fontAlgn="b"/>
                      <a:r>
                        <a:rPr lang="en-GB" sz="1200" b="0" i="0" u="none" strike="noStrike" dirty="0" smtClean="0">
                          <a:solidFill>
                            <a:srgbClr val="000000"/>
                          </a:solidFill>
                          <a:latin typeface="+mn-lt"/>
                        </a:rPr>
                        <a:t>Decomposition (</a:t>
                      </a:r>
                      <a:r>
                        <a:rPr lang="en-GB" sz="1200" b="0" i="0" u="none" strike="noStrike" dirty="0" err="1" smtClean="0">
                          <a:solidFill>
                            <a:srgbClr val="000000"/>
                          </a:solidFill>
                          <a:latin typeface="+mn-lt"/>
                        </a:rPr>
                        <a:t>ppts</a:t>
                      </a:r>
                      <a:r>
                        <a:rPr lang="en-GB" sz="1200" b="0" i="0" u="none" strike="noStrike" dirty="0" smtClean="0">
                          <a:solidFill>
                            <a:srgbClr val="000000"/>
                          </a:solidFill>
                          <a:latin typeface="+mn-lt"/>
                        </a:rPr>
                        <a:t>)</a:t>
                      </a:r>
                      <a:endParaRPr lang="en-GB" sz="1200" b="0" i="0" u="none" strike="noStrike" dirty="0">
                        <a:solidFill>
                          <a:srgbClr val="000000"/>
                        </a:solidFill>
                        <a:latin typeface="+mn-lt"/>
                      </a:endParaRPr>
                    </a:p>
                  </a:txBody>
                  <a:tcPr marL="8274" marR="8274" marT="8274" marB="0" anchor="b">
                    <a:lnL>
                      <a:noFill/>
                    </a:lnL>
                    <a:lnR>
                      <a:noFill/>
                    </a:lnR>
                    <a:lnT w="12700" cap="flat" cmpd="sng" algn="ctr">
                      <a:solidFill>
                        <a:schemeClr val="tx1"/>
                      </a:solidFill>
                      <a:prstDash val="solid"/>
                      <a:round/>
                      <a:headEnd type="none" w="med" len="med"/>
                      <a:tailEnd type="none" w="med" len="med"/>
                    </a:lnT>
                    <a:lnB>
                      <a:noFill/>
                    </a:lnB>
                  </a:tcPr>
                </a:tc>
                <a:tc hMerge="1">
                  <a:txBody>
                    <a:bodyPr/>
                    <a:lstStyle/>
                    <a:p>
                      <a:pPr algn="ctr" fontAlgn="b"/>
                      <a:endParaRPr lang="en-GB" sz="1200" b="0" i="0" u="none" strike="noStrike" dirty="0">
                        <a:solidFill>
                          <a:srgbClr val="000000"/>
                        </a:solidFill>
                        <a:latin typeface="Calibri"/>
                      </a:endParaRPr>
                    </a:p>
                  </a:txBody>
                  <a:tcPr marL="8274" marR="8274" marT="8274"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GB" sz="1200" b="0" i="0" u="none" strike="noStrike" dirty="0">
                        <a:solidFill>
                          <a:srgbClr val="000000"/>
                        </a:solidFill>
                        <a:latin typeface="+mn-lt"/>
                      </a:endParaRPr>
                    </a:p>
                  </a:txBody>
                  <a:tcPr marL="8274" marR="8274" marT="8274" marB="0" anchor="b">
                    <a:lnL>
                      <a:noFill/>
                    </a:lnL>
                    <a:lnR>
                      <a:noFill/>
                    </a:lnR>
                    <a:lnT w="12700" cap="flat" cmpd="sng" algn="ctr">
                      <a:solidFill>
                        <a:schemeClr val="tx1"/>
                      </a:solidFill>
                      <a:prstDash val="solid"/>
                      <a:round/>
                      <a:headEnd type="none" w="med" len="med"/>
                      <a:tailEnd type="none" w="med" len="med"/>
                    </a:lnT>
                    <a:lnB>
                      <a:noFill/>
                    </a:lnB>
                  </a:tcPr>
                </a:tc>
                <a:tc gridSpan="2">
                  <a:txBody>
                    <a:bodyPr/>
                    <a:lstStyle/>
                    <a:p>
                      <a:pPr algn="ctr" fontAlgn="b"/>
                      <a:r>
                        <a:rPr lang="en-GB" sz="1200" b="0" i="0" u="none" strike="noStrike" dirty="0" smtClean="0">
                          <a:solidFill>
                            <a:srgbClr val="000000"/>
                          </a:solidFill>
                          <a:latin typeface="+mn-lt"/>
                        </a:rPr>
                        <a:t>Decomposition (%)</a:t>
                      </a:r>
                      <a:endParaRPr lang="en-GB" sz="1200" b="0" i="0" u="none" strike="noStrike" dirty="0">
                        <a:solidFill>
                          <a:srgbClr val="000000"/>
                        </a:solidFill>
                        <a:latin typeface="+mn-lt"/>
                      </a:endParaRPr>
                    </a:p>
                  </a:txBody>
                  <a:tcPr marL="8274" marR="8274" marT="8274" marB="0" anchor="b">
                    <a:lnL>
                      <a:noFill/>
                    </a:lnL>
                    <a:lnR>
                      <a:noFill/>
                    </a:lnR>
                    <a:lnT w="12700" cap="flat" cmpd="sng" algn="ctr">
                      <a:solidFill>
                        <a:schemeClr val="tx1"/>
                      </a:solidFill>
                      <a:prstDash val="solid"/>
                      <a:round/>
                      <a:headEnd type="none" w="med" len="med"/>
                      <a:tailEnd type="none" w="med" len="med"/>
                    </a:lnT>
                    <a:lnB>
                      <a:noFill/>
                    </a:lnB>
                  </a:tcPr>
                </a:tc>
                <a:tc hMerge="1">
                  <a:txBody>
                    <a:bodyPr/>
                    <a:lstStyle/>
                    <a:p>
                      <a:pPr algn="ctr" fontAlgn="b"/>
                      <a:endParaRPr lang="en-GB" sz="1200" b="0" i="0" u="none" strike="noStrike" dirty="0">
                        <a:solidFill>
                          <a:srgbClr val="000000"/>
                        </a:solidFill>
                        <a:latin typeface="Calibri"/>
                      </a:endParaRPr>
                    </a:p>
                  </a:txBody>
                  <a:tcPr marL="8274" marR="8274" marT="8274" marB="0" anchor="b">
                    <a:lnL>
                      <a:noFill/>
                    </a:lnL>
                    <a:lnR>
                      <a:noFill/>
                    </a:lnR>
                    <a:lnT w="12700" cap="flat" cmpd="sng" algn="ctr">
                      <a:solidFill>
                        <a:schemeClr val="tx1"/>
                      </a:solidFill>
                      <a:prstDash val="solid"/>
                      <a:round/>
                      <a:headEnd type="none" w="med" len="med"/>
                      <a:tailEnd type="none" w="med" len="med"/>
                    </a:lnT>
                    <a:lnB>
                      <a:noFill/>
                    </a:lnB>
                  </a:tcPr>
                </a:tc>
              </a:tr>
              <a:tr h="165475">
                <a:tc>
                  <a:txBody>
                    <a:bodyPr/>
                    <a:lstStyle/>
                    <a:p>
                      <a:pPr algn="l" fontAlgn="b"/>
                      <a:r>
                        <a:rPr lang="en-GB" sz="1200" b="0" i="0" u="none" strike="noStrike" dirty="0">
                          <a:solidFill>
                            <a:srgbClr val="000000"/>
                          </a:solidFill>
                          <a:latin typeface="+mn-lt"/>
                        </a:rPr>
                        <a:t>Mean wages</a:t>
                      </a:r>
                    </a:p>
                  </a:txBody>
                  <a:tcPr marL="8274" marR="8274" marT="8274" marB="0" anchor="b">
                    <a:lnL>
                      <a:noFill/>
                    </a:lnL>
                    <a:lnR>
                      <a:noFill/>
                    </a:lnR>
                    <a:lnT>
                      <a:noFill/>
                    </a:lnT>
                    <a:lnB>
                      <a:noFill/>
                    </a:lnB>
                  </a:tcPr>
                </a:tc>
                <a:tc>
                  <a:txBody>
                    <a:bodyPr/>
                    <a:lstStyle/>
                    <a:p>
                      <a:pPr algn="r" fontAlgn="b"/>
                      <a:r>
                        <a:rPr lang="en-GB" sz="1200" b="0" i="0" u="none" strike="noStrike" dirty="0">
                          <a:solidFill>
                            <a:srgbClr val="000000"/>
                          </a:solidFill>
                          <a:latin typeface="+mn-lt"/>
                        </a:rPr>
                        <a:t>15.77</a:t>
                      </a:r>
                    </a:p>
                  </a:txBody>
                  <a:tcPr marL="8274" marR="8274" marT="8274" marB="0" anchor="b">
                    <a:lnL>
                      <a:noFill/>
                    </a:lnL>
                    <a:lnR>
                      <a:noFill/>
                    </a:lnR>
                    <a:lnT>
                      <a:noFill/>
                    </a:lnT>
                    <a:lnB>
                      <a:noFill/>
                    </a:lnB>
                  </a:tcPr>
                </a:tc>
                <a:tc>
                  <a:txBody>
                    <a:bodyPr/>
                    <a:lstStyle/>
                    <a:p>
                      <a:pPr algn="r" fontAlgn="b"/>
                      <a:r>
                        <a:rPr lang="en-GB" sz="1200" b="0" i="0" u="none" strike="noStrike" dirty="0">
                          <a:solidFill>
                            <a:srgbClr val="000000"/>
                          </a:solidFill>
                          <a:latin typeface="+mn-lt"/>
                        </a:rPr>
                        <a:t>16.40</a:t>
                      </a:r>
                    </a:p>
                  </a:txBody>
                  <a:tcPr marL="8274" marR="8274" marT="8274" marB="0" anchor="b">
                    <a:lnL>
                      <a:noFill/>
                    </a:lnL>
                    <a:lnR>
                      <a:noFill/>
                    </a:lnR>
                    <a:lnT>
                      <a:noFill/>
                    </a:lnT>
                    <a:lnB>
                      <a:noFill/>
                    </a:lnB>
                  </a:tcPr>
                </a:tc>
                <a:tc>
                  <a:txBody>
                    <a:bodyPr/>
                    <a:lstStyle/>
                    <a:p>
                      <a:pPr algn="r" fontAlgn="b"/>
                      <a:r>
                        <a:rPr lang="en-GB" sz="1200" b="0" i="0" u="none" strike="noStrike" dirty="0">
                          <a:solidFill>
                            <a:srgbClr val="000000"/>
                          </a:solidFill>
                          <a:latin typeface="+mn-lt"/>
                        </a:rPr>
                        <a:t>14.76</a:t>
                      </a:r>
                    </a:p>
                  </a:txBody>
                  <a:tcPr marL="8274" marR="8274" marT="8274" marB="0" anchor="b">
                    <a:lnL>
                      <a:noFill/>
                    </a:lnL>
                    <a:lnR>
                      <a:noFill/>
                    </a:lnR>
                    <a:lnT>
                      <a:noFill/>
                    </a:lnT>
                    <a:lnB>
                      <a:noFill/>
                    </a:lnB>
                  </a:tcPr>
                </a:tc>
                <a:tc>
                  <a:txBody>
                    <a:bodyPr/>
                    <a:lstStyle/>
                    <a:p>
                      <a:pPr algn="l"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r>
                        <a:rPr lang="en-GB" sz="1200" b="0" i="0" u="none" strike="noStrike" dirty="0">
                          <a:solidFill>
                            <a:srgbClr val="000000"/>
                          </a:solidFill>
                          <a:latin typeface="+mn-lt"/>
                        </a:rPr>
                        <a:t>4.0%</a:t>
                      </a:r>
                    </a:p>
                  </a:txBody>
                  <a:tcPr marL="8274" marR="8274" marT="8274" marB="0" anchor="b">
                    <a:lnL>
                      <a:noFill/>
                    </a:lnL>
                    <a:lnR>
                      <a:noFill/>
                    </a:lnR>
                    <a:lnT>
                      <a:noFill/>
                    </a:lnT>
                    <a:lnB>
                      <a:noFill/>
                    </a:lnB>
                  </a:tcPr>
                </a:tc>
                <a:tc>
                  <a:txBody>
                    <a:bodyPr/>
                    <a:lstStyle/>
                    <a:p>
                      <a:pPr algn="ctr" fontAlgn="b"/>
                      <a:r>
                        <a:rPr lang="en-GB" sz="1200" b="0" i="0" u="none" strike="noStrike" dirty="0">
                          <a:solidFill>
                            <a:srgbClr val="000000"/>
                          </a:solidFill>
                          <a:latin typeface="+mn-lt"/>
                        </a:rPr>
                        <a:t>-10.0%</a:t>
                      </a:r>
                    </a:p>
                  </a:txBody>
                  <a:tcPr marL="8274" marR="8274" marT="8274" marB="0" anchor="b">
                    <a:lnL>
                      <a:noFill/>
                    </a:lnL>
                    <a:lnR>
                      <a:noFill/>
                    </a:lnR>
                    <a:lnT>
                      <a:noFill/>
                    </a:lnT>
                    <a:lnB>
                      <a:noFill/>
                    </a:lnB>
                  </a:tcPr>
                </a:tc>
                <a:tc>
                  <a:txBody>
                    <a:bodyPr/>
                    <a:lstStyle/>
                    <a:p>
                      <a:pPr algn="l"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r>
              <a:tr h="165475">
                <a:tc>
                  <a:txBody>
                    <a:bodyPr/>
                    <a:lstStyle/>
                    <a:p>
                      <a:pPr algn="l"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l"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endParaRPr lang="en-GB"/>
                    </a:p>
                  </a:txBody>
                  <a:tcPr marL="8274" marR="8274" marT="8274" marB="0" anchor="b">
                    <a:lnL>
                      <a:noFill/>
                    </a:lnL>
                    <a:lnR>
                      <a:noFill/>
                    </a:lnR>
                    <a:lnT>
                      <a:noFill/>
                    </a:lnT>
                    <a:lnB>
                      <a:noFill/>
                    </a:lnB>
                  </a:tcPr>
                </a:tc>
                <a:tc>
                  <a:txBody>
                    <a:bodyPr/>
                    <a:lstStyle/>
                    <a:p>
                      <a:pPr algn="l"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r>
              <a:tr h="165475">
                <a:tc>
                  <a:txBody>
                    <a:bodyPr/>
                    <a:lstStyle/>
                    <a:p>
                      <a:pPr algn="l" fontAlgn="b"/>
                      <a:r>
                        <a:rPr lang="en-GB" sz="1200" b="0" i="0" u="none" strike="noStrike" dirty="0">
                          <a:solidFill>
                            <a:srgbClr val="000000"/>
                          </a:solidFill>
                          <a:latin typeface="+mn-lt"/>
                        </a:rPr>
                        <a:t>Bonus for PRP</a:t>
                      </a:r>
                    </a:p>
                  </a:txBody>
                  <a:tcPr marL="8274" marR="8274" marT="8274" marB="0" anchor="b">
                    <a:lnL>
                      <a:noFill/>
                    </a:lnL>
                    <a:lnR>
                      <a:noFill/>
                    </a:lnR>
                    <a:lnT>
                      <a:noFill/>
                    </a:lnT>
                    <a:lnB>
                      <a:noFill/>
                    </a:lnB>
                  </a:tcPr>
                </a:tc>
                <a:tc>
                  <a:txBody>
                    <a:bodyPr/>
                    <a:lstStyle/>
                    <a:p>
                      <a:pPr algn="r" fontAlgn="b"/>
                      <a:r>
                        <a:rPr lang="en-GB" sz="1200" b="0" i="0" u="none" strike="noStrike" dirty="0">
                          <a:solidFill>
                            <a:srgbClr val="000000"/>
                          </a:solidFill>
                          <a:latin typeface="+mn-lt"/>
                        </a:rPr>
                        <a:t>3.23</a:t>
                      </a:r>
                    </a:p>
                  </a:txBody>
                  <a:tcPr marL="8274" marR="8274" marT="8274" marB="0" anchor="b">
                    <a:lnL>
                      <a:noFill/>
                    </a:lnL>
                    <a:lnR>
                      <a:noFill/>
                    </a:lnR>
                    <a:lnT>
                      <a:noFill/>
                    </a:lnT>
                    <a:lnB>
                      <a:noFill/>
                    </a:lnB>
                  </a:tcPr>
                </a:tc>
                <a:tc>
                  <a:txBody>
                    <a:bodyPr/>
                    <a:lstStyle/>
                    <a:p>
                      <a:pPr algn="r" fontAlgn="b"/>
                      <a:r>
                        <a:rPr lang="en-GB" sz="1200" b="0" i="0" u="none" strike="noStrike" dirty="0">
                          <a:solidFill>
                            <a:srgbClr val="000000"/>
                          </a:solidFill>
                          <a:latin typeface="+mn-lt"/>
                        </a:rPr>
                        <a:t>3.48</a:t>
                      </a:r>
                    </a:p>
                  </a:txBody>
                  <a:tcPr marL="8274" marR="8274" marT="8274" marB="0" anchor="b">
                    <a:lnL>
                      <a:noFill/>
                    </a:lnL>
                    <a:lnR>
                      <a:noFill/>
                    </a:lnR>
                    <a:lnT>
                      <a:noFill/>
                    </a:lnT>
                    <a:lnB>
                      <a:noFill/>
                    </a:lnB>
                  </a:tcPr>
                </a:tc>
                <a:tc>
                  <a:txBody>
                    <a:bodyPr/>
                    <a:lstStyle/>
                    <a:p>
                      <a:pPr algn="r" fontAlgn="b"/>
                      <a:r>
                        <a:rPr lang="en-GB" sz="1200" b="0" i="0" u="none" strike="noStrike" dirty="0">
                          <a:solidFill>
                            <a:srgbClr val="000000"/>
                          </a:solidFill>
                          <a:latin typeface="+mn-lt"/>
                        </a:rPr>
                        <a:t>2.84</a:t>
                      </a:r>
                    </a:p>
                  </a:txBody>
                  <a:tcPr marL="8274" marR="8274" marT="8274" marB="0" anchor="b">
                    <a:lnL>
                      <a:noFill/>
                    </a:lnL>
                    <a:lnR>
                      <a:noFill/>
                    </a:lnR>
                    <a:lnT>
                      <a:noFill/>
                    </a:lnT>
                    <a:lnB>
                      <a:noFill/>
                    </a:lnB>
                  </a:tcPr>
                </a:tc>
                <a:tc>
                  <a:txBody>
                    <a:bodyPr/>
                    <a:lstStyle/>
                    <a:p>
                      <a:pPr algn="l"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r>
                        <a:rPr lang="en-GB" sz="1200" b="0" i="0" u="none" strike="noStrike" dirty="0">
                          <a:solidFill>
                            <a:srgbClr val="000000"/>
                          </a:solidFill>
                          <a:latin typeface="+mn-lt"/>
                        </a:rPr>
                        <a:t>7.7%</a:t>
                      </a:r>
                    </a:p>
                  </a:txBody>
                  <a:tcPr marL="9525" marR="9525" marT="9525" marB="0" anchor="b">
                    <a:lnL>
                      <a:noFill/>
                    </a:lnL>
                    <a:lnR>
                      <a:noFill/>
                    </a:lnR>
                    <a:lnT>
                      <a:noFill/>
                    </a:lnT>
                    <a:lnB>
                      <a:noFill/>
                    </a:lnB>
                  </a:tcPr>
                </a:tc>
                <a:tc>
                  <a:txBody>
                    <a:bodyPr/>
                    <a:lstStyle/>
                    <a:p>
                      <a:pPr algn="ctr" fontAlgn="b"/>
                      <a:r>
                        <a:rPr lang="en-GB" sz="1200" b="0" i="0" u="none" strike="noStrike" dirty="0">
                          <a:solidFill>
                            <a:srgbClr val="000000"/>
                          </a:solidFill>
                          <a:latin typeface="+mn-lt"/>
                        </a:rPr>
                        <a:t>-18.4%</a:t>
                      </a:r>
                    </a:p>
                  </a:txBody>
                  <a:tcPr marL="9525" marR="9525" marT="9525" marB="0" anchor="b">
                    <a:lnL>
                      <a:noFill/>
                    </a:lnL>
                    <a:lnR>
                      <a:noFill/>
                    </a:lnR>
                    <a:lnT>
                      <a:noFill/>
                    </a:lnT>
                    <a:lnB>
                      <a:noFill/>
                    </a:lnB>
                  </a:tcPr>
                </a:tc>
                <a:tc>
                  <a:txBody>
                    <a:bodyPr/>
                    <a:lstStyle/>
                    <a:p>
                      <a:pPr algn="l"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r>
                        <a:rPr lang="en-GB" sz="1200" b="0" i="0" u="none" strike="noStrike" dirty="0">
                          <a:solidFill>
                            <a:srgbClr val="000000"/>
                          </a:solidFill>
                          <a:latin typeface="+mn-lt"/>
                        </a:rPr>
                        <a:t>0.6%</a:t>
                      </a:r>
                    </a:p>
                  </a:txBody>
                  <a:tcPr marL="8274" marR="8274" marT="8274" marB="0" anchor="b">
                    <a:lnL>
                      <a:noFill/>
                    </a:lnL>
                    <a:lnR>
                      <a:noFill/>
                    </a:lnR>
                    <a:lnT>
                      <a:noFill/>
                    </a:lnT>
                    <a:lnB>
                      <a:noFill/>
                    </a:lnB>
                  </a:tcPr>
                </a:tc>
                <a:tc>
                  <a:txBody>
                    <a:bodyPr/>
                    <a:lstStyle/>
                    <a:p>
                      <a:pPr algn="ctr" fontAlgn="b"/>
                      <a:r>
                        <a:rPr lang="en-GB" sz="1200" b="0" i="0" u="none" strike="noStrike" dirty="0">
                          <a:solidFill>
                            <a:srgbClr val="000000"/>
                          </a:solidFill>
                          <a:latin typeface="+mn-lt"/>
                        </a:rPr>
                        <a:t>-1.5%</a:t>
                      </a:r>
                    </a:p>
                  </a:txBody>
                  <a:tcPr marL="8274" marR="8274" marT="8274" marB="0" anchor="b">
                    <a:lnL>
                      <a:noFill/>
                    </a:lnL>
                    <a:lnR>
                      <a:noFill/>
                    </a:lnR>
                    <a:lnT>
                      <a:noFill/>
                    </a:lnT>
                    <a:lnB>
                      <a:noFill/>
                    </a:lnB>
                  </a:tcPr>
                </a:tc>
                <a:tc>
                  <a:txBody>
                    <a:bodyPr/>
                    <a:lstStyle/>
                    <a:p>
                      <a:pPr algn="ct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r>
                        <a:rPr lang="en-GB" sz="1200" b="0" i="0" u="none" strike="noStrike" dirty="0">
                          <a:solidFill>
                            <a:srgbClr val="000000"/>
                          </a:solidFill>
                          <a:latin typeface="+mn-lt"/>
                        </a:rPr>
                        <a:t>15.5%</a:t>
                      </a:r>
                    </a:p>
                  </a:txBody>
                  <a:tcPr marL="8274" marR="8274" marT="8274" marB="0" anchor="b">
                    <a:lnL>
                      <a:noFill/>
                    </a:lnL>
                    <a:lnR>
                      <a:noFill/>
                    </a:lnR>
                    <a:lnT>
                      <a:noFill/>
                    </a:lnT>
                    <a:lnB>
                      <a:noFill/>
                    </a:lnB>
                  </a:tcPr>
                </a:tc>
                <a:tc>
                  <a:txBody>
                    <a:bodyPr/>
                    <a:lstStyle/>
                    <a:p>
                      <a:pPr algn="ctr" fontAlgn="b"/>
                      <a:r>
                        <a:rPr lang="en-GB" sz="1200" b="0" i="0" u="none" strike="noStrike" dirty="0">
                          <a:solidFill>
                            <a:srgbClr val="000000"/>
                          </a:solidFill>
                          <a:latin typeface="+mn-lt"/>
                        </a:rPr>
                        <a:t>15.5%</a:t>
                      </a:r>
                    </a:p>
                  </a:txBody>
                  <a:tcPr marL="8274" marR="8274" marT="8274" marB="0" anchor="b">
                    <a:lnL>
                      <a:noFill/>
                    </a:lnL>
                    <a:lnR>
                      <a:noFill/>
                    </a:lnR>
                    <a:lnT>
                      <a:noFill/>
                    </a:lnT>
                    <a:lnB>
                      <a:noFill/>
                    </a:lnB>
                  </a:tcPr>
                </a:tc>
              </a:tr>
              <a:tr h="165475">
                <a:tc>
                  <a:txBody>
                    <a:bodyPr/>
                    <a:lstStyle/>
                    <a:p>
                      <a:pPr algn="l" fontAlgn="b"/>
                      <a:r>
                        <a:rPr lang="en-GB" sz="1200" b="0" i="0" u="none" strike="noStrike" dirty="0">
                          <a:solidFill>
                            <a:srgbClr val="000000"/>
                          </a:solidFill>
                          <a:latin typeface="+mn-lt"/>
                        </a:rPr>
                        <a:t>Fixed wage for PRP</a:t>
                      </a:r>
                    </a:p>
                  </a:txBody>
                  <a:tcPr marL="8274" marR="8274" marT="8274" marB="0" anchor="b">
                    <a:lnL>
                      <a:noFill/>
                    </a:lnL>
                    <a:lnR>
                      <a:noFill/>
                    </a:lnR>
                    <a:lnT>
                      <a:noFill/>
                    </a:lnT>
                    <a:lnB>
                      <a:noFill/>
                    </a:lnB>
                  </a:tcPr>
                </a:tc>
                <a:tc>
                  <a:txBody>
                    <a:bodyPr/>
                    <a:lstStyle/>
                    <a:p>
                      <a:pPr algn="r" fontAlgn="b"/>
                      <a:r>
                        <a:rPr lang="en-GB" sz="1200" b="0" i="0" u="none" strike="noStrike" dirty="0">
                          <a:solidFill>
                            <a:srgbClr val="000000"/>
                          </a:solidFill>
                          <a:latin typeface="+mn-lt"/>
                        </a:rPr>
                        <a:t>16.47</a:t>
                      </a:r>
                    </a:p>
                  </a:txBody>
                  <a:tcPr marL="8274" marR="8274" marT="8274" marB="0" anchor="b">
                    <a:lnL>
                      <a:noFill/>
                    </a:lnL>
                    <a:lnR>
                      <a:noFill/>
                    </a:lnR>
                    <a:lnT>
                      <a:noFill/>
                    </a:lnT>
                    <a:lnB>
                      <a:noFill/>
                    </a:lnB>
                  </a:tcPr>
                </a:tc>
                <a:tc>
                  <a:txBody>
                    <a:bodyPr/>
                    <a:lstStyle/>
                    <a:p>
                      <a:pPr algn="r" fontAlgn="b"/>
                      <a:r>
                        <a:rPr lang="en-GB" sz="1200" b="0" i="0" u="none" strike="noStrike" dirty="0">
                          <a:solidFill>
                            <a:srgbClr val="000000"/>
                          </a:solidFill>
                          <a:latin typeface="+mn-lt"/>
                        </a:rPr>
                        <a:t>17.26</a:t>
                      </a:r>
                    </a:p>
                  </a:txBody>
                  <a:tcPr marL="8274" marR="8274" marT="8274" marB="0" anchor="b">
                    <a:lnL>
                      <a:noFill/>
                    </a:lnL>
                    <a:lnR>
                      <a:noFill/>
                    </a:lnR>
                    <a:lnT>
                      <a:noFill/>
                    </a:lnT>
                    <a:lnB>
                      <a:noFill/>
                    </a:lnB>
                  </a:tcPr>
                </a:tc>
                <a:tc>
                  <a:txBody>
                    <a:bodyPr/>
                    <a:lstStyle/>
                    <a:p>
                      <a:pPr algn="r" fontAlgn="b"/>
                      <a:r>
                        <a:rPr lang="en-GB" sz="1200" b="0" i="0" u="none" strike="noStrike" dirty="0">
                          <a:solidFill>
                            <a:srgbClr val="000000"/>
                          </a:solidFill>
                          <a:latin typeface="+mn-lt"/>
                        </a:rPr>
                        <a:t>16.11</a:t>
                      </a:r>
                    </a:p>
                  </a:txBody>
                  <a:tcPr marL="8274" marR="8274" marT="8274" marB="0" anchor="b">
                    <a:lnL>
                      <a:noFill/>
                    </a:lnL>
                    <a:lnR>
                      <a:noFill/>
                    </a:lnR>
                    <a:lnT>
                      <a:noFill/>
                    </a:lnT>
                    <a:lnB>
                      <a:noFill/>
                    </a:lnB>
                  </a:tcPr>
                </a:tc>
                <a:tc>
                  <a:txBody>
                    <a:bodyPr/>
                    <a:lstStyle/>
                    <a:p>
                      <a:pPr algn="l"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r>
                        <a:rPr lang="en-GB" sz="1200" b="0" i="0" u="none" strike="noStrike" dirty="0">
                          <a:solidFill>
                            <a:srgbClr val="000000"/>
                          </a:solidFill>
                          <a:latin typeface="+mn-lt"/>
                        </a:rPr>
                        <a:t>4.8%</a:t>
                      </a:r>
                    </a:p>
                  </a:txBody>
                  <a:tcPr marL="9525" marR="9525" marT="9525" marB="0" anchor="b">
                    <a:lnL>
                      <a:noFill/>
                    </a:lnL>
                    <a:lnR>
                      <a:noFill/>
                    </a:lnR>
                    <a:lnT>
                      <a:noFill/>
                    </a:lnT>
                    <a:lnB>
                      <a:noFill/>
                    </a:lnB>
                  </a:tcPr>
                </a:tc>
                <a:tc>
                  <a:txBody>
                    <a:bodyPr/>
                    <a:lstStyle/>
                    <a:p>
                      <a:pPr algn="ctr" fontAlgn="b"/>
                      <a:r>
                        <a:rPr lang="en-GB" sz="1200" b="0" i="0" u="none" strike="noStrike" dirty="0">
                          <a:solidFill>
                            <a:srgbClr val="000000"/>
                          </a:solidFill>
                          <a:latin typeface="+mn-lt"/>
                        </a:rPr>
                        <a:t>-6.7%</a:t>
                      </a:r>
                    </a:p>
                  </a:txBody>
                  <a:tcPr marL="9525" marR="9525" marT="9525" marB="0" anchor="b">
                    <a:lnL>
                      <a:noFill/>
                    </a:lnL>
                    <a:lnR>
                      <a:noFill/>
                    </a:lnR>
                    <a:lnT>
                      <a:noFill/>
                    </a:lnT>
                    <a:lnB>
                      <a:noFill/>
                    </a:lnB>
                  </a:tcPr>
                </a:tc>
                <a:tc>
                  <a:txBody>
                    <a:bodyPr/>
                    <a:lstStyle/>
                    <a:p>
                      <a:pPr algn="l"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r>
                        <a:rPr lang="en-GB" sz="1200" b="0" i="0" u="none" strike="noStrike" dirty="0">
                          <a:solidFill>
                            <a:srgbClr val="000000"/>
                          </a:solidFill>
                          <a:latin typeface="+mn-lt"/>
                        </a:rPr>
                        <a:t>2.0%</a:t>
                      </a:r>
                    </a:p>
                  </a:txBody>
                  <a:tcPr marL="8274" marR="8274" marT="8274" marB="0" anchor="b">
                    <a:lnL>
                      <a:noFill/>
                    </a:lnL>
                    <a:lnR>
                      <a:noFill/>
                    </a:lnR>
                    <a:lnT>
                      <a:noFill/>
                    </a:lnT>
                    <a:lnB>
                      <a:noFill/>
                    </a:lnB>
                  </a:tcPr>
                </a:tc>
                <a:tc>
                  <a:txBody>
                    <a:bodyPr/>
                    <a:lstStyle/>
                    <a:p>
                      <a:pPr algn="ctr" fontAlgn="b"/>
                      <a:r>
                        <a:rPr lang="en-GB" sz="1200" b="0" i="0" u="none" strike="noStrike" dirty="0">
                          <a:solidFill>
                            <a:srgbClr val="000000"/>
                          </a:solidFill>
                          <a:latin typeface="+mn-lt"/>
                        </a:rPr>
                        <a:t>-2.8%</a:t>
                      </a:r>
                    </a:p>
                  </a:txBody>
                  <a:tcPr marL="8274" marR="8274" marT="8274" marB="0" anchor="b">
                    <a:lnL>
                      <a:noFill/>
                    </a:lnL>
                    <a:lnR>
                      <a:noFill/>
                    </a:lnR>
                    <a:lnT>
                      <a:noFill/>
                    </a:lnT>
                    <a:lnB>
                      <a:noFill/>
                    </a:lnB>
                  </a:tcPr>
                </a:tc>
                <a:tc>
                  <a:txBody>
                    <a:bodyPr/>
                    <a:lstStyle/>
                    <a:p>
                      <a:pPr algn="ct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r>
                        <a:rPr lang="en-GB" sz="1200" b="0" i="0" u="none" strike="noStrike" dirty="0">
                          <a:solidFill>
                            <a:srgbClr val="000000"/>
                          </a:solidFill>
                          <a:latin typeface="+mn-lt"/>
                        </a:rPr>
                        <a:t>50.2%</a:t>
                      </a:r>
                    </a:p>
                  </a:txBody>
                  <a:tcPr marL="8274" marR="8274" marT="8274" marB="0" anchor="b">
                    <a:lnL>
                      <a:noFill/>
                    </a:lnL>
                    <a:lnR>
                      <a:noFill/>
                    </a:lnR>
                    <a:lnT>
                      <a:noFill/>
                    </a:lnT>
                    <a:lnB>
                      <a:noFill/>
                    </a:lnB>
                  </a:tcPr>
                </a:tc>
                <a:tc>
                  <a:txBody>
                    <a:bodyPr/>
                    <a:lstStyle/>
                    <a:p>
                      <a:pPr algn="ctr" fontAlgn="b"/>
                      <a:r>
                        <a:rPr lang="en-GB" sz="1200" b="0" i="0" u="none" strike="noStrike" dirty="0">
                          <a:solidFill>
                            <a:srgbClr val="000000"/>
                          </a:solidFill>
                          <a:latin typeface="+mn-lt"/>
                        </a:rPr>
                        <a:t>27.9%</a:t>
                      </a:r>
                    </a:p>
                  </a:txBody>
                  <a:tcPr marL="8274" marR="8274" marT="8274" marB="0" anchor="b">
                    <a:lnL>
                      <a:noFill/>
                    </a:lnL>
                    <a:lnR>
                      <a:noFill/>
                    </a:lnR>
                    <a:lnT>
                      <a:noFill/>
                    </a:lnT>
                    <a:lnB>
                      <a:noFill/>
                    </a:lnB>
                  </a:tcPr>
                </a:tc>
              </a:tr>
              <a:tr h="165475">
                <a:tc>
                  <a:txBody>
                    <a:bodyPr/>
                    <a:lstStyle/>
                    <a:p>
                      <a:pPr algn="l" fontAlgn="b"/>
                      <a:r>
                        <a:rPr lang="en-GB" sz="1200" b="0" i="0" u="none" strike="noStrike" dirty="0">
                          <a:solidFill>
                            <a:srgbClr val="000000"/>
                          </a:solidFill>
                          <a:latin typeface="+mn-lt"/>
                        </a:rPr>
                        <a:t>Fixed wage for non-PRP</a:t>
                      </a:r>
                    </a:p>
                  </a:txBody>
                  <a:tcPr marL="8274" marR="8274" marT="8274" marB="0" anchor="b">
                    <a:lnL>
                      <a:noFill/>
                    </a:lnL>
                    <a:lnR>
                      <a:noFill/>
                    </a:lnR>
                    <a:lnT>
                      <a:noFill/>
                    </a:lnT>
                    <a:lnB>
                      <a:noFill/>
                    </a:lnB>
                  </a:tcPr>
                </a:tc>
                <a:tc>
                  <a:txBody>
                    <a:bodyPr/>
                    <a:lstStyle/>
                    <a:p>
                      <a:pPr algn="r" fontAlgn="b"/>
                      <a:r>
                        <a:rPr lang="en-GB" sz="1200" b="0" i="0" u="none" strike="noStrike" dirty="0">
                          <a:solidFill>
                            <a:srgbClr val="000000"/>
                          </a:solidFill>
                          <a:latin typeface="+mn-lt"/>
                        </a:rPr>
                        <a:t>13.12</a:t>
                      </a:r>
                    </a:p>
                  </a:txBody>
                  <a:tcPr marL="8274" marR="8274" marT="8274" marB="0" anchor="b">
                    <a:lnL>
                      <a:noFill/>
                    </a:lnL>
                    <a:lnR>
                      <a:noFill/>
                    </a:lnR>
                    <a:lnT>
                      <a:noFill/>
                    </a:lnT>
                    <a:lnB>
                      <a:noFill/>
                    </a:lnB>
                  </a:tcPr>
                </a:tc>
                <a:tc>
                  <a:txBody>
                    <a:bodyPr/>
                    <a:lstStyle/>
                    <a:p>
                      <a:pPr algn="r" fontAlgn="b"/>
                      <a:r>
                        <a:rPr lang="en-GB" sz="1200" b="0" i="0" u="none" strike="noStrike">
                          <a:solidFill>
                            <a:srgbClr val="000000"/>
                          </a:solidFill>
                          <a:latin typeface="+mn-lt"/>
                        </a:rPr>
                        <a:t>13.57</a:t>
                      </a:r>
                    </a:p>
                  </a:txBody>
                  <a:tcPr marL="8274" marR="8274" marT="8274" marB="0" anchor="b">
                    <a:lnL>
                      <a:noFill/>
                    </a:lnL>
                    <a:lnR>
                      <a:noFill/>
                    </a:lnR>
                    <a:lnT>
                      <a:noFill/>
                    </a:lnT>
                    <a:lnB>
                      <a:noFill/>
                    </a:lnB>
                  </a:tcPr>
                </a:tc>
                <a:tc>
                  <a:txBody>
                    <a:bodyPr/>
                    <a:lstStyle/>
                    <a:p>
                      <a:pPr algn="r" fontAlgn="b"/>
                      <a:r>
                        <a:rPr lang="en-GB" sz="1200" b="0" i="0" u="none" strike="noStrike" dirty="0">
                          <a:solidFill>
                            <a:srgbClr val="000000"/>
                          </a:solidFill>
                          <a:latin typeface="+mn-lt"/>
                        </a:rPr>
                        <a:t>12.19</a:t>
                      </a:r>
                    </a:p>
                  </a:txBody>
                  <a:tcPr marL="8274" marR="8274" marT="8274" marB="0" anchor="b">
                    <a:lnL>
                      <a:noFill/>
                    </a:lnL>
                    <a:lnR>
                      <a:noFill/>
                    </a:lnR>
                    <a:lnT>
                      <a:noFill/>
                    </a:lnT>
                    <a:lnB>
                      <a:noFill/>
                    </a:lnB>
                  </a:tcPr>
                </a:tc>
                <a:tc>
                  <a:txBody>
                    <a:bodyPr/>
                    <a:lstStyle/>
                    <a:p>
                      <a:pPr algn="l" fontAlgn="b"/>
                      <a:endParaRPr lang="en-GB" sz="1200" b="0" i="0" u="none" strike="noStrike">
                        <a:solidFill>
                          <a:srgbClr val="000000"/>
                        </a:solidFill>
                        <a:latin typeface="+mn-lt"/>
                      </a:endParaRPr>
                    </a:p>
                  </a:txBody>
                  <a:tcPr marL="8274" marR="8274" marT="8274" marB="0" anchor="b">
                    <a:lnL>
                      <a:noFill/>
                    </a:lnL>
                    <a:lnR>
                      <a:noFill/>
                    </a:lnR>
                    <a:lnT>
                      <a:noFill/>
                    </a:lnT>
                    <a:lnB>
                      <a:noFill/>
                    </a:lnB>
                  </a:tcPr>
                </a:tc>
                <a:tc>
                  <a:txBody>
                    <a:bodyPr/>
                    <a:lstStyle/>
                    <a:p>
                      <a:pPr algn="ctr" fontAlgn="b"/>
                      <a:r>
                        <a:rPr lang="en-GB" sz="1200" b="0" i="0" u="none" strike="noStrike">
                          <a:solidFill>
                            <a:srgbClr val="000000"/>
                          </a:solidFill>
                          <a:latin typeface="+mn-lt"/>
                        </a:rPr>
                        <a:t>3.4%</a:t>
                      </a:r>
                    </a:p>
                  </a:txBody>
                  <a:tcPr marL="9525" marR="9525" marT="9525" marB="0" anchor="b">
                    <a:lnL>
                      <a:noFill/>
                    </a:lnL>
                    <a:lnR>
                      <a:noFill/>
                    </a:lnR>
                    <a:lnT>
                      <a:noFill/>
                    </a:lnT>
                    <a:lnB>
                      <a:noFill/>
                    </a:lnB>
                  </a:tcPr>
                </a:tc>
                <a:tc>
                  <a:txBody>
                    <a:bodyPr/>
                    <a:lstStyle/>
                    <a:p>
                      <a:pPr algn="ctr" fontAlgn="b"/>
                      <a:r>
                        <a:rPr lang="en-GB" sz="1200" b="0" i="0" u="none" strike="noStrike" dirty="0">
                          <a:solidFill>
                            <a:srgbClr val="000000"/>
                          </a:solidFill>
                          <a:latin typeface="+mn-lt"/>
                        </a:rPr>
                        <a:t>-10.2%</a:t>
                      </a:r>
                    </a:p>
                  </a:txBody>
                  <a:tcPr marL="9525" marR="9525" marT="9525" marB="0" anchor="b">
                    <a:lnL>
                      <a:noFill/>
                    </a:lnL>
                    <a:lnR>
                      <a:noFill/>
                    </a:lnR>
                    <a:lnT>
                      <a:noFill/>
                    </a:lnT>
                    <a:lnB>
                      <a:noFill/>
                    </a:lnB>
                  </a:tcPr>
                </a:tc>
                <a:tc>
                  <a:txBody>
                    <a:bodyPr/>
                    <a:lstStyle/>
                    <a:p>
                      <a:pPr algn="l"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r>
                        <a:rPr lang="en-GB" sz="1200" b="0" i="0" u="none" strike="noStrike" dirty="0">
                          <a:solidFill>
                            <a:srgbClr val="000000"/>
                          </a:solidFill>
                          <a:latin typeface="+mn-lt"/>
                        </a:rPr>
                        <a:t>1.7%</a:t>
                      </a:r>
                    </a:p>
                  </a:txBody>
                  <a:tcPr marL="8274" marR="8274" marT="8274" marB="0" anchor="b">
                    <a:lnL>
                      <a:noFill/>
                    </a:lnL>
                    <a:lnR>
                      <a:noFill/>
                    </a:lnR>
                    <a:lnT>
                      <a:noFill/>
                    </a:lnT>
                    <a:lnB>
                      <a:noFill/>
                    </a:lnB>
                  </a:tcPr>
                </a:tc>
                <a:tc>
                  <a:txBody>
                    <a:bodyPr/>
                    <a:lstStyle/>
                    <a:p>
                      <a:pPr algn="ctr" fontAlgn="b"/>
                      <a:r>
                        <a:rPr lang="en-GB" sz="1200" b="0" i="0" u="none" strike="noStrike" dirty="0">
                          <a:solidFill>
                            <a:srgbClr val="000000"/>
                          </a:solidFill>
                          <a:latin typeface="+mn-lt"/>
                        </a:rPr>
                        <a:t>-5.1%</a:t>
                      </a:r>
                    </a:p>
                  </a:txBody>
                  <a:tcPr marL="8274" marR="8274" marT="8274" marB="0" anchor="b">
                    <a:lnL>
                      <a:noFill/>
                    </a:lnL>
                    <a:lnR>
                      <a:noFill/>
                    </a:lnR>
                    <a:lnT>
                      <a:noFill/>
                    </a:lnT>
                    <a:lnB>
                      <a:noFill/>
                    </a:lnB>
                  </a:tcPr>
                </a:tc>
                <a:tc>
                  <a:txBody>
                    <a:bodyPr/>
                    <a:lstStyle/>
                    <a:p>
                      <a:pPr algn="ct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r>
                        <a:rPr lang="en-GB" sz="1200" b="0" i="0" u="none" strike="noStrike" dirty="0">
                          <a:solidFill>
                            <a:srgbClr val="000000"/>
                          </a:solidFill>
                          <a:latin typeface="+mn-lt"/>
                        </a:rPr>
                        <a:t>42.4%</a:t>
                      </a:r>
                    </a:p>
                  </a:txBody>
                  <a:tcPr marL="8274" marR="8274" marT="8274" marB="0" anchor="b">
                    <a:lnL>
                      <a:noFill/>
                    </a:lnL>
                    <a:lnR>
                      <a:noFill/>
                    </a:lnR>
                    <a:lnT>
                      <a:noFill/>
                    </a:lnT>
                    <a:lnB>
                      <a:noFill/>
                    </a:lnB>
                  </a:tcPr>
                </a:tc>
                <a:tc>
                  <a:txBody>
                    <a:bodyPr/>
                    <a:lstStyle/>
                    <a:p>
                      <a:pPr algn="ctr" fontAlgn="b"/>
                      <a:r>
                        <a:rPr lang="en-GB" sz="1200" b="0" i="0" u="none" strike="noStrike" dirty="0">
                          <a:solidFill>
                            <a:srgbClr val="000000"/>
                          </a:solidFill>
                          <a:latin typeface="+mn-lt"/>
                        </a:rPr>
                        <a:t>51.1%</a:t>
                      </a:r>
                    </a:p>
                  </a:txBody>
                  <a:tcPr marL="8274" marR="8274" marT="8274" marB="0" anchor="b">
                    <a:lnL>
                      <a:noFill/>
                    </a:lnL>
                    <a:lnR>
                      <a:noFill/>
                    </a:lnR>
                    <a:lnT>
                      <a:noFill/>
                    </a:lnT>
                    <a:lnB>
                      <a:noFill/>
                    </a:lnB>
                  </a:tcPr>
                </a:tc>
              </a:tr>
              <a:tr h="159278">
                <a:tc>
                  <a:txBody>
                    <a:bodyPr/>
                    <a:lstStyle/>
                    <a:p>
                      <a:pPr algn="l"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l"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endParaRPr lang="en-GB" sz="1200" b="0" i="0" u="none" strike="noStrike">
                        <a:solidFill>
                          <a:srgbClr val="000000"/>
                        </a:solidFill>
                        <a:latin typeface="+mn-lt"/>
                      </a:endParaRPr>
                    </a:p>
                  </a:txBody>
                  <a:tcPr marL="9525" marR="9525" marT="9525" marB="0" anchor="b">
                    <a:lnL>
                      <a:noFill/>
                    </a:lnL>
                    <a:lnR>
                      <a:noFill/>
                    </a:lnR>
                    <a:lnT>
                      <a:noFill/>
                    </a:lnT>
                    <a:lnB>
                      <a:noFill/>
                    </a:lnB>
                  </a:tcPr>
                </a:tc>
                <a:tc>
                  <a:txBody>
                    <a:bodyPr/>
                    <a:lstStyle/>
                    <a:p>
                      <a:endParaRPr lang="en-GB"/>
                    </a:p>
                  </a:txBody>
                  <a:tcPr marL="9525" marR="9525" marT="9525" marB="0" anchor="b">
                    <a:lnL>
                      <a:noFill/>
                    </a:lnL>
                    <a:lnR>
                      <a:noFill/>
                    </a:lnR>
                    <a:lnT>
                      <a:noFill/>
                    </a:lnT>
                    <a:lnB>
                      <a:noFill/>
                    </a:lnB>
                  </a:tcPr>
                </a:tc>
                <a:tc>
                  <a:txBody>
                    <a:bodyPr/>
                    <a:lstStyle/>
                    <a:p>
                      <a:pPr algn="l"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c>
                  <a:txBody>
                    <a:bodyPr/>
                    <a:lstStyle/>
                    <a:p>
                      <a:pPr algn="ctr" fontAlgn="b"/>
                      <a:endParaRPr lang="en-GB" sz="1200" b="0" i="0" u="none" strike="noStrike" dirty="0">
                        <a:solidFill>
                          <a:srgbClr val="000000"/>
                        </a:solidFill>
                        <a:latin typeface="+mn-lt"/>
                      </a:endParaRPr>
                    </a:p>
                  </a:txBody>
                  <a:tcPr marL="8274" marR="8274" marT="8274" marB="0" anchor="b">
                    <a:lnL>
                      <a:noFill/>
                    </a:lnL>
                    <a:lnR>
                      <a:noFill/>
                    </a:lnR>
                    <a:lnT>
                      <a:noFill/>
                    </a:lnT>
                    <a:lnB>
                      <a:noFill/>
                    </a:lnB>
                  </a:tcPr>
                </a:tc>
              </a:tr>
              <a:tr h="159278">
                <a:tc>
                  <a:txBody>
                    <a:bodyPr/>
                    <a:lstStyle/>
                    <a:p>
                      <a:pPr algn="l" fontAlgn="b"/>
                      <a:r>
                        <a:rPr lang="en-GB" sz="1200" b="0" i="0" u="none" strike="noStrike" dirty="0">
                          <a:solidFill>
                            <a:srgbClr val="000000"/>
                          </a:solidFill>
                          <a:latin typeface="+mn-lt"/>
                        </a:rPr>
                        <a:t>PRP share</a:t>
                      </a:r>
                    </a:p>
                  </a:txBody>
                  <a:tcPr marL="8274" marR="8274" marT="8274"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b"/>
                      <a:r>
                        <a:rPr lang="en-GB" sz="1200" b="0" i="0" u="none" strike="noStrike" dirty="0">
                          <a:solidFill>
                            <a:srgbClr val="000000"/>
                          </a:solidFill>
                          <a:latin typeface="+mn-lt"/>
                        </a:rPr>
                        <a:t>0.40</a:t>
                      </a:r>
                    </a:p>
                  </a:txBody>
                  <a:tcPr marL="8274" marR="8274" marT="8274"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b"/>
                      <a:r>
                        <a:rPr lang="en-GB" sz="1200" b="0" i="0" u="none" strike="noStrike" dirty="0">
                          <a:solidFill>
                            <a:srgbClr val="000000"/>
                          </a:solidFill>
                          <a:latin typeface="+mn-lt"/>
                        </a:rPr>
                        <a:t>0.39</a:t>
                      </a:r>
                    </a:p>
                  </a:txBody>
                  <a:tcPr marL="8274" marR="8274" marT="8274"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b"/>
                      <a:r>
                        <a:rPr lang="en-GB" sz="1200" b="0" i="0" u="none" strike="noStrike" dirty="0">
                          <a:solidFill>
                            <a:srgbClr val="000000"/>
                          </a:solidFill>
                          <a:latin typeface="+mn-lt"/>
                        </a:rPr>
                        <a:t>0.38</a:t>
                      </a:r>
                    </a:p>
                  </a:txBody>
                  <a:tcPr marL="8274" marR="8274" marT="8274"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GB" sz="1200" b="0" i="0" u="none" strike="noStrike" dirty="0">
                        <a:solidFill>
                          <a:srgbClr val="000000"/>
                        </a:solidFill>
                        <a:latin typeface="+mn-lt"/>
                      </a:endParaRPr>
                    </a:p>
                  </a:txBody>
                  <a:tcPr marL="8274" marR="8274" marT="8274"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a:solidFill>
                            <a:srgbClr val="000000"/>
                          </a:solidFill>
                          <a:latin typeface="+mn-lt"/>
                        </a:rPr>
                        <a:t>-2.5%</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latin typeface="+mn-lt"/>
                        </a:rPr>
                        <a:t>-2.6%</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GB" sz="1200" b="0" i="0" u="none" strike="noStrike" dirty="0">
                        <a:solidFill>
                          <a:srgbClr val="000000"/>
                        </a:solidFill>
                        <a:latin typeface="+mn-lt"/>
                      </a:endParaRPr>
                    </a:p>
                  </a:txBody>
                  <a:tcPr marL="8274" marR="8274" marT="8274"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latin typeface="+mn-lt"/>
                        </a:rPr>
                        <a:t>-0.3%</a:t>
                      </a:r>
                    </a:p>
                  </a:txBody>
                  <a:tcPr marL="8274" marR="8274" marT="8274"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latin typeface="+mn-lt"/>
                        </a:rPr>
                        <a:t>-0.6%</a:t>
                      </a:r>
                    </a:p>
                  </a:txBody>
                  <a:tcPr marL="8274" marR="8274" marT="8274"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endParaRPr lang="en-GB" sz="1200" b="0" i="0" u="none" strike="noStrike" dirty="0">
                        <a:solidFill>
                          <a:srgbClr val="000000"/>
                        </a:solidFill>
                        <a:latin typeface="+mn-lt"/>
                      </a:endParaRPr>
                    </a:p>
                  </a:txBody>
                  <a:tcPr marL="8274" marR="8274" marT="8274"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latin typeface="+mn-lt"/>
                        </a:rPr>
                        <a:t>-7.4%</a:t>
                      </a:r>
                    </a:p>
                  </a:txBody>
                  <a:tcPr marL="8274" marR="8274" marT="8274"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200" b="0" i="0" u="none" strike="noStrike" dirty="0">
                          <a:solidFill>
                            <a:srgbClr val="000000"/>
                          </a:solidFill>
                          <a:latin typeface="+mn-lt"/>
                        </a:rPr>
                        <a:t>5.9%</a:t>
                      </a:r>
                    </a:p>
                  </a:txBody>
                  <a:tcPr marL="8274" marR="8274" marT="8274" marB="0" anchor="b">
                    <a:lnL>
                      <a:noFill/>
                    </a:lnL>
                    <a:lnR>
                      <a:noFill/>
                    </a:lnR>
                    <a:lnT>
                      <a:noFill/>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p:txBody>
          <a:bodyPr/>
          <a:lstStyle/>
          <a:p>
            <a:r>
              <a:rPr lang="en-GB" dirty="0" smtClean="0"/>
              <a:t>Motivation</a:t>
            </a:r>
          </a:p>
        </p:txBody>
      </p:sp>
      <p:sp>
        <p:nvSpPr>
          <p:cNvPr id="56323" name="Rectangle 9"/>
          <p:cNvSpPr>
            <a:spLocks noGrp="1"/>
          </p:cNvSpPr>
          <p:nvPr>
            <p:ph type="body" idx="4294967295"/>
          </p:nvPr>
        </p:nvSpPr>
        <p:spPr>
          <a:xfrm>
            <a:off x="395536" y="1412776"/>
            <a:ext cx="8496944" cy="4669507"/>
          </a:xfrm>
        </p:spPr>
        <p:txBody>
          <a:bodyPr/>
          <a:lstStyle/>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Growth in pay for performance?</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smtClean="0"/>
              <a:t>Lemieux  et al. (2009) showed growth in PRP jobs in US in 1980s/90s</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err="1" smtClean="0"/>
              <a:t>Gittleman</a:t>
            </a:r>
            <a:r>
              <a:rPr lang="en-GB" sz="2000" dirty="0" smtClean="0"/>
              <a:t> and Pierce (2013) suggest decline more recently</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smtClean="0"/>
              <a:t>Forth et al. (2014) indicate no growth in PRP jobs using firm-level data, but substantial changes in PRP wage share (for UK)</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smtClean="0"/>
              <a:t>Limited evidence from individual data as yet for UK</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smtClean="0"/>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Wage flexibility in the Great Recession</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smtClean="0">
                <a:latin typeface="+mn-lt"/>
              </a:rPr>
              <a:t>Gregg et al. (2014) show unprecedented falls in real wages (UK)</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err="1" smtClean="0"/>
              <a:t>Elsby</a:t>
            </a:r>
            <a:r>
              <a:rPr lang="en-GB" sz="2000" dirty="0" smtClean="0"/>
              <a:t> et al. (2013)  show frequent nominal wage cuts for both US and UK</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smtClean="0"/>
              <a:t>But little evidence on the role of PRP in recent wage flexibility/stickiness</a:t>
            </a:r>
            <a:endParaRPr lang="en-GB" sz="2000" dirty="0" smtClean="0">
              <a:latin typeface="+mn-lt"/>
            </a:endParaRPr>
          </a:p>
          <a:p>
            <a:pPr marL="341313" indent="-341313">
              <a:lnSpc>
                <a:spcPct val="8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smtClean="0">
              <a:latin typeface="+mn-lt"/>
            </a:endParaRPr>
          </a:p>
          <a:p>
            <a:pPr marL="341313" indent="-341313">
              <a:lnSpc>
                <a:spcPct val="8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smtClean="0">
              <a:latin typeface="+mn-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Employees remaining in same jobs</a:t>
            </a:r>
            <a:endParaRPr lang="en-GB" dirty="0"/>
          </a:p>
        </p:txBody>
      </p:sp>
      <p:sp>
        <p:nvSpPr>
          <p:cNvPr id="3" name="Content Placeholder 2"/>
          <p:cNvSpPr>
            <a:spLocks noGrp="1"/>
          </p:cNvSpPr>
          <p:nvPr>
            <p:ph idx="1"/>
          </p:nvPr>
        </p:nvSpPr>
        <p:spPr/>
        <p:txBody>
          <a:bodyPr/>
          <a:lstStyle/>
          <a:p>
            <a:pPr marL="342900" lvl="1" indent="-342900">
              <a:spcAft>
                <a:spcPts val="600"/>
              </a:spcAft>
              <a:buFont typeface="Arial" charset="0"/>
              <a:buChar char="•"/>
            </a:pPr>
            <a:r>
              <a:rPr lang="en-GB" dirty="0" smtClean="0"/>
              <a:t>Next consider wage growth among people remaining in same job from one year to next, and how this differs between PRP and non-PRP jobs</a:t>
            </a:r>
          </a:p>
          <a:p>
            <a:pPr>
              <a:spcAft>
                <a:spcPts val="600"/>
              </a:spcAft>
            </a:pPr>
            <a:r>
              <a:rPr lang="en-GB" sz="2800" dirty="0" smtClean="0"/>
              <a:t>On average, around 60% of employees in year t are in the same job in year t+1</a:t>
            </a:r>
          </a:p>
          <a:p>
            <a:pPr>
              <a:spcAft>
                <a:spcPts val="600"/>
              </a:spcAft>
            </a:pPr>
            <a:r>
              <a:rPr lang="en-GB" sz="2800" dirty="0" smtClean="0"/>
              <a:t>Their wages are on average less variable than for other employees</a:t>
            </a:r>
          </a:p>
          <a:p>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a:xfrm>
            <a:off x="179512" y="0"/>
            <a:ext cx="8686800" cy="1340768"/>
          </a:xfrm>
        </p:spPr>
        <p:txBody>
          <a:bodyPr/>
          <a:lstStyle/>
          <a:p>
            <a:r>
              <a:rPr lang="en-GB" sz="3200" dirty="0" smtClean="0"/>
              <a:t>Average annual growth in log real hourly wages, employees in same job</a:t>
            </a:r>
          </a:p>
        </p:txBody>
      </p:sp>
      <p:sp>
        <p:nvSpPr>
          <p:cNvPr id="5" name="TextBox 4"/>
          <p:cNvSpPr txBox="1"/>
          <p:nvPr/>
        </p:nvSpPr>
        <p:spPr>
          <a:xfrm>
            <a:off x="611560" y="6021288"/>
            <a:ext cx="4032448" cy="369332"/>
          </a:xfrm>
          <a:prstGeom prst="rect">
            <a:avLst/>
          </a:prstGeom>
          <a:noFill/>
        </p:spPr>
        <p:txBody>
          <a:bodyPr wrap="square" rtlCol="0">
            <a:spAutoFit/>
          </a:bodyPr>
          <a:lstStyle/>
          <a:p>
            <a:r>
              <a:rPr lang="en-GB" dirty="0" smtClean="0"/>
              <a:t>Deflated using CPI, 2012=100</a:t>
            </a:r>
            <a:endParaRPr lang="en-GB" dirty="0"/>
          </a:p>
        </p:txBody>
      </p:sp>
      <p:pic>
        <p:nvPicPr>
          <p:cNvPr id="3076" name="Picture 4"/>
          <p:cNvPicPr>
            <a:picLocks noChangeAspect="1" noChangeArrowheads="1"/>
          </p:cNvPicPr>
          <p:nvPr/>
        </p:nvPicPr>
        <p:blipFill>
          <a:blip r:embed="rId3" cstate="print"/>
          <a:srcRect/>
          <a:stretch>
            <a:fillRect/>
          </a:stretch>
        </p:blipFill>
        <p:spPr bwMode="auto">
          <a:xfrm>
            <a:off x="539552" y="1196752"/>
            <a:ext cx="8018712" cy="48245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Cut in nominal total pay (employees in same job, %)</a:t>
            </a:r>
            <a:endParaRPr lang="en-GB" dirty="0"/>
          </a:p>
        </p:txBody>
      </p:sp>
      <p:pic>
        <p:nvPicPr>
          <p:cNvPr id="86018" name="Picture 2"/>
          <p:cNvPicPr>
            <a:picLocks noChangeAspect="1" noChangeArrowheads="1"/>
          </p:cNvPicPr>
          <p:nvPr/>
        </p:nvPicPr>
        <p:blipFill>
          <a:blip r:embed="rId3" cstate="print"/>
          <a:srcRect/>
          <a:stretch>
            <a:fillRect/>
          </a:stretch>
        </p:blipFill>
        <p:spPr bwMode="auto">
          <a:xfrm>
            <a:off x="683568" y="1700808"/>
            <a:ext cx="7659665" cy="46085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Average annual growth in log real hourly wages, employees in same job</a:t>
            </a:r>
            <a:endParaRPr lang="en-GB" sz="3600" dirty="0"/>
          </a:p>
        </p:txBody>
      </p:sp>
      <p:graphicFrame>
        <p:nvGraphicFramePr>
          <p:cNvPr id="4" name="Table 3"/>
          <p:cNvGraphicFramePr>
            <a:graphicFrameLocks noGrp="1"/>
          </p:cNvGraphicFramePr>
          <p:nvPr/>
        </p:nvGraphicFramePr>
        <p:xfrm>
          <a:off x="827584" y="1556792"/>
          <a:ext cx="7344816" cy="4320485"/>
        </p:xfrm>
        <a:graphic>
          <a:graphicData uri="http://schemas.openxmlformats.org/drawingml/2006/table">
            <a:tbl>
              <a:tblPr/>
              <a:tblGrid>
                <a:gridCol w="918102"/>
                <a:gridCol w="918102"/>
                <a:gridCol w="918102"/>
                <a:gridCol w="918102"/>
                <a:gridCol w="918102"/>
                <a:gridCol w="918102"/>
                <a:gridCol w="918102"/>
                <a:gridCol w="918102"/>
              </a:tblGrid>
              <a:tr h="332345">
                <a:tc>
                  <a:txBody>
                    <a:bodyPr/>
                    <a:lstStyle/>
                    <a:p>
                      <a:pPr algn="l" fontAlgn="b"/>
                      <a:endParaRPr lang="en-GB" sz="1400" b="0" i="0" u="none" strike="noStrike" dirty="0">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2005-06</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2006-07</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2007-08</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2008-09</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2009-10</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2010-11</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2011-12</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2345">
                <a:tc>
                  <a:txBody>
                    <a:bodyPr/>
                    <a:lstStyle/>
                    <a:p>
                      <a:pPr algn="l" fontAlgn="b"/>
                      <a:endParaRPr lang="en-GB" sz="1400" b="0" i="0" u="none" strike="noStrike" dirty="0">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r>
              <a:tr h="332345">
                <a:tc>
                  <a:txBody>
                    <a:bodyPr/>
                    <a:lstStyle/>
                    <a:p>
                      <a:pPr algn="l" fontAlgn="b"/>
                      <a:r>
                        <a:rPr lang="en-GB" sz="1400" b="0" i="0" u="none" strike="noStrike" dirty="0" smtClean="0">
                          <a:solidFill>
                            <a:srgbClr val="000000"/>
                          </a:solidFill>
                          <a:latin typeface="Calibri"/>
                        </a:rPr>
                        <a:t>Raw</a:t>
                      </a:r>
                      <a:endParaRPr lang="en-GB"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0.011*</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0.002</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0.013**</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-0.011*</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-0.012**</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0.013***</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-0.014***</a:t>
                      </a:r>
                    </a:p>
                  </a:txBody>
                  <a:tcPr marL="9525" marR="9525" marT="9525" marB="0" anchor="b">
                    <a:lnL>
                      <a:noFill/>
                    </a:lnL>
                    <a:lnR>
                      <a:noFill/>
                    </a:lnR>
                    <a:lnT>
                      <a:noFill/>
                    </a:lnT>
                    <a:lnB>
                      <a:noFill/>
                    </a:lnB>
                  </a:tcPr>
                </a:tc>
              </a:tr>
              <a:tr h="332345">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[2.30]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[0.34]</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[2.60]</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[-2.41]</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[-2.97]</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[3.44]</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[-3.88]</a:t>
                      </a:r>
                    </a:p>
                  </a:txBody>
                  <a:tcPr marL="9525" marR="9525" marT="9525" marB="0" anchor="b">
                    <a:lnL>
                      <a:noFill/>
                    </a:lnL>
                    <a:lnR>
                      <a:noFill/>
                    </a:lnR>
                    <a:lnT>
                      <a:noFill/>
                    </a:lnT>
                    <a:lnB>
                      <a:noFill/>
                    </a:lnB>
                  </a:tcPr>
                </a:tc>
              </a:tr>
              <a:tr h="332345">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r>
              <a:tr h="332345">
                <a:tc>
                  <a:txBody>
                    <a:bodyPr/>
                    <a:lstStyle/>
                    <a:p>
                      <a:pPr algn="l" fontAlgn="b"/>
                      <a:r>
                        <a:rPr lang="en-GB" sz="1400" b="0" i="0" u="none" strike="noStrike">
                          <a:solidFill>
                            <a:srgbClr val="000000"/>
                          </a:solidFill>
                          <a:latin typeface="Calibri"/>
                        </a:rPr>
                        <a:t>N</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54165</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48827</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48063</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49836</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60210</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61504</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61332</a:t>
                      </a:r>
                    </a:p>
                  </a:txBody>
                  <a:tcPr marL="9525" marR="9525" marT="9525" marB="0" anchor="b">
                    <a:lnL>
                      <a:noFill/>
                    </a:lnL>
                    <a:lnR>
                      <a:noFill/>
                    </a:lnR>
                    <a:lnT>
                      <a:noFill/>
                    </a:lnT>
                    <a:lnB>
                      <a:noFill/>
                    </a:lnB>
                  </a:tcPr>
                </a:tc>
              </a:tr>
              <a:tr h="332345">
                <a:tc>
                  <a:txBody>
                    <a:bodyPr/>
                    <a:lstStyle/>
                    <a:p>
                      <a:pPr algn="l" fontAlgn="b"/>
                      <a:r>
                        <a:rPr lang="en-GB" sz="1400" b="0" i="0" u="none" strike="noStrike">
                          <a:solidFill>
                            <a:srgbClr val="000000"/>
                          </a:solidFill>
                          <a:latin typeface="Calibri"/>
                        </a:rPr>
                        <a:t>adj. R-sq</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0.000</a:t>
                      </a:r>
                    </a:p>
                  </a:txBody>
                  <a:tcPr marL="9525" marR="9525" marT="9525" marB="0" anchor="b">
                    <a:lnL>
                      <a:noFill/>
                    </a:lnL>
                    <a:lnR>
                      <a:noFill/>
                    </a:lnR>
                    <a:lnT>
                      <a:noFill/>
                    </a:lnT>
                    <a:lnB>
                      <a:noFill/>
                    </a:lnB>
                  </a:tcPr>
                </a:tc>
              </a:tr>
              <a:tr h="332345">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r>
              <a:tr h="332345">
                <a:tc>
                  <a:txBody>
                    <a:bodyPr/>
                    <a:lstStyle/>
                    <a:p>
                      <a:pPr algn="l" fontAlgn="b"/>
                      <a:r>
                        <a:rPr lang="en-GB" sz="1400" b="0" i="0" u="none" strike="noStrike" dirty="0" smtClean="0">
                          <a:solidFill>
                            <a:srgbClr val="000000"/>
                          </a:solidFill>
                          <a:latin typeface="Calibri"/>
                        </a:rPr>
                        <a:t>Controls</a:t>
                      </a:r>
                      <a:endParaRPr lang="en-GB"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0.007</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-0.001</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0.013*</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-0.005</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-0.009*</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0.009*</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-0.003</a:t>
                      </a:r>
                    </a:p>
                  </a:txBody>
                  <a:tcPr marL="9525" marR="9525" marT="9525" marB="0" anchor="b">
                    <a:lnL>
                      <a:noFill/>
                    </a:lnL>
                    <a:lnR>
                      <a:noFill/>
                    </a:lnR>
                    <a:lnT>
                      <a:noFill/>
                    </a:lnT>
                    <a:lnB>
                      <a:noFill/>
                    </a:lnB>
                  </a:tcPr>
                </a:tc>
              </a:tr>
              <a:tr h="332345">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[1.44]</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[-0.16]</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[2.41]</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[-1.19]</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[-2.47]</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[2.31]</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[-0.80]</a:t>
                      </a:r>
                    </a:p>
                  </a:txBody>
                  <a:tcPr marL="9525" marR="9525" marT="9525" marB="0" anchor="b">
                    <a:lnL>
                      <a:noFill/>
                    </a:lnL>
                    <a:lnR>
                      <a:noFill/>
                    </a:lnR>
                    <a:lnT>
                      <a:noFill/>
                    </a:lnT>
                    <a:lnB>
                      <a:noFill/>
                    </a:lnB>
                  </a:tcPr>
                </a:tc>
              </a:tr>
              <a:tr h="332345">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dirty="0">
                        <a:solidFill>
                          <a:srgbClr val="000000"/>
                        </a:solidFill>
                        <a:latin typeface="Calibri"/>
                      </a:endParaRPr>
                    </a:p>
                  </a:txBody>
                  <a:tcPr marL="9525" marR="9525" marT="9525" marB="0" anchor="b">
                    <a:lnL>
                      <a:noFill/>
                    </a:lnL>
                    <a:lnR>
                      <a:noFill/>
                    </a:lnR>
                    <a:lnT>
                      <a:noFill/>
                    </a:lnT>
                    <a:lnB>
                      <a:noFill/>
                    </a:lnB>
                  </a:tcPr>
                </a:tc>
              </a:tr>
              <a:tr h="332345">
                <a:tc>
                  <a:txBody>
                    <a:bodyPr/>
                    <a:lstStyle/>
                    <a:p>
                      <a:pPr algn="l" fontAlgn="b"/>
                      <a:r>
                        <a:rPr lang="en-GB" sz="1400" b="0" i="0" u="none" strike="noStrike">
                          <a:solidFill>
                            <a:srgbClr val="000000"/>
                          </a:solidFill>
                          <a:latin typeface="Calibri"/>
                        </a:rPr>
                        <a:t>N</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54165</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48827</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48063</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49836</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60210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61504</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61332</a:t>
                      </a:r>
                    </a:p>
                  </a:txBody>
                  <a:tcPr marL="9525" marR="9525" marT="9525" marB="0" anchor="b">
                    <a:lnL>
                      <a:noFill/>
                    </a:lnL>
                    <a:lnR>
                      <a:noFill/>
                    </a:lnR>
                    <a:lnT>
                      <a:noFill/>
                    </a:lnT>
                    <a:lnB>
                      <a:noFill/>
                    </a:lnB>
                  </a:tcPr>
                </a:tc>
              </a:tr>
              <a:tr h="332345">
                <a:tc>
                  <a:txBody>
                    <a:bodyPr/>
                    <a:lstStyle/>
                    <a:p>
                      <a:pPr algn="l" fontAlgn="b"/>
                      <a:r>
                        <a:rPr lang="en-GB" sz="1400" b="0" i="0" u="none" strike="noStrike" dirty="0">
                          <a:solidFill>
                            <a:srgbClr val="000000"/>
                          </a:solidFill>
                          <a:latin typeface="Calibri"/>
                        </a:rPr>
                        <a:t>adj. R-sq</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0.013</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0.017</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0.015</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0.016</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0.02</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0.013</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0.018</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Average annual growth in log real hourly base wages, in same job</a:t>
            </a:r>
            <a:endParaRPr lang="en-GB" sz="3600" dirty="0"/>
          </a:p>
        </p:txBody>
      </p:sp>
      <p:graphicFrame>
        <p:nvGraphicFramePr>
          <p:cNvPr id="5" name="Table 4"/>
          <p:cNvGraphicFramePr>
            <a:graphicFrameLocks noGrp="1"/>
          </p:cNvGraphicFramePr>
          <p:nvPr/>
        </p:nvGraphicFramePr>
        <p:xfrm>
          <a:off x="899592" y="1484784"/>
          <a:ext cx="7416824" cy="4608513"/>
        </p:xfrm>
        <a:graphic>
          <a:graphicData uri="http://schemas.openxmlformats.org/drawingml/2006/table">
            <a:tbl>
              <a:tblPr/>
              <a:tblGrid>
                <a:gridCol w="927103"/>
                <a:gridCol w="927103"/>
                <a:gridCol w="927103"/>
                <a:gridCol w="927103"/>
                <a:gridCol w="927103"/>
                <a:gridCol w="927103"/>
                <a:gridCol w="927103"/>
                <a:gridCol w="927103"/>
              </a:tblGrid>
              <a:tr h="354501">
                <a:tc>
                  <a:txBody>
                    <a:bodyPr/>
                    <a:lstStyle/>
                    <a:p>
                      <a:pPr algn="l" fontAlgn="b"/>
                      <a:endParaRPr lang="en-GB" sz="1400" b="0" i="0" u="none" strike="noStrike" dirty="0">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2005-06</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2006-07</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2007-08</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2008-09</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2009-10</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2010-11</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2011-12</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501">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GB" sz="1400" b="0" i="0" u="none" strike="noStrike" dirty="0">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GB" sz="1400" b="0" i="0" u="none" strike="noStrike" dirty="0">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GB" sz="1400" b="0" i="0" u="none" strike="noStrike" dirty="0">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GB" sz="1400" b="0" i="0" u="none" strike="noStrike" dirty="0">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GB" sz="1400" b="0" i="0" u="none" strike="noStrike" dirty="0">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r>
              <a:tr h="354501">
                <a:tc>
                  <a:txBody>
                    <a:bodyPr/>
                    <a:lstStyle/>
                    <a:p>
                      <a:pPr algn="l" fontAlgn="b"/>
                      <a:r>
                        <a:rPr lang="en-GB" sz="1400" b="0" i="0" u="none" strike="noStrike" dirty="0" smtClean="0">
                          <a:solidFill>
                            <a:srgbClr val="000000"/>
                          </a:solidFill>
                          <a:latin typeface="Calibri"/>
                        </a:rPr>
                        <a:t>Raw</a:t>
                      </a:r>
                      <a:endParaRPr lang="en-GB"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0.008</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-0.009</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0.005</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-0.007</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-0.015***</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0.006</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-0.016***</a:t>
                      </a:r>
                    </a:p>
                  </a:txBody>
                  <a:tcPr marL="9525" marR="9525" marT="9525" marB="0" anchor="b">
                    <a:lnL>
                      <a:noFill/>
                    </a:lnL>
                    <a:lnR>
                      <a:noFill/>
                    </a:lnR>
                    <a:lnT>
                      <a:noFill/>
                    </a:lnT>
                    <a:lnB>
                      <a:noFill/>
                    </a:lnB>
                  </a:tcPr>
                </a:tc>
              </a:tr>
              <a:tr h="354501">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[1.67]</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[-1.86]</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[1.03]</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[-1.46]</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[-3.82]</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[1.52]</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[-4.17]</a:t>
                      </a:r>
                    </a:p>
                  </a:txBody>
                  <a:tcPr marL="9525" marR="9525" marT="9525" marB="0" anchor="b">
                    <a:lnL>
                      <a:noFill/>
                    </a:lnL>
                    <a:lnR>
                      <a:noFill/>
                    </a:lnR>
                    <a:lnT>
                      <a:noFill/>
                    </a:lnT>
                    <a:lnB>
                      <a:noFill/>
                    </a:lnB>
                  </a:tcPr>
                </a:tc>
              </a:tr>
              <a:tr h="354501">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r>
              <a:tr h="354501">
                <a:tc>
                  <a:txBody>
                    <a:bodyPr/>
                    <a:lstStyle/>
                    <a:p>
                      <a:pPr algn="l" fontAlgn="b"/>
                      <a:r>
                        <a:rPr lang="en-GB" sz="1400" b="0" i="0" u="none" strike="noStrike">
                          <a:solidFill>
                            <a:srgbClr val="000000"/>
                          </a:solidFill>
                          <a:latin typeface="Calibri"/>
                        </a:rPr>
                        <a:t>N</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54097</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48781</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48004</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49765</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60131</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61432</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61254</a:t>
                      </a:r>
                    </a:p>
                  </a:txBody>
                  <a:tcPr marL="9525" marR="9525" marT="9525" marB="0" anchor="b">
                    <a:lnL>
                      <a:noFill/>
                    </a:lnL>
                    <a:lnR>
                      <a:noFill/>
                    </a:lnR>
                    <a:lnT>
                      <a:noFill/>
                    </a:lnT>
                    <a:lnB>
                      <a:noFill/>
                    </a:lnB>
                  </a:tcPr>
                </a:tc>
              </a:tr>
              <a:tr h="354501">
                <a:tc>
                  <a:txBody>
                    <a:bodyPr/>
                    <a:lstStyle/>
                    <a:p>
                      <a:pPr algn="l" fontAlgn="b"/>
                      <a:r>
                        <a:rPr lang="en-GB" sz="1400" b="0" i="0" u="none" strike="noStrike">
                          <a:solidFill>
                            <a:srgbClr val="000000"/>
                          </a:solidFill>
                          <a:latin typeface="Calibri"/>
                        </a:rPr>
                        <a:t>adj. R-sq</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r>
              <a:tr h="354501">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r>
              <a:tr h="354501">
                <a:tc>
                  <a:txBody>
                    <a:bodyPr/>
                    <a:lstStyle/>
                    <a:p>
                      <a:pPr algn="l" fontAlgn="b"/>
                      <a:r>
                        <a:rPr lang="en-GB" sz="1400" b="0" i="0" u="none" strike="noStrike" dirty="0" smtClean="0">
                          <a:solidFill>
                            <a:srgbClr val="000000"/>
                          </a:solidFill>
                          <a:latin typeface="Calibri"/>
                        </a:rPr>
                        <a:t>Controls</a:t>
                      </a:r>
                      <a:endParaRPr lang="en-GB"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0.005</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-0.007</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0.006</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-0.004</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-0.011**</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0.003</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-0.006</a:t>
                      </a:r>
                    </a:p>
                  </a:txBody>
                  <a:tcPr marL="9525" marR="9525" marT="9525" marB="0" anchor="b">
                    <a:lnL>
                      <a:noFill/>
                    </a:lnL>
                    <a:lnR>
                      <a:noFill/>
                    </a:lnR>
                    <a:lnT>
                      <a:noFill/>
                    </a:lnT>
                    <a:lnB>
                      <a:noFill/>
                    </a:lnB>
                  </a:tcPr>
                </a:tc>
              </a:tr>
              <a:tr h="354501">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[1.00]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[-1.53]</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[1.17]</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[-0.92]</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[-2.98]</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[0.66]</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[-1.67]</a:t>
                      </a:r>
                    </a:p>
                  </a:txBody>
                  <a:tcPr marL="9525" marR="9525" marT="9525" marB="0" anchor="b">
                    <a:lnL>
                      <a:noFill/>
                    </a:lnL>
                    <a:lnR>
                      <a:noFill/>
                    </a:lnR>
                    <a:lnT>
                      <a:noFill/>
                    </a:lnT>
                    <a:lnB>
                      <a:noFill/>
                    </a:lnB>
                  </a:tcPr>
                </a:tc>
              </a:tr>
              <a:tr h="354501">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r>
              <a:tr h="354501">
                <a:tc>
                  <a:txBody>
                    <a:bodyPr/>
                    <a:lstStyle/>
                    <a:p>
                      <a:pPr algn="l" fontAlgn="b"/>
                      <a:r>
                        <a:rPr lang="en-GB" sz="1400" b="0" i="0" u="none" strike="noStrike">
                          <a:solidFill>
                            <a:srgbClr val="000000"/>
                          </a:solidFill>
                          <a:latin typeface="Calibri"/>
                        </a:rPr>
                        <a:t>N</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54097</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48781</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48004</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49765</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60131</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61432</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61254</a:t>
                      </a:r>
                    </a:p>
                  </a:txBody>
                  <a:tcPr marL="9525" marR="9525" marT="9525" marB="0" anchor="b">
                    <a:lnL>
                      <a:noFill/>
                    </a:lnL>
                    <a:lnR>
                      <a:noFill/>
                    </a:lnR>
                    <a:lnT>
                      <a:noFill/>
                    </a:lnT>
                    <a:lnB>
                      <a:noFill/>
                    </a:lnB>
                  </a:tcPr>
                </a:tc>
              </a:tr>
              <a:tr h="354501">
                <a:tc>
                  <a:txBody>
                    <a:bodyPr/>
                    <a:lstStyle/>
                    <a:p>
                      <a:pPr algn="l" fontAlgn="b"/>
                      <a:r>
                        <a:rPr lang="en-GB" sz="1400" b="0" i="0" u="none" strike="noStrike" dirty="0">
                          <a:solidFill>
                            <a:srgbClr val="000000"/>
                          </a:solidFill>
                          <a:latin typeface="Calibri"/>
                        </a:rPr>
                        <a:t>adj. R-sq</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0.011</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0.015</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0.012</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0.013</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0.018</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0.013</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0.016</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Any cut in nominal total pay, in same job</a:t>
            </a:r>
            <a:endParaRPr lang="en-GB" sz="3600" dirty="0"/>
          </a:p>
        </p:txBody>
      </p:sp>
      <p:graphicFrame>
        <p:nvGraphicFramePr>
          <p:cNvPr id="4" name="Table 3"/>
          <p:cNvGraphicFramePr>
            <a:graphicFrameLocks noGrp="1"/>
          </p:cNvGraphicFramePr>
          <p:nvPr/>
        </p:nvGraphicFramePr>
        <p:xfrm>
          <a:off x="1043608" y="1412776"/>
          <a:ext cx="6984776" cy="4392492"/>
        </p:xfrm>
        <a:graphic>
          <a:graphicData uri="http://schemas.openxmlformats.org/drawingml/2006/table">
            <a:tbl>
              <a:tblPr/>
              <a:tblGrid>
                <a:gridCol w="873097"/>
                <a:gridCol w="873097"/>
                <a:gridCol w="873097"/>
                <a:gridCol w="873097"/>
                <a:gridCol w="873097"/>
                <a:gridCol w="873097"/>
                <a:gridCol w="873097"/>
                <a:gridCol w="873097"/>
              </a:tblGrid>
              <a:tr h="337884">
                <a:tc>
                  <a:txBody>
                    <a:bodyPr/>
                    <a:lstStyle/>
                    <a:p>
                      <a:pPr algn="l" fontAlgn="b"/>
                      <a:endParaRPr lang="en-GB" sz="1400" b="0" i="0" u="none" strike="noStrike" dirty="0">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2005-06</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2006-07</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2007-08</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2008-09</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2009-10</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2010-11</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2011-12</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7884">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r>
              <a:tr h="337884">
                <a:tc>
                  <a:txBody>
                    <a:bodyPr/>
                    <a:lstStyle/>
                    <a:p>
                      <a:pPr algn="l" fontAlgn="b"/>
                      <a:r>
                        <a:rPr lang="en-GB" sz="1400" b="0" i="0" u="none" strike="noStrike" dirty="0" smtClean="0">
                          <a:solidFill>
                            <a:srgbClr val="000000"/>
                          </a:solidFill>
                          <a:latin typeface="Calibri"/>
                        </a:rPr>
                        <a:t>Raw</a:t>
                      </a:r>
                      <a:endParaRPr lang="en-GB"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-0.020***</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-0.012**</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-0.029***</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-0.001</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0.024***</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-0.027***</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-0.008*</a:t>
                      </a:r>
                    </a:p>
                  </a:txBody>
                  <a:tcPr marL="9525" marR="9525" marT="9525" marB="0" anchor="b">
                    <a:lnL>
                      <a:noFill/>
                    </a:lnL>
                    <a:lnR>
                      <a:noFill/>
                    </a:lnR>
                    <a:lnT>
                      <a:noFill/>
                    </a:lnT>
                    <a:lnB>
                      <a:noFill/>
                    </a:lnB>
                  </a:tcPr>
                </a:tc>
              </a:tr>
              <a:tr h="337884">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[-4.76]</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[-2.83]</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[-6.39]</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[-0.17]</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[5.62]</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[-6.81]</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[-2.20]</a:t>
                      </a:r>
                    </a:p>
                  </a:txBody>
                  <a:tcPr marL="9525" marR="9525" marT="9525" marB="0" anchor="b">
                    <a:lnL>
                      <a:noFill/>
                    </a:lnL>
                    <a:lnR>
                      <a:noFill/>
                    </a:lnR>
                    <a:lnT>
                      <a:noFill/>
                    </a:lnT>
                    <a:lnB>
                      <a:noFill/>
                    </a:lnB>
                  </a:tcPr>
                </a:tc>
              </a:tr>
              <a:tr h="337884">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r>
              <a:tr h="337884">
                <a:tc>
                  <a:txBody>
                    <a:bodyPr/>
                    <a:lstStyle/>
                    <a:p>
                      <a:pPr algn="l" fontAlgn="b"/>
                      <a:r>
                        <a:rPr lang="en-GB" sz="1400" b="0" i="0" u="none" strike="noStrike">
                          <a:solidFill>
                            <a:srgbClr val="000000"/>
                          </a:solidFill>
                          <a:latin typeface="Calibri"/>
                        </a:rPr>
                        <a:t>N</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54165</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48827</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48063</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49836</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60210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61504</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61332</a:t>
                      </a:r>
                    </a:p>
                  </a:txBody>
                  <a:tcPr marL="9525" marR="9525" marT="9525" marB="0" anchor="b">
                    <a:lnL>
                      <a:noFill/>
                    </a:lnL>
                    <a:lnR>
                      <a:noFill/>
                    </a:lnR>
                    <a:lnT>
                      <a:noFill/>
                    </a:lnT>
                    <a:lnB>
                      <a:noFill/>
                    </a:lnB>
                  </a:tcPr>
                </a:tc>
              </a:tr>
              <a:tr h="337884">
                <a:tc>
                  <a:txBody>
                    <a:bodyPr/>
                    <a:lstStyle/>
                    <a:p>
                      <a:pPr algn="l" fontAlgn="b"/>
                      <a:r>
                        <a:rPr lang="en-GB" sz="1400" b="0" i="0" u="none" strike="noStrike">
                          <a:solidFill>
                            <a:srgbClr val="000000"/>
                          </a:solidFill>
                          <a:latin typeface="Calibri"/>
                        </a:rPr>
                        <a:t>adj. R-sq</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0.001</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0.001</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0.001</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r>
              <a:tr h="337884">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r>
              <a:tr h="337884">
                <a:tc>
                  <a:txBody>
                    <a:bodyPr/>
                    <a:lstStyle/>
                    <a:p>
                      <a:pPr algn="l" fontAlgn="b"/>
                      <a:r>
                        <a:rPr lang="en-GB" sz="1400" b="0" i="0" u="none" strike="noStrike" dirty="0" smtClean="0">
                          <a:solidFill>
                            <a:srgbClr val="000000"/>
                          </a:solidFill>
                          <a:latin typeface="Calibri"/>
                        </a:rPr>
                        <a:t>Controls</a:t>
                      </a:r>
                      <a:endParaRPr lang="en-GB"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0.009</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-0.005</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0.012*</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0.037***</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-0.005</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0.005</a:t>
                      </a:r>
                    </a:p>
                  </a:txBody>
                  <a:tcPr marL="9525" marR="9525" marT="9525" marB="0" anchor="b">
                    <a:lnL>
                      <a:noFill/>
                    </a:lnL>
                    <a:lnR>
                      <a:noFill/>
                    </a:lnR>
                    <a:lnT>
                      <a:noFill/>
                    </a:lnT>
                    <a:lnB>
                      <a:noFill/>
                    </a:lnB>
                  </a:tcPr>
                </a:tc>
              </a:tr>
              <a:tr h="337884">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[-0.01]</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[1.83]</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[-1.11]</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[2.43]</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[8.19]</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[-1.28]</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[1.13]</a:t>
                      </a:r>
                    </a:p>
                  </a:txBody>
                  <a:tcPr marL="9525" marR="9525" marT="9525" marB="0" anchor="b">
                    <a:lnL>
                      <a:noFill/>
                    </a:lnL>
                    <a:lnR>
                      <a:noFill/>
                    </a:lnR>
                    <a:lnT>
                      <a:noFill/>
                    </a:lnT>
                    <a:lnB>
                      <a:noFill/>
                    </a:lnB>
                  </a:tcPr>
                </a:tc>
              </a:tr>
              <a:tr h="337884">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r>
              <a:tr h="337884">
                <a:tc>
                  <a:txBody>
                    <a:bodyPr/>
                    <a:lstStyle/>
                    <a:p>
                      <a:pPr algn="l" fontAlgn="b"/>
                      <a:r>
                        <a:rPr lang="en-GB" sz="1400" b="0" i="0" u="none" strike="noStrike">
                          <a:solidFill>
                            <a:srgbClr val="000000"/>
                          </a:solidFill>
                          <a:latin typeface="Calibri"/>
                        </a:rPr>
                        <a:t>N</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54165</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48827</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48063</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49836</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60210</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61504</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61332</a:t>
                      </a:r>
                    </a:p>
                  </a:txBody>
                  <a:tcPr marL="9525" marR="9525" marT="9525" marB="0" anchor="b">
                    <a:lnL>
                      <a:noFill/>
                    </a:lnL>
                    <a:lnR>
                      <a:noFill/>
                    </a:lnR>
                    <a:lnT>
                      <a:noFill/>
                    </a:lnT>
                    <a:lnB>
                      <a:noFill/>
                    </a:lnB>
                  </a:tcPr>
                </a:tc>
              </a:tr>
              <a:tr h="337884">
                <a:tc>
                  <a:txBody>
                    <a:bodyPr/>
                    <a:lstStyle/>
                    <a:p>
                      <a:pPr algn="l" fontAlgn="b"/>
                      <a:r>
                        <a:rPr lang="en-GB" sz="1400" b="0" i="0" u="none" strike="noStrike" dirty="0">
                          <a:solidFill>
                            <a:srgbClr val="000000"/>
                          </a:solidFill>
                          <a:latin typeface="Calibri"/>
                        </a:rPr>
                        <a:t>adj. R-sq</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0.026</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0.03</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0.028</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0.024</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0.029</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0.025</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0.023</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Average growth in hours worked (employees in same job)</a:t>
            </a:r>
            <a:endParaRPr lang="en-GB" dirty="0"/>
          </a:p>
        </p:txBody>
      </p:sp>
      <p:pic>
        <p:nvPicPr>
          <p:cNvPr id="84994" name="Picture 2"/>
          <p:cNvPicPr>
            <a:picLocks noGrp="1" noChangeAspect="1" noChangeArrowheads="1"/>
          </p:cNvPicPr>
          <p:nvPr>
            <p:ph idx="1"/>
          </p:nvPr>
        </p:nvPicPr>
        <p:blipFill>
          <a:blip r:embed="rId3" cstate="print"/>
          <a:srcRect/>
          <a:stretch>
            <a:fillRect/>
          </a:stretch>
        </p:blipFill>
        <p:spPr bwMode="auto">
          <a:xfrm>
            <a:off x="539552" y="1556792"/>
            <a:ext cx="7776336" cy="46805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Job retention</a:t>
            </a:r>
            <a:endParaRPr lang="en-GB" dirty="0"/>
          </a:p>
        </p:txBody>
      </p:sp>
      <p:sp>
        <p:nvSpPr>
          <p:cNvPr id="3" name="Content Placeholder 2"/>
          <p:cNvSpPr>
            <a:spLocks noGrp="1"/>
          </p:cNvSpPr>
          <p:nvPr>
            <p:ph idx="1"/>
          </p:nvPr>
        </p:nvSpPr>
        <p:spPr/>
        <p:txBody>
          <a:bodyPr/>
          <a:lstStyle/>
          <a:p>
            <a:pPr>
              <a:spcAft>
                <a:spcPts val="600"/>
              </a:spcAft>
            </a:pPr>
            <a:r>
              <a:rPr lang="en-GB" dirty="0" smtClean="0"/>
              <a:t>Do PRP jobs last longer?</a:t>
            </a:r>
          </a:p>
          <a:p>
            <a:pPr>
              <a:spcAft>
                <a:spcPts val="600"/>
              </a:spcAft>
            </a:pPr>
            <a:r>
              <a:rPr lang="en-GB" dirty="0" smtClean="0"/>
              <a:t>Start from 2007 </a:t>
            </a:r>
          </a:p>
          <a:p>
            <a:pPr lvl="1">
              <a:spcAft>
                <a:spcPts val="600"/>
              </a:spcAft>
            </a:pPr>
            <a:r>
              <a:rPr lang="en-GB" dirty="0" smtClean="0"/>
              <a:t>to avoid years where reductions in ONS sample</a:t>
            </a:r>
          </a:p>
          <a:p>
            <a:pPr>
              <a:spcAft>
                <a:spcPts val="600"/>
              </a:spcAft>
            </a:pPr>
            <a:r>
              <a:rPr lang="en-GB" dirty="0" smtClean="0"/>
              <a:t>Use survival analysis to follow individuals from 2007 until year of exit from their 2007 job</a:t>
            </a:r>
          </a:p>
          <a:p>
            <a:pPr>
              <a:spcAft>
                <a:spcPts val="600"/>
              </a:spcAft>
            </a:pPr>
            <a:r>
              <a:rPr lang="en-GB" dirty="0" smtClean="0"/>
              <a:t>PRP jobs on average lasted longer</a:t>
            </a:r>
          </a:p>
          <a:p>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Survival analysis</a:t>
            </a:r>
            <a:endParaRPr lang="en-GB" dirty="0"/>
          </a:p>
        </p:txBody>
      </p:sp>
      <p:pic>
        <p:nvPicPr>
          <p:cNvPr id="87042" name="Picture 2"/>
          <p:cNvPicPr>
            <a:picLocks noGrp="1" noChangeAspect="1" noChangeArrowheads="1"/>
          </p:cNvPicPr>
          <p:nvPr>
            <p:ph idx="1"/>
          </p:nvPr>
        </p:nvPicPr>
        <p:blipFill>
          <a:blip r:embed="rId3" cstate="print"/>
          <a:srcRect/>
          <a:stretch>
            <a:fillRect/>
          </a:stretch>
        </p:blipFill>
        <p:spPr bwMode="auto">
          <a:xfrm>
            <a:off x="755576" y="1340768"/>
            <a:ext cx="7056784" cy="51656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a:t>
            </a:r>
            <a:endParaRPr lang="en-GB" dirty="0"/>
          </a:p>
        </p:txBody>
      </p:sp>
      <p:graphicFrame>
        <p:nvGraphicFramePr>
          <p:cNvPr id="4" name="Table 3"/>
          <p:cNvGraphicFramePr>
            <a:graphicFrameLocks noGrp="1"/>
          </p:cNvGraphicFramePr>
          <p:nvPr/>
        </p:nvGraphicFramePr>
        <p:xfrm>
          <a:off x="1331640" y="1772816"/>
          <a:ext cx="6480718" cy="2304258"/>
        </p:xfrm>
        <a:graphic>
          <a:graphicData uri="http://schemas.openxmlformats.org/drawingml/2006/table">
            <a:tbl>
              <a:tblPr>
                <a:tableStyleId>{9D7B26C5-4107-4FEC-AEDC-1716B250A1EF}</a:tableStyleId>
              </a:tblPr>
              <a:tblGrid>
                <a:gridCol w="1036915"/>
                <a:gridCol w="1296143"/>
                <a:gridCol w="1195334"/>
                <a:gridCol w="878496"/>
                <a:gridCol w="1137728"/>
                <a:gridCol w="936102"/>
              </a:tblGrid>
              <a:tr h="384043">
                <a:tc>
                  <a:txBody>
                    <a:bodyPr/>
                    <a:lstStyle/>
                    <a:p>
                      <a:pPr algn="l" fontAlgn="b"/>
                      <a:endParaRPr lang="en-GB" sz="2000" b="0" i="0" u="none" strike="noStrike" dirty="0">
                        <a:solidFill>
                          <a:srgbClr val="000000"/>
                        </a:solidFill>
                        <a:latin typeface="Calibri"/>
                      </a:endParaRPr>
                    </a:p>
                  </a:txBody>
                  <a:tcPr marL="9525" marR="9525" marT="9525" marB="0" anchor="b"/>
                </a:tc>
                <a:tc>
                  <a:txBody>
                    <a:bodyPr/>
                    <a:lstStyle/>
                    <a:p>
                      <a:pPr algn="ctr" fontAlgn="b"/>
                      <a:endParaRPr lang="en-GB" sz="2000" b="0" i="0" u="none" strike="noStrike" dirty="0">
                        <a:solidFill>
                          <a:srgbClr val="000000"/>
                        </a:solidFill>
                        <a:latin typeface="Calibri"/>
                      </a:endParaRPr>
                    </a:p>
                  </a:txBody>
                  <a:tcPr marL="9525" marR="9525" marT="9525" marB="0" anchor="b"/>
                </a:tc>
                <a:tc>
                  <a:txBody>
                    <a:bodyPr/>
                    <a:lstStyle/>
                    <a:p>
                      <a:pPr algn="ctr" fontAlgn="b"/>
                      <a:r>
                        <a:rPr lang="en-GB" sz="2000" u="none" strike="noStrike"/>
                        <a:t>Robust</a:t>
                      </a:r>
                      <a:endParaRPr lang="en-GB" sz="2000" b="0" i="0" u="none" strike="noStrike">
                        <a:solidFill>
                          <a:srgbClr val="000000"/>
                        </a:solidFill>
                        <a:latin typeface="Calibri"/>
                      </a:endParaRPr>
                    </a:p>
                  </a:txBody>
                  <a:tcPr marL="9525" marR="9525" marT="9525" marB="0" anchor="b"/>
                </a:tc>
                <a:tc>
                  <a:txBody>
                    <a:bodyPr/>
                    <a:lstStyle/>
                    <a:p>
                      <a:pPr algn="ctr" fontAlgn="b"/>
                      <a:endParaRPr lang="en-GB" sz="2000" b="0" i="0" u="none" strike="noStrike">
                        <a:solidFill>
                          <a:srgbClr val="000000"/>
                        </a:solidFill>
                        <a:latin typeface="Calibri"/>
                      </a:endParaRPr>
                    </a:p>
                  </a:txBody>
                  <a:tcPr marL="9525" marR="9525" marT="9525" marB="0" anchor="b"/>
                </a:tc>
                <a:tc>
                  <a:txBody>
                    <a:bodyPr/>
                    <a:lstStyle/>
                    <a:p>
                      <a:pPr algn="ctr" fontAlgn="b"/>
                      <a:endParaRPr lang="en-GB" sz="2000" b="0" i="0" u="none" strike="noStrike">
                        <a:solidFill>
                          <a:srgbClr val="000000"/>
                        </a:solidFill>
                        <a:latin typeface="Calibri"/>
                      </a:endParaRPr>
                    </a:p>
                  </a:txBody>
                  <a:tcPr marL="9525" marR="9525" marT="9525" marB="0" anchor="b"/>
                </a:tc>
                <a:tc>
                  <a:txBody>
                    <a:bodyPr/>
                    <a:lstStyle/>
                    <a:p>
                      <a:pPr algn="ctr" fontAlgn="b"/>
                      <a:endParaRPr lang="en-GB" sz="2000" b="0" i="0" u="none" strike="noStrike">
                        <a:solidFill>
                          <a:srgbClr val="000000"/>
                        </a:solidFill>
                        <a:latin typeface="Calibri"/>
                      </a:endParaRPr>
                    </a:p>
                  </a:txBody>
                  <a:tcPr marL="9525" marR="9525" marT="9525" marB="0" anchor="b"/>
                </a:tc>
              </a:tr>
              <a:tr h="384043">
                <a:tc>
                  <a:txBody>
                    <a:bodyPr/>
                    <a:lstStyle/>
                    <a:p>
                      <a:pPr algn="l" fontAlgn="b"/>
                      <a:endParaRPr lang="en-GB" sz="2000" b="0" i="0" u="none" strike="noStrike" dirty="0">
                        <a:solidFill>
                          <a:srgbClr val="000000"/>
                        </a:solidFill>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GB" sz="2000" u="none" strike="noStrike"/>
                        <a:t>Haz. Ratio</a:t>
                      </a:r>
                      <a:endParaRPr lang="en-GB" sz="2000" b="0" i="0" u="none" strike="noStrike">
                        <a:solidFill>
                          <a:srgbClr val="000000"/>
                        </a:solidFill>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GB" sz="2000" u="none" strike="noStrike"/>
                        <a:t>Std. Err.</a:t>
                      </a:r>
                      <a:endParaRPr lang="en-GB" sz="2000" b="0" i="0" u="none" strike="noStrike">
                        <a:solidFill>
                          <a:srgbClr val="000000"/>
                        </a:solidFill>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GB" sz="2000" u="none" strike="noStrike"/>
                        <a:t>z</a:t>
                      </a:r>
                      <a:endParaRPr lang="en-GB" sz="2000" b="0" i="0" u="none" strike="noStrike">
                        <a:solidFill>
                          <a:srgbClr val="000000"/>
                        </a:solidFill>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GB" sz="2000" u="none" strike="noStrike" dirty="0"/>
                        <a:t>P&gt;z</a:t>
                      </a:r>
                      <a:endParaRPr lang="en-GB" sz="2000" b="0" i="0" u="none" strike="noStrike" dirty="0">
                        <a:solidFill>
                          <a:srgbClr val="000000"/>
                        </a:solidFill>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GB" sz="2000" u="none" strike="noStrike" dirty="0"/>
                        <a:t>N</a:t>
                      </a:r>
                      <a:endParaRPr lang="en-GB" sz="2000" b="0" i="0" u="none" strike="noStrike" dirty="0">
                        <a:solidFill>
                          <a:srgbClr val="000000"/>
                        </a:solidFill>
                        <a:latin typeface="Calibri"/>
                      </a:endParaRPr>
                    </a:p>
                  </a:txBody>
                  <a:tcPr marL="9525" marR="9525" marT="9525" marB="0" anchor="b">
                    <a:lnB w="12700" cap="flat" cmpd="sng" algn="ctr">
                      <a:solidFill>
                        <a:schemeClr val="tx1"/>
                      </a:solidFill>
                      <a:prstDash val="solid"/>
                      <a:round/>
                      <a:headEnd type="none" w="med" len="med"/>
                      <a:tailEnd type="none" w="med" len="med"/>
                    </a:lnB>
                  </a:tcPr>
                </a:tc>
              </a:tr>
              <a:tr h="384043">
                <a:tc>
                  <a:txBody>
                    <a:bodyPr/>
                    <a:lstStyle/>
                    <a:p>
                      <a:pPr algn="l" fontAlgn="b"/>
                      <a:endParaRPr lang="en-GB" sz="2000" b="0" i="0" u="none" strike="noStrike">
                        <a:solidFill>
                          <a:srgbClr val="000000"/>
                        </a:solidFill>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endParaRPr lang="en-GB" sz="2000" b="0" i="0" u="none" strike="noStrike" dirty="0">
                        <a:solidFill>
                          <a:srgbClr val="000000"/>
                        </a:solidFill>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endParaRPr lang="en-GB" sz="2000" b="0" i="0" u="none" strike="noStrike" dirty="0">
                        <a:solidFill>
                          <a:srgbClr val="000000"/>
                        </a:solidFill>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endParaRPr lang="en-GB" sz="2000" b="0" i="0" u="none" strike="noStrike" dirty="0">
                        <a:solidFill>
                          <a:srgbClr val="000000"/>
                        </a:solidFill>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endParaRPr lang="en-GB" sz="2000" b="0" i="0" u="none" strike="noStrike">
                        <a:solidFill>
                          <a:srgbClr val="000000"/>
                        </a:solidFill>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endParaRPr lang="en-GB" sz="2000" b="0" i="0" u="none" strike="noStrike">
                        <a:solidFill>
                          <a:srgbClr val="000000"/>
                        </a:solidFill>
                        <a:latin typeface="Calibri"/>
                      </a:endParaRPr>
                    </a:p>
                  </a:txBody>
                  <a:tcPr marL="9525" marR="9525" marT="9525" marB="0" anchor="b">
                    <a:lnT w="12700" cap="flat" cmpd="sng" algn="ctr">
                      <a:solidFill>
                        <a:schemeClr val="tx1"/>
                      </a:solidFill>
                      <a:prstDash val="solid"/>
                      <a:round/>
                      <a:headEnd type="none" w="med" len="med"/>
                      <a:tailEnd type="none" w="med" len="med"/>
                    </a:lnT>
                  </a:tcPr>
                </a:tc>
              </a:tr>
              <a:tr h="384043">
                <a:tc>
                  <a:txBody>
                    <a:bodyPr/>
                    <a:lstStyle/>
                    <a:p>
                      <a:pPr algn="l" fontAlgn="b"/>
                      <a:r>
                        <a:rPr lang="en-GB" sz="2000" u="none" strike="noStrike"/>
                        <a:t>Raw</a:t>
                      </a:r>
                      <a:endParaRPr lang="en-GB" sz="2000" b="0" i="0" u="none" strike="noStrike">
                        <a:solidFill>
                          <a:srgbClr val="000000"/>
                        </a:solidFill>
                        <a:latin typeface="Calibri"/>
                      </a:endParaRPr>
                    </a:p>
                  </a:txBody>
                  <a:tcPr marL="9525" marR="9525" marT="9525" marB="0" anchor="b"/>
                </a:tc>
                <a:tc>
                  <a:txBody>
                    <a:bodyPr/>
                    <a:lstStyle/>
                    <a:p>
                      <a:pPr algn="ctr" fontAlgn="b"/>
                      <a:r>
                        <a:rPr lang="en-GB" sz="2000" u="none" strike="noStrike"/>
                        <a:t>0.671</a:t>
                      </a:r>
                      <a:endParaRPr lang="en-GB" sz="2000" b="0" i="0" u="none" strike="noStrike">
                        <a:solidFill>
                          <a:srgbClr val="000000"/>
                        </a:solidFill>
                        <a:latin typeface="Calibri"/>
                      </a:endParaRPr>
                    </a:p>
                  </a:txBody>
                  <a:tcPr marL="9525" marR="9525" marT="9525" marB="0" anchor="b"/>
                </a:tc>
                <a:tc>
                  <a:txBody>
                    <a:bodyPr/>
                    <a:lstStyle/>
                    <a:p>
                      <a:pPr algn="ctr" fontAlgn="b"/>
                      <a:r>
                        <a:rPr lang="en-GB" sz="2000" u="none" strike="noStrike"/>
                        <a:t>0.004</a:t>
                      </a:r>
                      <a:endParaRPr lang="en-GB" sz="2000" b="0" i="0" u="none" strike="noStrike">
                        <a:solidFill>
                          <a:srgbClr val="000000"/>
                        </a:solidFill>
                        <a:latin typeface="Calibri"/>
                      </a:endParaRPr>
                    </a:p>
                  </a:txBody>
                  <a:tcPr marL="9525" marR="9525" marT="9525" marB="0" anchor="b"/>
                </a:tc>
                <a:tc>
                  <a:txBody>
                    <a:bodyPr/>
                    <a:lstStyle/>
                    <a:p>
                      <a:pPr algn="ctr" fontAlgn="b"/>
                      <a:r>
                        <a:rPr lang="en-GB" sz="2000" u="none" strike="noStrike"/>
                        <a:t>-61.08</a:t>
                      </a:r>
                      <a:endParaRPr lang="en-GB" sz="2000" b="0" i="0" u="none" strike="noStrike">
                        <a:solidFill>
                          <a:srgbClr val="000000"/>
                        </a:solidFill>
                        <a:latin typeface="Calibri"/>
                      </a:endParaRPr>
                    </a:p>
                  </a:txBody>
                  <a:tcPr marL="9525" marR="9525" marT="9525" marB="0" anchor="b"/>
                </a:tc>
                <a:tc>
                  <a:txBody>
                    <a:bodyPr/>
                    <a:lstStyle/>
                    <a:p>
                      <a:pPr algn="ctr" fontAlgn="b"/>
                      <a:r>
                        <a:rPr lang="en-GB" sz="2000" u="none" strike="noStrike" dirty="0"/>
                        <a:t>0.00</a:t>
                      </a:r>
                      <a:endParaRPr lang="en-GB" sz="2000" b="0" i="0" u="none" strike="noStrike" dirty="0">
                        <a:solidFill>
                          <a:srgbClr val="000000"/>
                        </a:solidFill>
                        <a:latin typeface="Calibri"/>
                      </a:endParaRPr>
                    </a:p>
                  </a:txBody>
                  <a:tcPr marL="9525" marR="9525" marT="9525" marB="0" anchor="b"/>
                </a:tc>
                <a:tc>
                  <a:txBody>
                    <a:bodyPr/>
                    <a:lstStyle/>
                    <a:p>
                      <a:pPr algn="ctr" fontAlgn="b"/>
                      <a:r>
                        <a:rPr lang="en-GB" sz="2000" u="none" strike="noStrike" dirty="0" smtClean="0"/>
                        <a:t>207,441</a:t>
                      </a:r>
                      <a:endParaRPr lang="en-GB" sz="2000" b="0" i="0" u="none" strike="noStrike" dirty="0">
                        <a:solidFill>
                          <a:srgbClr val="000000"/>
                        </a:solidFill>
                        <a:latin typeface="Calibri"/>
                      </a:endParaRPr>
                    </a:p>
                  </a:txBody>
                  <a:tcPr marL="9525" marR="9525" marT="9525" marB="0" anchor="b"/>
                </a:tc>
              </a:tr>
              <a:tr h="384043">
                <a:tc>
                  <a:txBody>
                    <a:bodyPr/>
                    <a:lstStyle/>
                    <a:p>
                      <a:pPr algn="l" fontAlgn="b"/>
                      <a:endParaRPr lang="en-GB" sz="2000" b="0" i="0" u="none" strike="noStrike">
                        <a:solidFill>
                          <a:srgbClr val="000000"/>
                        </a:solidFill>
                        <a:latin typeface="Calibri"/>
                      </a:endParaRPr>
                    </a:p>
                  </a:txBody>
                  <a:tcPr marL="9525" marR="9525" marT="9525" marB="0" anchor="b"/>
                </a:tc>
                <a:tc>
                  <a:txBody>
                    <a:bodyPr/>
                    <a:lstStyle/>
                    <a:p>
                      <a:pPr algn="ctr" fontAlgn="b"/>
                      <a:endParaRPr lang="en-GB" sz="2000" b="0" i="0" u="none" strike="noStrike">
                        <a:solidFill>
                          <a:srgbClr val="000000"/>
                        </a:solidFill>
                        <a:latin typeface="Calibri"/>
                      </a:endParaRPr>
                    </a:p>
                  </a:txBody>
                  <a:tcPr marL="9525" marR="9525" marT="9525" marB="0" anchor="b"/>
                </a:tc>
                <a:tc>
                  <a:txBody>
                    <a:bodyPr/>
                    <a:lstStyle/>
                    <a:p>
                      <a:pPr algn="ctr" fontAlgn="b"/>
                      <a:endParaRPr lang="en-GB" sz="2000" b="0" i="0" u="none" strike="noStrike">
                        <a:solidFill>
                          <a:srgbClr val="000000"/>
                        </a:solidFill>
                        <a:latin typeface="Calibri"/>
                      </a:endParaRPr>
                    </a:p>
                  </a:txBody>
                  <a:tcPr marL="9525" marR="9525" marT="9525" marB="0" anchor="b"/>
                </a:tc>
                <a:tc>
                  <a:txBody>
                    <a:bodyPr/>
                    <a:lstStyle/>
                    <a:p>
                      <a:pPr algn="ctr" fontAlgn="b"/>
                      <a:endParaRPr lang="en-GB" sz="2000" b="0" i="0" u="none" strike="noStrike">
                        <a:solidFill>
                          <a:srgbClr val="000000"/>
                        </a:solidFill>
                        <a:latin typeface="Calibri"/>
                      </a:endParaRPr>
                    </a:p>
                  </a:txBody>
                  <a:tcPr marL="9525" marR="9525" marT="9525" marB="0" anchor="b"/>
                </a:tc>
                <a:tc>
                  <a:txBody>
                    <a:bodyPr/>
                    <a:lstStyle/>
                    <a:p>
                      <a:pPr algn="ctr" fontAlgn="b"/>
                      <a:endParaRPr lang="en-GB" sz="2000" b="0" i="0" u="none" strike="noStrike" dirty="0">
                        <a:solidFill>
                          <a:srgbClr val="000000"/>
                        </a:solidFill>
                        <a:latin typeface="Calibri"/>
                      </a:endParaRPr>
                    </a:p>
                  </a:txBody>
                  <a:tcPr marL="9525" marR="9525" marT="9525" marB="0" anchor="b"/>
                </a:tc>
                <a:tc>
                  <a:txBody>
                    <a:bodyPr/>
                    <a:lstStyle/>
                    <a:p>
                      <a:pPr algn="ctr" fontAlgn="b"/>
                      <a:endParaRPr lang="en-GB" sz="2000" b="0" i="0" u="none" strike="noStrike" dirty="0">
                        <a:solidFill>
                          <a:srgbClr val="000000"/>
                        </a:solidFill>
                        <a:latin typeface="Calibri"/>
                      </a:endParaRPr>
                    </a:p>
                  </a:txBody>
                  <a:tcPr marL="9525" marR="9525" marT="9525" marB="0" anchor="b"/>
                </a:tc>
              </a:tr>
              <a:tr h="384043">
                <a:tc>
                  <a:txBody>
                    <a:bodyPr/>
                    <a:lstStyle/>
                    <a:p>
                      <a:pPr algn="l" fontAlgn="b"/>
                      <a:r>
                        <a:rPr lang="en-GB" sz="2000" u="none" strike="noStrike"/>
                        <a:t>Controls</a:t>
                      </a:r>
                      <a:endParaRPr lang="en-GB" sz="2000" b="0" i="0" u="none" strike="noStrike">
                        <a:solidFill>
                          <a:srgbClr val="000000"/>
                        </a:solidFill>
                        <a:latin typeface="Calibri"/>
                      </a:endParaRPr>
                    </a:p>
                  </a:txBody>
                  <a:tcPr marL="9525" marR="9525" marT="9525" marB="0" anchor="b"/>
                </a:tc>
                <a:tc>
                  <a:txBody>
                    <a:bodyPr/>
                    <a:lstStyle/>
                    <a:p>
                      <a:pPr algn="ctr" fontAlgn="b"/>
                      <a:r>
                        <a:rPr lang="en-GB" sz="2000" u="none" strike="noStrike"/>
                        <a:t>0.709</a:t>
                      </a:r>
                      <a:endParaRPr lang="en-GB" sz="2000" b="0" i="0" u="none" strike="noStrike">
                        <a:solidFill>
                          <a:srgbClr val="000000"/>
                        </a:solidFill>
                        <a:latin typeface="Calibri"/>
                      </a:endParaRPr>
                    </a:p>
                  </a:txBody>
                  <a:tcPr marL="9525" marR="9525" marT="9525" marB="0" anchor="b"/>
                </a:tc>
                <a:tc>
                  <a:txBody>
                    <a:bodyPr/>
                    <a:lstStyle/>
                    <a:p>
                      <a:pPr algn="ctr" fontAlgn="b"/>
                      <a:r>
                        <a:rPr lang="en-GB" sz="2000" u="none" strike="noStrike" dirty="0"/>
                        <a:t>0.005</a:t>
                      </a:r>
                      <a:endParaRPr lang="en-GB" sz="2000" b="0" i="0" u="none" strike="noStrike" dirty="0">
                        <a:solidFill>
                          <a:srgbClr val="000000"/>
                        </a:solidFill>
                        <a:latin typeface="Calibri"/>
                      </a:endParaRPr>
                    </a:p>
                  </a:txBody>
                  <a:tcPr marL="9525" marR="9525" marT="9525" marB="0" anchor="b"/>
                </a:tc>
                <a:tc>
                  <a:txBody>
                    <a:bodyPr/>
                    <a:lstStyle/>
                    <a:p>
                      <a:pPr algn="ctr" fontAlgn="b"/>
                      <a:r>
                        <a:rPr lang="en-GB" sz="2000" u="none" strike="noStrike" dirty="0"/>
                        <a:t>-47.64</a:t>
                      </a:r>
                      <a:endParaRPr lang="en-GB" sz="2000" b="0" i="0" u="none" strike="noStrike" dirty="0">
                        <a:solidFill>
                          <a:srgbClr val="000000"/>
                        </a:solidFill>
                        <a:latin typeface="Calibri"/>
                      </a:endParaRPr>
                    </a:p>
                  </a:txBody>
                  <a:tcPr marL="9525" marR="9525" marT="9525" marB="0" anchor="b"/>
                </a:tc>
                <a:tc>
                  <a:txBody>
                    <a:bodyPr/>
                    <a:lstStyle/>
                    <a:p>
                      <a:pPr algn="ctr" fontAlgn="b"/>
                      <a:r>
                        <a:rPr lang="en-GB" sz="2000" u="none" strike="noStrike" dirty="0"/>
                        <a:t>0.00</a:t>
                      </a:r>
                      <a:endParaRPr lang="en-GB" sz="2000" b="0" i="0" u="none" strike="noStrike" dirty="0">
                        <a:solidFill>
                          <a:srgbClr val="000000"/>
                        </a:solidFill>
                        <a:latin typeface="Calibri"/>
                      </a:endParaRPr>
                    </a:p>
                  </a:txBody>
                  <a:tcPr marL="9525" marR="9525" marT="9525" marB="0" anchor="b"/>
                </a:tc>
                <a:tc>
                  <a:txBody>
                    <a:bodyPr/>
                    <a:lstStyle/>
                    <a:p>
                      <a:pPr algn="ctr" fontAlgn="b"/>
                      <a:r>
                        <a:rPr lang="en-GB" sz="2000" u="none" strike="noStrike" dirty="0" smtClean="0"/>
                        <a:t>207,441</a:t>
                      </a:r>
                      <a:endParaRPr lang="en-GB" sz="2000" b="0" i="0" u="none" strike="noStrike" dirty="0">
                        <a:solidFill>
                          <a:srgbClr val="000000"/>
                        </a:solidFill>
                        <a:latin typeface="Calibri"/>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p:txBody>
          <a:bodyPr/>
          <a:lstStyle/>
          <a:p>
            <a:r>
              <a:rPr lang="en-GB" dirty="0" smtClean="0"/>
              <a:t>Overview</a:t>
            </a:r>
          </a:p>
        </p:txBody>
      </p:sp>
      <p:sp>
        <p:nvSpPr>
          <p:cNvPr id="56323" name="Rectangle 9"/>
          <p:cNvSpPr>
            <a:spLocks noGrp="1"/>
          </p:cNvSpPr>
          <p:nvPr>
            <p:ph type="body" idx="4294967295"/>
          </p:nvPr>
        </p:nvSpPr>
        <p:spPr>
          <a:xfrm>
            <a:off x="395288" y="1340768"/>
            <a:ext cx="8229600" cy="4669507"/>
          </a:xfrm>
        </p:spPr>
        <p:txBody>
          <a:bodyPr/>
          <a:lstStyle/>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latin typeface="+mn-lt"/>
              </a:rPr>
              <a:t>Trends in PRP</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smtClean="0"/>
              <a:t>PRP receipt</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smtClean="0">
                <a:latin typeface="+mn-lt"/>
              </a:rPr>
              <a:t>PRP jobs</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smtClean="0"/>
              <a:t>PRP as % of total pay</a:t>
            </a:r>
            <a:endParaRPr lang="en-GB" sz="2000" dirty="0" smtClean="0">
              <a:latin typeface="+mn-lt"/>
            </a:endParaRPr>
          </a:p>
          <a:p>
            <a:pPr marL="341313" indent="-341313">
              <a:lnSpc>
                <a:spcPct val="8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smtClean="0">
              <a:latin typeface="+mn-lt"/>
            </a:endParaRP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Contribution of PRP to wage flexibility</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smtClean="0">
              <a:latin typeface="+mn-lt"/>
            </a:endParaRP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Wage growth in PRP and non-PRP jobs</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smtClean="0"/>
              <a:t>and changes in hours worked</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smtClean="0"/>
              <a:t>job retention</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smtClean="0"/>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Using Annual Survey of Hours and Earnings (ASHE) 2005-2012</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Linked to Business Structure Database (BSD)</a:t>
            </a:r>
          </a:p>
          <a:p>
            <a:pPr marL="341313" indent="-341313">
              <a:lnSpc>
                <a:spcPct val="8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smtClean="0">
              <a:latin typeface="+mn-lt"/>
            </a:endParaRPr>
          </a:p>
          <a:p>
            <a:pPr marL="341313" indent="-341313">
              <a:lnSpc>
                <a:spcPct val="8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smtClean="0">
              <a:latin typeface="+mn-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r>
              <a:rPr lang="en-GB" dirty="0" smtClean="0"/>
              <a:t>Summary</a:t>
            </a:r>
            <a:endParaRPr lang="en-GB" dirty="0"/>
          </a:p>
        </p:txBody>
      </p:sp>
      <p:sp>
        <p:nvSpPr>
          <p:cNvPr id="3" name="Content Placeholder 2"/>
          <p:cNvSpPr>
            <a:spLocks noGrp="1"/>
          </p:cNvSpPr>
          <p:nvPr>
            <p:ph idx="1"/>
          </p:nvPr>
        </p:nvSpPr>
        <p:spPr>
          <a:xfrm>
            <a:off x="395536" y="1340768"/>
            <a:ext cx="8229600" cy="5112568"/>
          </a:xfrm>
        </p:spPr>
        <p:txBody>
          <a:bodyPr/>
          <a:lstStyle/>
          <a:p>
            <a:pPr>
              <a:spcBef>
                <a:spcPts val="600"/>
              </a:spcBef>
            </a:pPr>
            <a:r>
              <a:rPr lang="en-GB" sz="2800" dirty="0" smtClean="0"/>
              <a:t>PRP has not become more prevalent in the UK over this </a:t>
            </a:r>
            <a:r>
              <a:rPr lang="en-GB" sz="2800" dirty="0" smtClean="0"/>
              <a:t>period</a:t>
            </a:r>
          </a:p>
          <a:p>
            <a:pPr>
              <a:spcBef>
                <a:spcPts val="600"/>
              </a:spcBef>
            </a:pPr>
            <a:r>
              <a:rPr lang="en-GB" sz="2800" dirty="0" smtClean="0"/>
              <a:t>Most </a:t>
            </a:r>
            <a:r>
              <a:rPr lang="en-GB" sz="2800" dirty="0" smtClean="0"/>
              <a:t>adjustment in wages through recession has come through changes in base pay</a:t>
            </a:r>
          </a:p>
          <a:p>
            <a:pPr>
              <a:spcBef>
                <a:spcPts val="600"/>
              </a:spcBef>
            </a:pPr>
            <a:r>
              <a:rPr lang="en-GB" sz="2800" dirty="0" smtClean="0"/>
              <a:t>This is true even for PRP workers, where a substantial part of wage flexibility has come from changes in base </a:t>
            </a:r>
            <a:r>
              <a:rPr lang="en-GB" sz="2800" dirty="0" smtClean="0"/>
              <a:t>pay</a:t>
            </a:r>
          </a:p>
          <a:p>
            <a:pPr>
              <a:spcBef>
                <a:spcPts val="600"/>
              </a:spcBef>
            </a:pPr>
            <a:r>
              <a:rPr lang="en-GB" sz="2800" dirty="0" smtClean="0"/>
              <a:t>Bonuses fell more in proportionate terms, but the absolute reduction in base pay was larger</a:t>
            </a:r>
            <a:endParaRPr lang="en-GB" sz="2800" dirty="0" smtClean="0"/>
          </a:p>
          <a:p>
            <a:pPr>
              <a:spcBef>
                <a:spcPts val="600"/>
              </a:spcBef>
            </a:pPr>
            <a:r>
              <a:rPr lang="en-GB" sz="2800" dirty="0" smtClean="0"/>
              <a:t>On </a:t>
            </a:r>
            <a:r>
              <a:rPr lang="en-GB" sz="2800" dirty="0" smtClean="0"/>
              <a:t>average, PRP jobs last longer</a:t>
            </a:r>
          </a:p>
          <a:p>
            <a:pPr>
              <a:buNone/>
            </a:pP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work</a:t>
            </a:r>
            <a:endParaRPr lang="en-GB" dirty="0"/>
          </a:p>
        </p:txBody>
      </p:sp>
      <p:sp>
        <p:nvSpPr>
          <p:cNvPr id="3" name="Content Placeholder 2"/>
          <p:cNvSpPr>
            <a:spLocks noGrp="1"/>
          </p:cNvSpPr>
          <p:nvPr>
            <p:ph idx="1"/>
          </p:nvPr>
        </p:nvSpPr>
        <p:spPr/>
        <p:txBody>
          <a:bodyPr/>
          <a:lstStyle/>
          <a:p>
            <a:pPr>
              <a:spcAft>
                <a:spcPts val="600"/>
              </a:spcAft>
            </a:pPr>
            <a:r>
              <a:rPr lang="en-GB" dirty="0" smtClean="0"/>
              <a:t>Role of firm performance</a:t>
            </a:r>
          </a:p>
          <a:p>
            <a:pPr>
              <a:spcAft>
                <a:spcPts val="600"/>
              </a:spcAft>
            </a:pPr>
            <a:r>
              <a:rPr lang="en-GB" dirty="0" smtClean="0"/>
              <a:t>Why do firms pay bonuses? Rent-sharing or incentives?</a:t>
            </a:r>
          </a:p>
          <a:p>
            <a:pPr>
              <a:spcAft>
                <a:spcPts val="600"/>
              </a:spcAft>
            </a:pPr>
            <a:r>
              <a:rPr lang="en-GB" dirty="0" smtClean="0"/>
              <a:t>Extending survival analysis to account for unobserved heterogeneity</a:t>
            </a:r>
          </a:p>
          <a:p>
            <a:pPr>
              <a:buNone/>
            </a:pP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a:xfrm>
            <a:off x="467544" y="2132856"/>
            <a:ext cx="8229600" cy="1143000"/>
          </a:xfrm>
        </p:spPr>
        <p:txBody>
          <a:bodyPr/>
          <a:lstStyle/>
          <a:p>
            <a:r>
              <a:rPr lang="en-GB" dirty="0" smtClean="0"/>
              <a:t>Some extra slides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ASHE sample, 2002-2012</a:t>
            </a:r>
            <a:endParaRPr lang="en-GB" dirty="0"/>
          </a:p>
        </p:txBody>
      </p:sp>
      <p:graphicFrame>
        <p:nvGraphicFramePr>
          <p:cNvPr id="4" name="Content Placeholder 3"/>
          <p:cNvGraphicFramePr>
            <a:graphicFrameLocks noGrp="1"/>
          </p:cNvGraphicFramePr>
          <p:nvPr>
            <p:ph idx="1"/>
          </p:nvPr>
        </p:nvGraphicFramePr>
        <p:xfrm>
          <a:off x="251520" y="1556792"/>
          <a:ext cx="8712968" cy="3167256"/>
        </p:xfrm>
        <a:graphic>
          <a:graphicData uri="http://schemas.openxmlformats.org/drawingml/2006/table">
            <a:tbl>
              <a:tblPr firstRow="1" bandRow="1">
                <a:tableStyleId>{5C22544A-7EE6-4342-B048-85BDC9FD1C3A}</a:tableStyleId>
              </a:tblPr>
              <a:tblGrid>
                <a:gridCol w="1078275"/>
                <a:gridCol w="1143561"/>
                <a:gridCol w="762374"/>
                <a:gridCol w="1143561"/>
                <a:gridCol w="914849"/>
                <a:gridCol w="1067324"/>
                <a:gridCol w="838611"/>
                <a:gridCol w="980135"/>
                <a:gridCol w="784278"/>
              </a:tblGrid>
              <a:tr h="403194">
                <a:tc>
                  <a:txBody>
                    <a:bodyPr/>
                    <a:lstStyle/>
                    <a:p>
                      <a:endParaRPr lang="en-GB" dirty="0"/>
                    </a:p>
                  </a:txBody>
                  <a:tcPr/>
                </a:tc>
                <a:tc gridSpan="2">
                  <a:txBody>
                    <a:bodyPr/>
                    <a:lstStyle/>
                    <a:p>
                      <a:pPr algn="ctr"/>
                      <a:r>
                        <a:rPr lang="en-GB" dirty="0" smtClean="0"/>
                        <a:t>Observations</a:t>
                      </a:r>
                      <a:endParaRPr lang="en-GB" dirty="0"/>
                    </a:p>
                  </a:txBody>
                  <a:tcPr/>
                </a:tc>
                <a:tc hMerge="1">
                  <a:txBody>
                    <a:bodyPr/>
                    <a:lstStyle/>
                    <a:p>
                      <a:endParaRPr lang="en-GB" dirty="0"/>
                    </a:p>
                  </a:txBody>
                  <a:tcPr/>
                </a:tc>
                <a:tc gridSpan="2">
                  <a:txBody>
                    <a:bodyPr/>
                    <a:lstStyle/>
                    <a:p>
                      <a:pPr algn="ctr"/>
                      <a:r>
                        <a:rPr lang="en-GB" dirty="0" smtClean="0"/>
                        <a:t>People</a:t>
                      </a:r>
                      <a:endParaRPr lang="en-GB" dirty="0"/>
                    </a:p>
                  </a:txBody>
                  <a:tcPr/>
                </a:tc>
                <a:tc hMerge="1">
                  <a:txBody>
                    <a:bodyPr/>
                    <a:lstStyle/>
                    <a:p>
                      <a:endParaRPr lang="en-GB" dirty="0"/>
                    </a:p>
                  </a:txBody>
                  <a:tcPr/>
                </a:tc>
                <a:tc gridSpan="2">
                  <a:txBody>
                    <a:bodyPr/>
                    <a:lstStyle/>
                    <a:p>
                      <a:pPr algn="ctr"/>
                      <a:r>
                        <a:rPr lang="en-GB" dirty="0" smtClean="0"/>
                        <a:t>Firms</a:t>
                      </a:r>
                      <a:endParaRPr lang="en-GB" dirty="0"/>
                    </a:p>
                  </a:txBody>
                  <a:tcPr/>
                </a:tc>
                <a:tc hMerge="1">
                  <a:txBody>
                    <a:bodyPr/>
                    <a:lstStyle/>
                    <a:p>
                      <a:endParaRPr lang="en-GB" dirty="0"/>
                    </a:p>
                  </a:txBody>
                  <a:tcPr/>
                </a:tc>
                <a:tc gridSpan="2">
                  <a:txBody>
                    <a:bodyPr/>
                    <a:lstStyle/>
                    <a:p>
                      <a:pPr algn="ctr"/>
                      <a:r>
                        <a:rPr lang="en-GB" dirty="0" smtClean="0"/>
                        <a:t>Job</a:t>
                      </a:r>
                      <a:r>
                        <a:rPr lang="en-GB" baseline="0" dirty="0" smtClean="0"/>
                        <a:t> matches</a:t>
                      </a:r>
                      <a:endParaRPr lang="en-GB" dirty="0"/>
                    </a:p>
                  </a:txBody>
                  <a:tcPr/>
                </a:tc>
                <a:tc hMerge="1">
                  <a:txBody>
                    <a:bodyPr/>
                    <a:lstStyle/>
                    <a:p>
                      <a:endParaRPr lang="en-GB" dirty="0"/>
                    </a:p>
                  </a:txBody>
                  <a:tcPr/>
                </a:tc>
              </a:tr>
              <a:tr h="403194">
                <a:tc>
                  <a:txBody>
                    <a:bodyPr/>
                    <a:lstStyle/>
                    <a:p>
                      <a:endParaRPr lang="en-GB" dirty="0"/>
                    </a:p>
                  </a:txBody>
                  <a:tcPr/>
                </a:tc>
                <a:tc>
                  <a:txBody>
                    <a:bodyPr/>
                    <a:lstStyle/>
                    <a:p>
                      <a:pPr algn="ctr"/>
                      <a:r>
                        <a:rPr lang="en-GB" dirty="0" smtClean="0"/>
                        <a:t>N</a:t>
                      </a:r>
                      <a:endParaRPr lang="en-GB" dirty="0"/>
                    </a:p>
                  </a:txBody>
                  <a:tcPr/>
                </a:tc>
                <a:tc>
                  <a:txBody>
                    <a:bodyPr/>
                    <a:lstStyle/>
                    <a:p>
                      <a:pPr algn="ctr"/>
                      <a:r>
                        <a:rPr lang="en-GB" dirty="0" smtClean="0"/>
                        <a:t>%</a:t>
                      </a:r>
                      <a:endParaRPr lang="en-GB" dirty="0"/>
                    </a:p>
                  </a:txBody>
                  <a:tcPr/>
                </a:tc>
                <a:tc>
                  <a:txBody>
                    <a:bodyPr/>
                    <a:lstStyle/>
                    <a:p>
                      <a:pPr algn="ctr"/>
                      <a:r>
                        <a:rPr lang="en-GB" dirty="0" smtClean="0"/>
                        <a:t>N</a:t>
                      </a:r>
                      <a:endParaRPr lang="en-GB" dirty="0"/>
                    </a:p>
                  </a:txBody>
                  <a:tcPr/>
                </a:tc>
                <a:tc>
                  <a:txBody>
                    <a:bodyPr/>
                    <a:lstStyle/>
                    <a:p>
                      <a:pPr algn="ctr"/>
                      <a:r>
                        <a:rPr lang="en-GB" dirty="0" smtClean="0"/>
                        <a:t>%</a:t>
                      </a:r>
                      <a:endParaRPr lang="en-GB" dirty="0"/>
                    </a:p>
                  </a:txBody>
                  <a:tcPr/>
                </a:tc>
                <a:tc>
                  <a:txBody>
                    <a:bodyPr/>
                    <a:lstStyle/>
                    <a:p>
                      <a:pPr algn="ctr"/>
                      <a:r>
                        <a:rPr lang="en-GB" dirty="0" smtClean="0"/>
                        <a:t>N</a:t>
                      </a:r>
                      <a:endParaRPr lang="en-GB" dirty="0"/>
                    </a:p>
                  </a:txBody>
                  <a:tcPr/>
                </a:tc>
                <a:tc>
                  <a:txBody>
                    <a:bodyPr/>
                    <a:lstStyle/>
                    <a:p>
                      <a:pPr algn="ctr"/>
                      <a:r>
                        <a:rPr lang="en-GB" dirty="0" smtClean="0"/>
                        <a:t>%</a:t>
                      </a:r>
                      <a:endParaRPr lang="en-GB" dirty="0"/>
                    </a:p>
                  </a:txBody>
                  <a:tcPr/>
                </a:tc>
                <a:tc>
                  <a:txBody>
                    <a:bodyPr/>
                    <a:lstStyle/>
                    <a:p>
                      <a:pPr algn="ctr"/>
                      <a:r>
                        <a:rPr lang="en-GB" dirty="0" smtClean="0"/>
                        <a:t>N</a:t>
                      </a:r>
                      <a:endParaRPr lang="en-GB" dirty="0"/>
                    </a:p>
                  </a:txBody>
                  <a:tcPr/>
                </a:tc>
                <a:tc>
                  <a:txBody>
                    <a:bodyPr/>
                    <a:lstStyle/>
                    <a:p>
                      <a:pPr algn="ctr"/>
                      <a:r>
                        <a:rPr lang="en-GB" dirty="0" smtClean="0"/>
                        <a:t>%</a:t>
                      </a:r>
                      <a:endParaRPr lang="en-GB" dirty="0"/>
                    </a:p>
                  </a:txBody>
                  <a:tcPr/>
                </a:tc>
              </a:tr>
              <a:tr h="4031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Full dataset</a:t>
                      </a:r>
                    </a:p>
                  </a:txBody>
                  <a:tcPr/>
                </a:tc>
                <a:tc>
                  <a:txBody>
                    <a:bodyPr/>
                    <a:lstStyle/>
                    <a:p>
                      <a:pPr algn="ctr">
                        <a:lnSpc>
                          <a:spcPct val="115000"/>
                        </a:lnSpc>
                        <a:spcAft>
                          <a:spcPts val="0"/>
                        </a:spcAft>
                      </a:pPr>
                      <a:r>
                        <a:rPr lang="en-GB" sz="1800" kern="1200" dirty="0" smtClean="0">
                          <a:solidFill>
                            <a:schemeClr val="dk1"/>
                          </a:solidFill>
                          <a:latin typeface="+mn-lt"/>
                          <a:ea typeface="+mn-ea"/>
                          <a:cs typeface="+mn-cs"/>
                        </a:rPr>
                        <a:t>1,829,087</a:t>
                      </a:r>
                    </a:p>
                  </a:txBody>
                  <a:tcPr marL="68580" marR="68580" marT="0" marB="0"/>
                </a:tc>
                <a:tc>
                  <a:txBody>
                    <a:bodyPr/>
                    <a:lstStyle/>
                    <a:p>
                      <a:pPr algn="ctr">
                        <a:lnSpc>
                          <a:spcPct val="115000"/>
                        </a:lnSpc>
                        <a:spcAft>
                          <a:spcPts val="0"/>
                        </a:spcAft>
                      </a:pPr>
                      <a:r>
                        <a:rPr lang="en-GB" sz="1800" kern="1200" dirty="0" smtClean="0">
                          <a:solidFill>
                            <a:schemeClr val="dk1"/>
                          </a:solidFill>
                          <a:latin typeface="+mn-lt"/>
                          <a:ea typeface="+mn-ea"/>
                          <a:cs typeface="+mn-cs"/>
                        </a:rPr>
                        <a:t>100.0</a:t>
                      </a:r>
                    </a:p>
                  </a:txBody>
                  <a:tcPr marL="68580" marR="68580" marT="0" marB="0"/>
                </a:tc>
                <a:tc>
                  <a:txBody>
                    <a:bodyPr/>
                    <a:lstStyle/>
                    <a:p>
                      <a:pPr algn="ctr">
                        <a:lnSpc>
                          <a:spcPct val="115000"/>
                        </a:lnSpc>
                        <a:spcAft>
                          <a:spcPts val="0"/>
                        </a:spcAft>
                      </a:pPr>
                      <a:r>
                        <a:rPr lang="en-GB" sz="1800" kern="1200" dirty="0" smtClean="0">
                          <a:solidFill>
                            <a:schemeClr val="dk1"/>
                          </a:solidFill>
                          <a:latin typeface="+mn-lt"/>
                          <a:ea typeface="+mn-ea"/>
                          <a:cs typeface="+mn-cs"/>
                        </a:rPr>
                        <a:t>334,163</a:t>
                      </a:r>
                    </a:p>
                  </a:txBody>
                  <a:tcPr marL="68580" marR="68580" marT="0" marB="0"/>
                </a:tc>
                <a:tc>
                  <a:txBody>
                    <a:bodyPr/>
                    <a:lstStyle/>
                    <a:p>
                      <a:pPr algn="ctr">
                        <a:lnSpc>
                          <a:spcPct val="115000"/>
                        </a:lnSpc>
                        <a:spcAft>
                          <a:spcPts val="0"/>
                        </a:spcAft>
                      </a:pPr>
                      <a:r>
                        <a:rPr lang="en-GB" sz="1800" kern="1200" dirty="0" smtClean="0">
                          <a:solidFill>
                            <a:schemeClr val="dk1"/>
                          </a:solidFill>
                          <a:latin typeface="+mn-lt"/>
                          <a:ea typeface="+mn-ea"/>
                          <a:cs typeface="+mn-cs"/>
                        </a:rPr>
                        <a:t>100.0</a:t>
                      </a:r>
                    </a:p>
                  </a:txBody>
                  <a:tcPr marL="68580" marR="68580" marT="0" marB="0"/>
                </a:tc>
                <a:tc>
                  <a:txBody>
                    <a:bodyPr/>
                    <a:lstStyle/>
                    <a:p>
                      <a:pPr algn="ctr">
                        <a:lnSpc>
                          <a:spcPct val="115000"/>
                        </a:lnSpc>
                        <a:spcAft>
                          <a:spcPts val="0"/>
                        </a:spcAft>
                      </a:pPr>
                      <a:r>
                        <a:rPr lang="en-GB" sz="1800" kern="1200" dirty="0" smtClean="0">
                          <a:solidFill>
                            <a:schemeClr val="dk1"/>
                          </a:solidFill>
                          <a:latin typeface="+mn-lt"/>
                          <a:ea typeface="+mn-ea"/>
                          <a:cs typeface="+mn-cs"/>
                        </a:rPr>
                        <a:t>153,678</a:t>
                      </a:r>
                    </a:p>
                  </a:txBody>
                  <a:tcPr marL="68580" marR="68580" marT="0" marB="0"/>
                </a:tc>
                <a:tc>
                  <a:txBody>
                    <a:bodyPr/>
                    <a:lstStyle/>
                    <a:p>
                      <a:pPr algn="ctr">
                        <a:lnSpc>
                          <a:spcPct val="115000"/>
                        </a:lnSpc>
                        <a:spcAft>
                          <a:spcPts val="0"/>
                        </a:spcAft>
                      </a:pPr>
                      <a:r>
                        <a:rPr lang="en-GB" sz="1800" kern="1200" dirty="0" smtClean="0">
                          <a:solidFill>
                            <a:schemeClr val="dk1"/>
                          </a:solidFill>
                          <a:latin typeface="+mn-lt"/>
                          <a:ea typeface="+mn-ea"/>
                          <a:cs typeface="+mn-cs"/>
                        </a:rPr>
                        <a:t>100.0</a:t>
                      </a:r>
                    </a:p>
                  </a:txBody>
                  <a:tcPr marL="68580" marR="68580" marT="0" marB="0"/>
                </a:tc>
                <a:tc>
                  <a:txBody>
                    <a:bodyPr/>
                    <a:lstStyle/>
                    <a:p>
                      <a:pPr algn="ctr">
                        <a:lnSpc>
                          <a:spcPct val="115000"/>
                        </a:lnSpc>
                        <a:spcAft>
                          <a:spcPts val="0"/>
                        </a:spcAft>
                      </a:pPr>
                      <a:r>
                        <a:rPr lang="en-GB" sz="1800" kern="1200" dirty="0" smtClean="0">
                          <a:solidFill>
                            <a:schemeClr val="dk1"/>
                          </a:solidFill>
                          <a:latin typeface="+mn-lt"/>
                          <a:ea typeface="+mn-ea"/>
                          <a:cs typeface="+mn-cs"/>
                        </a:rPr>
                        <a:t>.</a:t>
                      </a:r>
                    </a:p>
                  </a:txBody>
                  <a:tcPr marL="68580" marR="68580" marT="0" marB="0"/>
                </a:tc>
                <a:tc>
                  <a:txBody>
                    <a:bodyPr/>
                    <a:lstStyle/>
                    <a:p>
                      <a:pPr algn="ctr">
                        <a:lnSpc>
                          <a:spcPct val="115000"/>
                        </a:lnSpc>
                        <a:spcAft>
                          <a:spcPts val="0"/>
                        </a:spcAft>
                      </a:pPr>
                      <a:r>
                        <a:rPr lang="en-GB" sz="1800" kern="1200" dirty="0" smtClean="0">
                          <a:solidFill>
                            <a:schemeClr val="dk1"/>
                          </a:solidFill>
                          <a:latin typeface="+mn-lt"/>
                          <a:ea typeface="+mn-ea"/>
                          <a:cs typeface="+mn-cs"/>
                        </a:rPr>
                        <a:t>.</a:t>
                      </a:r>
                    </a:p>
                  </a:txBody>
                  <a:tcPr marL="68580" marR="68580" marT="0" marB="0"/>
                </a:tc>
              </a:tr>
              <a:tr h="403194">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403194">
                <a:tc>
                  <a:txBody>
                    <a:bodyPr/>
                    <a:lstStyle/>
                    <a:p>
                      <a:r>
                        <a:rPr lang="en-GB" dirty="0" smtClean="0"/>
                        <a:t>Job match</a:t>
                      </a:r>
                    </a:p>
                    <a:p>
                      <a:r>
                        <a:rPr lang="en-GB" dirty="0" smtClean="0"/>
                        <a:t>sample</a:t>
                      </a:r>
                      <a:endParaRPr lang="en-GB" dirty="0"/>
                    </a:p>
                  </a:txBody>
                  <a:tcPr/>
                </a:tc>
                <a:tc>
                  <a:txBody>
                    <a:bodyPr/>
                    <a:lstStyle/>
                    <a:p>
                      <a:pPr marL="0" algn="ctr" defTabSz="914400" rtl="0" eaLnBrk="1" latinLnBrk="0" hangingPunct="1">
                        <a:lnSpc>
                          <a:spcPct val="115000"/>
                        </a:lnSpc>
                        <a:spcAft>
                          <a:spcPts val="0"/>
                        </a:spcAft>
                      </a:pPr>
                      <a:r>
                        <a:rPr lang="en-GB" sz="1800" kern="1200" dirty="0" smtClean="0">
                          <a:solidFill>
                            <a:schemeClr val="dk1"/>
                          </a:solidFill>
                          <a:latin typeface="+mn-lt"/>
                          <a:ea typeface="+mn-ea"/>
                          <a:cs typeface="+mn-cs"/>
                        </a:rPr>
                        <a:t>1,743,246</a:t>
                      </a:r>
                    </a:p>
                  </a:txBody>
                  <a:tcPr marL="68580" marR="68580" marT="0" marB="0"/>
                </a:tc>
                <a:tc>
                  <a:txBody>
                    <a:bodyPr/>
                    <a:lstStyle/>
                    <a:p>
                      <a:pPr marL="0" algn="ctr" defTabSz="914400" rtl="0" eaLnBrk="1" latinLnBrk="0" hangingPunct="1">
                        <a:lnSpc>
                          <a:spcPct val="115000"/>
                        </a:lnSpc>
                        <a:spcAft>
                          <a:spcPts val="0"/>
                        </a:spcAft>
                      </a:pPr>
                      <a:r>
                        <a:rPr lang="en-GB" sz="1800" kern="1200" dirty="0" smtClean="0">
                          <a:solidFill>
                            <a:schemeClr val="dk1"/>
                          </a:solidFill>
                          <a:latin typeface="+mn-lt"/>
                          <a:ea typeface="+mn-ea"/>
                          <a:cs typeface="+mn-cs"/>
                        </a:rPr>
                        <a:t>95.3%</a:t>
                      </a:r>
                    </a:p>
                  </a:txBody>
                  <a:tcPr marL="68580" marR="68580" marT="0" marB="0"/>
                </a:tc>
                <a:tc>
                  <a:txBody>
                    <a:bodyPr/>
                    <a:lstStyle/>
                    <a:p>
                      <a:pPr marL="0" algn="ctr" defTabSz="914400" rtl="0" eaLnBrk="1" latinLnBrk="0" hangingPunct="1">
                        <a:lnSpc>
                          <a:spcPct val="115000"/>
                        </a:lnSpc>
                        <a:spcAft>
                          <a:spcPts val="0"/>
                        </a:spcAft>
                      </a:pPr>
                      <a:r>
                        <a:rPr lang="en-GB" sz="1800" kern="1200" dirty="0" smtClean="0">
                          <a:solidFill>
                            <a:schemeClr val="dk1"/>
                          </a:solidFill>
                          <a:latin typeface="+mn-lt"/>
                          <a:ea typeface="+mn-ea"/>
                          <a:cs typeface="+mn-cs"/>
                        </a:rPr>
                        <a:t>326,660</a:t>
                      </a:r>
                    </a:p>
                  </a:txBody>
                  <a:tcPr marL="68580" marR="68580" marT="0" marB="0"/>
                </a:tc>
                <a:tc>
                  <a:txBody>
                    <a:bodyPr/>
                    <a:lstStyle/>
                    <a:p>
                      <a:pPr marL="0" algn="ctr" defTabSz="914400" rtl="0" eaLnBrk="1" latinLnBrk="0" hangingPunct="1">
                        <a:lnSpc>
                          <a:spcPct val="115000"/>
                        </a:lnSpc>
                        <a:spcAft>
                          <a:spcPts val="0"/>
                        </a:spcAft>
                      </a:pPr>
                      <a:r>
                        <a:rPr lang="en-GB" sz="1800" kern="1200" dirty="0" smtClean="0">
                          <a:solidFill>
                            <a:schemeClr val="dk1"/>
                          </a:solidFill>
                          <a:latin typeface="+mn-lt"/>
                          <a:ea typeface="+mn-ea"/>
                          <a:cs typeface="+mn-cs"/>
                        </a:rPr>
                        <a:t>97.8%</a:t>
                      </a:r>
                    </a:p>
                  </a:txBody>
                  <a:tcPr marL="68580" marR="68580" marT="0" marB="0"/>
                </a:tc>
                <a:tc>
                  <a:txBody>
                    <a:bodyPr/>
                    <a:lstStyle/>
                    <a:p>
                      <a:pPr marL="0" algn="ctr" defTabSz="914400" rtl="0" eaLnBrk="1" latinLnBrk="0" hangingPunct="1">
                        <a:lnSpc>
                          <a:spcPct val="115000"/>
                        </a:lnSpc>
                        <a:spcAft>
                          <a:spcPts val="0"/>
                        </a:spcAft>
                      </a:pPr>
                      <a:r>
                        <a:rPr lang="en-GB" sz="1800" kern="1200" dirty="0" smtClean="0">
                          <a:solidFill>
                            <a:schemeClr val="dk1"/>
                          </a:solidFill>
                          <a:latin typeface="+mn-lt"/>
                          <a:ea typeface="+mn-ea"/>
                          <a:cs typeface="+mn-cs"/>
                        </a:rPr>
                        <a:t>146,468</a:t>
                      </a:r>
                    </a:p>
                  </a:txBody>
                  <a:tcPr marL="68580" marR="68580" marT="0" marB="0"/>
                </a:tc>
                <a:tc>
                  <a:txBody>
                    <a:bodyPr/>
                    <a:lstStyle/>
                    <a:p>
                      <a:pPr marL="0" algn="ctr" defTabSz="914400" rtl="0" eaLnBrk="1" latinLnBrk="0" hangingPunct="1">
                        <a:lnSpc>
                          <a:spcPct val="115000"/>
                        </a:lnSpc>
                        <a:spcAft>
                          <a:spcPts val="0"/>
                        </a:spcAft>
                      </a:pPr>
                      <a:r>
                        <a:rPr lang="en-GB" sz="1800" kern="1200" dirty="0" smtClean="0">
                          <a:solidFill>
                            <a:schemeClr val="dk1"/>
                          </a:solidFill>
                          <a:latin typeface="+mn-lt"/>
                          <a:ea typeface="+mn-ea"/>
                          <a:cs typeface="+mn-cs"/>
                        </a:rPr>
                        <a:t>95.3%</a:t>
                      </a:r>
                    </a:p>
                  </a:txBody>
                  <a:tcPr marL="68580" marR="68580" marT="0" marB="0"/>
                </a:tc>
                <a:tc>
                  <a:txBody>
                    <a:bodyPr/>
                    <a:lstStyle/>
                    <a:p>
                      <a:r>
                        <a:rPr lang="en-GB" dirty="0" smtClean="0"/>
                        <a:t>709,977</a:t>
                      </a:r>
                      <a:endParaRPr lang="en-GB" dirty="0"/>
                    </a:p>
                  </a:txBody>
                  <a:tcPr/>
                </a:tc>
                <a:tc>
                  <a:txBody>
                    <a:bodyPr/>
                    <a:lstStyle/>
                    <a:p>
                      <a:r>
                        <a:rPr lang="en-GB" dirty="0" smtClean="0"/>
                        <a:t>100.0</a:t>
                      </a:r>
                      <a:endParaRPr lang="en-GB" dirty="0"/>
                    </a:p>
                  </a:txBody>
                  <a:tcPr/>
                </a:tc>
              </a:tr>
              <a:tr h="403194">
                <a:tc>
                  <a:txBody>
                    <a:bodyPr/>
                    <a:lstStyle/>
                    <a:p>
                      <a:endParaRPr lang="en-GB" dirty="0"/>
                    </a:p>
                  </a:txBody>
                  <a:tcPr/>
                </a:tc>
                <a:tc>
                  <a:txBody>
                    <a:bodyPr/>
                    <a:lstStyle/>
                    <a:p>
                      <a:endParaRPr lang="en-GB"/>
                    </a:p>
                  </a:txBody>
                  <a:tcPr marL="68580" marR="68580" marT="0" marB="0"/>
                </a:tc>
                <a:tc>
                  <a:txBody>
                    <a:bodyPr/>
                    <a:lstStyle/>
                    <a:p>
                      <a:endParaRPr lang="en-GB"/>
                    </a:p>
                  </a:txBody>
                  <a:tcPr marL="68580" marR="68580" marT="0" marB="0"/>
                </a:tc>
                <a:tc>
                  <a:txBody>
                    <a:bodyPr/>
                    <a:lstStyle/>
                    <a:p>
                      <a:endParaRPr lang="en-GB"/>
                    </a:p>
                  </a:txBody>
                  <a:tcPr marL="68580" marR="68580" marT="0" marB="0"/>
                </a:tc>
                <a:tc>
                  <a:txBody>
                    <a:bodyPr/>
                    <a:lstStyle/>
                    <a:p>
                      <a:endParaRPr lang="en-GB"/>
                    </a:p>
                  </a:txBody>
                  <a:tcPr marL="68580" marR="68580" marT="0" marB="0"/>
                </a:tc>
                <a:tc>
                  <a:txBody>
                    <a:bodyPr/>
                    <a:lstStyle/>
                    <a:p>
                      <a:endParaRPr lang="en-GB"/>
                    </a:p>
                  </a:txBody>
                  <a:tcPr marL="68580" marR="68580" marT="0" marB="0"/>
                </a:tc>
                <a:tc>
                  <a:txBody>
                    <a:bodyPr/>
                    <a:lstStyle/>
                    <a:p>
                      <a:endParaRPr lang="en-GB" dirty="0"/>
                    </a:p>
                  </a:txBody>
                  <a:tcPr marL="68580" marR="68580" marT="0" marB="0"/>
                </a:tc>
                <a:tc>
                  <a:txBody>
                    <a:bodyPr/>
                    <a:lstStyle/>
                    <a:p>
                      <a:pPr marL="0" algn="ctr" defTabSz="914400" rtl="0" eaLnBrk="1" latinLnBrk="0" hangingPunct="1">
                        <a:lnSpc>
                          <a:spcPct val="115000"/>
                        </a:lnSpc>
                        <a:spcAft>
                          <a:spcPts val="0"/>
                        </a:spcAft>
                      </a:pPr>
                      <a:endParaRPr lang="en-GB" sz="1800" kern="1200" dirty="0" smtClean="0">
                        <a:solidFill>
                          <a:schemeClr val="dk1"/>
                        </a:solidFill>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n-GB" sz="1800" kern="1200" dirty="0" smtClean="0">
                        <a:solidFill>
                          <a:schemeClr val="dk1"/>
                        </a:solidFill>
                        <a:latin typeface="+mn-lt"/>
                        <a:ea typeface="+mn-ea"/>
                        <a:cs typeface="+mn-cs"/>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dirty="0" smtClean="0"/>
              <a:t>Analysis sample</a:t>
            </a:r>
            <a:endParaRPr lang="en-GB" dirty="0"/>
          </a:p>
        </p:txBody>
      </p:sp>
      <p:graphicFrame>
        <p:nvGraphicFramePr>
          <p:cNvPr id="4" name="Content Placeholder 3"/>
          <p:cNvGraphicFramePr>
            <a:graphicFrameLocks noGrp="1"/>
          </p:cNvGraphicFramePr>
          <p:nvPr>
            <p:ph idx="1"/>
          </p:nvPr>
        </p:nvGraphicFramePr>
        <p:xfrm>
          <a:off x="179512" y="1340768"/>
          <a:ext cx="8712968" cy="4058834"/>
        </p:xfrm>
        <a:graphic>
          <a:graphicData uri="http://schemas.openxmlformats.org/drawingml/2006/table">
            <a:tbl>
              <a:tblPr firstRow="1" bandRow="1">
                <a:tableStyleId>{5C22544A-7EE6-4342-B048-85BDC9FD1C3A}</a:tableStyleId>
              </a:tblPr>
              <a:tblGrid>
                <a:gridCol w="1078275"/>
                <a:gridCol w="1143561"/>
                <a:gridCol w="762374"/>
                <a:gridCol w="1143561"/>
                <a:gridCol w="914849"/>
                <a:gridCol w="1067324"/>
                <a:gridCol w="838611"/>
                <a:gridCol w="980135"/>
                <a:gridCol w="784278"/>
              </a:tblGrid>
              <a:tr h="403194">
                <a:tc>
                  <a:txBody>
                    <a:bodyPr/>
                    <a:lstStyle/>
                    <a:p>
                      <a:endParaRPr lang="en-GB" dirty="0"/>
                    </a:p>
                  </a:txBody>
                  <a:tcPr/>
                </a:tc>
                <a:tc gridSpan="2">
                  <a:txBody>
                    <a:bodyPr/>
                    <a:lstStyle/>
                    <a:p>
                      <a:pPr algn="ctr"/>
                      <a:r>
                        <a:rPr lang="en-GB" dirty="0" smtClean="0"/>
                        <a:t>Observations</a:t>
                      </a:r>
                      <a:endParaRPr lang="en-GB" dirty="0"/>
                    </a:p>
                  </a:txBody>
                  <a:tcPr/>
                </a:tc>
                <a:tc hMerge="1">
                  <a:txBody>
                    <a:bodyPr/>
                    <a:lstStyle/>
                    <a:p>
                      <a:endParaRPr lang="en-GB" dirty="0"/>
                    </a:p>
                  </a:txBody>
                  <a:tcPr/>
                </a:tc>
                <a:tc gridSpan="2">
                  <a:txBody>
                    <a:bodyPr/>
                    <a:lstStyle/>
                    <a:p>
                      <a:pPr algn="ctr"/>
                      <a:r>
                        <a:rPr lang="en-GB" dirty="0" smtClean="0"/>
                        <a:t>People</a:t>
                      </a:r>
                      <a:endParaRPr lang="en-GB" dirty="0"/>
                    </a:p>
                  </a:txBody>
                  <a:tcPr/>
                </a:tc>
                <a:tc hMerge="1">
                  <a:txBody>
                    <a:bodyPr/>
                    <a:lstStyle/>
                    <a:p>
                      <a:endParaRPr lang="en-GB" dirty="0"/>
                    </a:p>
                  </a:txBody>
                  <a:tcPr/>
                </a:tc>
                <a:tc gridSpan="2">
                  <a:txBody>
                    <a:bodyPr/>
                    <a:lstStyle/>
                    <a:p>
                      <a:pPr algn="ctr"/>
                      <a:r>
                        <a:rPr lang="en-GB" dirty="0" smtClean="0"/>
                        <a:t>Firms</a:t>
                      </a:r>
                      <a:endParaRPr lang="en-GB" dirty="0"/>
                    </a:p>
                  </a:txBody>
                  <a:tcPr/>
                </a:tc>
                <a:tc hMerge="1">
                  <a:txBody>
                    <a:bodyPr/>
                    <a:lstStyle/>
                    <a:p>
                      <a:endParaRPr lang="en-GB" dirty="0"/>
                    </a:p>
                  </a:txBody>
                  <a:tcPr/>
                </a:tc>
                <a:tc gridSpan="2">
                  <a:txBody>
                    <a:bodyPr/>
                    <a:lstStyle/>
                    <a:p>
                      <a:pPr algn="ctr"/>
                      <a:r>
                        <a:rPr lang="en-GB" dirty="0" smtClean="0"/>
                        <a:t>Job</a:t>
                      </a:r>
                      <a:r>
                        <a:rPr lang="en-GB" baseline="0" dirty="0" smtClean="0"/>
                        <a:t> matches</a:t>
                      </a:r>
                      <a:endParaRPr lang="en-GB" dirty="0"/>
                    </a:p>
                  </a:txBody>
                  <a:tcPr/>
                </a:tc>
                <a:tc hMerge="1">
                  <a:txBody>
                    <a:bodyPr/>
                    <a:lstStyle/>
                    <a:p>
                      <a:endParaRPr lang="en-GB" dirty="0"/>
                    </a:p>
                  </a:txBody>
                  <a:tcPr/>
                </a:tc>
              </a:tr>
              <a:tr h="403194">
                <a:tc>
                  <a:txBody>
                    <a:bodyPr/>
                    <a:lstStyle/>
                    <a:p>
                      <a:endParaRPr lang="en-GB" dirty="0"/>
                    </a:p>
                  </a:txBody>
                  <a:tcPr/>
                </a:tc>
                <a:tc>
                  <a:txBody>
                    <a:bodyPr/>
                    <a:lstStyle/>
                    <a:p>
                      <a:pPr algn="ctr"/>
                      <a:r>
                        <a:rPr lang="en-GB" dirty="0" smtClean="0"/>
                        <a:t>N</a:t>
                      </a:r>
                      <a:endParaRPr lang="en-GB" dirty="0"/>
                    </a:p>
                  </a:txBody>
                  <a:tcPr/>
                </a:tc>
                <a:tc>
                  <a:txBody>
                    <a:bodyPr/>
                    <a:lstStyle/>
                    <a:p>
                      <a:pPr algn="ctr"/>
                      <a:r>
                        <a:rPr lang="en-GB" dirty="0" smtClean="0"/>
                        <a:t>%</a:t>
                      </a:r>
                      <a:endParaRPr lang="en-GB" dirty="0"/>
                    </a:p>
                  </a:txBody>
                  <a:tcPr/>
                </a:tc>
                <a:tc>
                  <a:txBody>
                    <a:bodyPr/>
                    <a:lstStyle/>
                    <a:p>
                      <a:pPr algn="ctr"/>
                      <a:r>
                        <a:rPr lang="en-GB" dirty="0" smtClean="0"/>
                        <a:t>N</a:t>
                      </a:r>
                      <a:endParaRPr lang="en-GB" dirty="0"/>
                    </a:p>
                  </a:txBody>
                  <a:tcPr/>
                </a:tc>
                <a:tc>
                  <a:txBody>
                    <a:bodyPr/>
                    <a:lstStyle/>
                    <a:p>
                      <a:pPr algn="ctr"/>
                      <a:r>
                        <a:rPr lang="en-GB" dirty="0" smtClean="0"/>
                        <a:t>%</a:t>
                      </a:r>
                      <a:endParaRPr lang="en-GB" dirty="0"/>
                    </a:p>
                  </a:txBody>
                  <a:tcPr/>
                </a:tc>
                <a:tc>
                  <a:txBody>
                    <a:bodyPr/>
                    <a:lstStyle/>
                    <a:p>
                      <a:pPr algn="ctr"/>
                      <a:r>
                        <a:rPr lang="en-GB" dirty="0" smtClean="0"/>
                        <a:t>N</a:t>
                      </a:r>
                      <a:endParaRPr lang="en-GB" dirty="0"/>
                    </a:p>
                  </a:txBody>
                  <a:tcPr/>
                </a:tc>
                <a:tc>
                  <a:txBody>
                    <a:bodyPr/>
                    <a:lstStyle/>
                    <a:p>
                      <a:pPr algn="ctr"/>
                      <a:r>
                        <a:rPr lang="en-GB" dirty="0" smtClean="0"/>
                        <a:t>%</a:t>
                      </a:r>
                      <a:endParaRPr lang="en-GB" dirty="0"/>
                    </a:p>
                  </a:txBody>
                  <a:tcPr/>
                </a:tc>
                <a:tc>
                  <a:txBody>
                    <a:bodyPr/>
                    <a:lstStyle/>
                    <a:p>
                      <a:pPr algn="ctr"/>
                      <a:r>
                        <a:rPr lang="en-GB" dirty="0" smtClean="0"/>
                        <a:t>N</a:t>
                      </a:r>
                      <a:endParaRPr lang="en-GB" dirty="0"/>
                    </a:p>
                  </a:txBody>
                  <a:tcPr/>
                </a:tc>
                <a:tc>
                  <a:txBody>
                    <a:bodyPr/>
                    <a:lstStyle/>
                    <a:p>
                      <a:pPr algn="ctr"/>
                      <a:r>
                        <a:rPr lang="en-GB" dirty="0" smtClean="0"/>
                        <a:t>%</a:t>
                      </a:r>
                      <a:endParaRPr lang="en-GB" dirty="0"/>
                    </a:p>
                  </a:txBody>
                  <a:tcPr/>
                </a:tc>
              </a:tr>
              <a:tr h="4031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Full dataset</a:t>
                      </a:r>
                    </a:p>
                  </a:txBody>
                  <a:tcPr anchor="ctr"/>
                </a:tc>
                <a:tc>
                  <a:txBody>
                    <a:bodyPr/>
                    <a:lstStyle/>
                    <a:p>
                      <a:pPr algn="ctr">
                        <a:lnSpc>
                          <a:spcPct val="115000"/>
                        </a:lnSpc>
                        <a:spcAft>
                          <a:spcPts val="0"/>
                        </a:spcAft>
                      </a:pPr>
                      <a:r>
                        <a:rPr lang="en-GB" sz="1800" kern="1200" dirty="0" smtClean="0">
                          <a:solidFill>
                            <a:schemeClr val="dk1"/>
                          </a:solidFill>
                          <a:latin typeface="+mn-lt"/>
                          <a:ea typeface="+mn-ea"/>
                          <a:cs typeface="+mn-cs"/>
                        </a:rPr>
                        <a:t>1,829,087</a:t>
                      </a:r>
                    </a:p>
                  </a:txBody>
                  <a:tcPr marL="68580" marR="68580" marT="0" marB="0" anchor="ctr"/>
                </a:tc>
                <a:tc>
                  <a:txBody>
                    <a:bodyPr/>
                    <a:lstStyle/>
                    <a:p>
                      <a:pPr algn="ctr">
                        <a:lnSpc>
                          <a:spcPct val="115000"/>
                        </a:lnSpc>
                        <a:spcAft>
                          <a:spcPts val="0"/>
                        </a:spcAft>
                      </a:pPr>
                      <a:r>
                        <a:rPr lang="en-GB" sz="1800" kern="1200" dirty="0" smtClean="0">
                          <a:solidFill>
                            <a:schemeClr val="dk1"/>
                          </a:solidFill>
                          <a:latin typeface="+mn-lt"/>
                          <a:ea typeface="+mn-ea"/>
                          <a:cs typeface="+mn-cs"/>
                        </a:rPr>
                        <a:t>100.0</a:t>
                      </a:r>
                    </a:p>
                  </a:txBody>
                  <a:tcPr marL="68580" marR="68580" marT="0" marB="0" anchor="ctr"/>
                </a:tc>
                <a:tc>
                  <a:txBody>
                    <a:bodyPr/>
                    <a:lstStyle/>
                    <a:p>
                      <a:pPr algn="ctr">
                        <a:lnSpc>
                          <a:spcPct val="115000"/>
                        </a:lnSpc>
                        <a:spcAft>
                          <a:spcPts val="0"/>
                        </a:spcAft>
                      </a:pPr>
                      <a:r>
                        <a:rPr lang="en-GB" sz="1800" kern="1200" dirty="0" smtClean="0">
                          <a:solidFill>
                            <a:schemeClr val="dk1"/>
                          </a:solidFill>
                          <a:latin typeface="+mn-lt"/>
                          <a:ea typeface="+mn-ea"/>
                          <a:cs typeface="+mn-cs"/>
                        </a:rPr>
                        <a:t>334,163</a:t>
                      </a:r>
                    </a:p>
                  </a:txBody>
                  <a:tcPr marL="68580" marR="68580" marT="0" marB="0" anchor="ctr"/>
                </a:tc>
                <a:tc>
                  <a:txBody>
                    <a:bodyPr/>
                    <a:lstStyle/>
                    <a:p>
                      <a:pPr algn="ctr">
                        <a:lnSpc>
                          <a:spcPct val="115000"/>
                        </a:lnSpc>
                        <a:spcAft>
                          <a:spcPts val="0"/>
                        </a:spcAft>
                      </a:pPr>
                      <a:r>
                        <a:rPr lang="en-GB" sz="1800" kern="1200" dirty="0" smtClean="0">
                          <a:solidFill>
                            <a:schemeClr val="dk1"/>
                          </a:solidFill>
                          <a:latin typeface="+mn-lt"/>
                          <a:ea typeface="+mn-ea"/>
                          <a:cs typeface="+mn-cs"/>
                        </a:rPr>
                        <a:t>100.0</a:t>
                      </a:r>
                    </a:p>
                  </a:txBody>
                  <a:tcPr marL="68580" marR="68580" marT="0" marB="0" anchor="ctr"/>
                </a:tc>
                <a:tc>
                  <a:txBody>
                    <a:bodyPr/>
                    <a:lstStyle/>
                    <a:p>
                      <a:pPr algn="ctr">
                        <a:lnSpc>
                          <a:spcPct val="115000"/>
                        </a:lnSpc>
                        <a:spcAft>
                          <a:spcPts val="0"/>
                        </a:spcAft>
                      </a:pPr>
                      <a:r>
                        <a:rPr lang="en-GB" sz="1800" kern="1200" dirty="0" smtClean="0">
                          <a:solidFill>
                            <a:schemeClr val="dk1"/>
                          </a:solidFill>
                          <a:latin typeface="+mn-lt"/>
                          <a:ea typeface="+mn-ea"/>
                          <a:cs typeface="+mn-cs"/>
                        </a:rPr>
                        <a:t>153,678</a:t>
                      </a:r>
                    </a:p>
                  </a:txBody>
                  <a:tcPr marL="68580" marR="68580" marT="0" marB="0" anchor="ctr"/>
                </a:tc>
                <a:tc>
                  <a:txBody>
                    <a:bodyPr/>
                    <a:lstStyle/>
                    <a:p>
                      <a:pPr algn="ctr">
                        <a:lnSpc>
                          <a:spcPct val="115000"/>
                        </a:lnSpc>
                        <a:spcAft>
                          <a:spcPts val="0"/>
                        </a:spcAft>
                      </a:pPr>
                      <a:r>
                        <a:rPr lang="en-GB" sz="1800" kern="1200" dirty="0" smtClean="0">
                          <a:solidFill>
                            <a:schemeClr val="dk1"/>
                          </a:solidFill>
                          <a:latin typeface="+mn-lt"/>
                          <a:ea typeface="+mn-ea"/>
                          <a:cs typeface="+mn-cs"/>
                        </a:rPr>
                        <a:t>100.0</a:t>
                      </a:r>
                    </a:p>
                  </a:txBody>
                  <a:tcPr marL="68580" marR="68580" marT="0" marB="0" anchor="ctr"/>
                </a:tc>
                <a:tc>
                  <a:txBody>
                    <a:bodyPr/>
                    <a:lstStyle/>
                    <a:p>
                      <a:pPr algn="ctr">
                        <a:lnSpc>
                          <a:spcPct val="115000"/>
                        </a:lnSpc>
                        <a:spcAft>
                          <a:spcPts val="0"/>
                        </a:spcAft>
                      </a:pPr>
                      <a:r>
                        <a:rPr lang="en-GB" sz="1800" kern="1200" dirty="0" smtClean="0">
                          <a:solidFill>
                            <a:schemeClr val="dk1"/>
                          </a:solidFill>
                          <a:latin typeface="+mn-lt"/>
                          <a:ea typeface="+mn-ea"/>
                          <a:cs typeface="+mn-cs"/>
                        </a:rPr>
                        <a:t>.</a:t>
                      </a:r>
                    </a:p>
                  </a:txBody>
                  <a:tcPr marL="68580" marR="68580" marT="0" marB="0" anchor="ctr"/>
                </a:tc>
                <a:tc>
                  <a:txBody>
                    <a:bodyPr/>
                    <a:lstStyle/>
                    <a:p>
                      <a:pPr algn="ctr">
                        <a:lnSpc>
                          <a:spcPct val="115000"/>
                        </a:lnSpc>
                        <a:spcAft>
                          <a:spcPts val="0"/>
                        </a:spcAft>
                      </a:pPr>
                      <a:r>
                        <a:rPr lang="en-GB" sz="1800" kern="1200" dirty="0" smtClean="0">
                          <a:solidFill>
                            <a:schemeClr val="dk1"/>
                          </a:solidFill>
                          <a:latin typeface="+mn-lt"/>
                          <a:ea typeface="+mn-ea"/>
                          <a:cs typeface="+mn-cs"/>
                        </a:rPr>
                        <a:t>.</a:t>
                      </a:r>
                    </a:p>
                  </a:txBody>
                  <a:tcPr marL="68580" marR="68580" marT="0" marB="0" anchor="ctr"/>
                </a:tc>
              </a:tr>
              <a:tr h="137708">
                <a:tc>
                  <a:txBody>
                    <a:bodyPr/>
                    <a:lstStyle/>
                    <a:p>
                      <a:endParaRPr lang="en-GB" sz="800" dirty="0"/>
                    </a:p>
                  </a:txBody>
                  <a:tcPr anchor="ctr"/>
                </a:tc>
                <a:tc>
                  <a:txBody>
                    <a:bodyPr/>
                    <a:lstStyle/>
                    <a:p>
                      <a:endParaRPr lang="en-GB" sz="800" dirty="0"/>
                    </a:p>
                  </a:txBody>
                  <a:tcPr anchor="ctr"/>
                </a:tc>
                <a:tc>
                  <a:txBody>
                    <a:bodyPr/>
                    <a:lstStyle/>
                    <a:p>
                      <a:endParaRPr lang="en-GB" sz="800" dirty="0"/>
                    </a:p>
                  </a:txBody>
                  <a:tcPr anchor="ctr"/>
                </a:tc>
                <a:tc>
                  <a:txBody>
                    <a:bodyPr/>
                    <a:lstStyle/>
                    <a:p>
                      <a:endParaRPr lang="en-GB" sz="800" dirty="0"/>
                    </a:p>
                  </a:txBody>
                  <a:tcPr anchor="ctr"/>
                </a:tc>
                <a:tc>
                  <a:txBody>
                    <a:bodyPr/>
                    <a:lstStyle/>
                    <a:p>
                      <a:endParaRPr lang="en-GB" sz="800" dirty="0"/>
                    </a:p>
                  </a:txBody>
                  <a:tcPr anchor="ctr"/>
                </a:tc>
                <a:tc>
                  <a:txBody>
                    <a:bodyPr/>
                    <a:lstStyle/>
                    <a:p>
                      <a:endParaRPr lang="en-GB" sz="800" dirty="0"/>
                    </a:p>
                  </a:txBody>
                  <a:tcPr anchor="ctr"/>
                </a:tc>
                <a:tc>
                  <a:txBody>
                    <a:bodyPr/>
                    <a:lstStyle/>
                    <a:p>
                      <a:endParaRPr lang="en-GB" sz="800" dirty="0"/>
                    </a:p>
                  </a:txBody>
                  <a:tcPr anchor="ctr"/>
                </a:tc>
                <a:tc>
                  <a:txBody>
                    <a:bodyPr/>
                    <a:lstStyle/>
                    <a:p>
                      <a:endParaRPr lang="en-GB" sz="800" dirty="0"/>
                    </a:p>
                  </a:txBody>
                  <a:tcPr anchor="ctr"/>
                </a:tc>
                <a:tc>
                  <a:txBody>
                    <a:bodyPr/>
                    <a:lstStyle/>
                    <a:p>
                      <a:endParaRPr lang="en-GB" sz="800" dirty="0"/>
                    </a:p>
                  </a:txBody>
                  <a:tcPr anchor="ctr"/>
                </a:tc>
              </a:tr>
              <a:tr h="403194">
                <a:tc>
                  <a:txBody>
                    <a:bodyPr/>
                    <a:lstStyle/>
                    <a:p>
                      <a:r>
                        <a:rPr lang="en-GB" dirty="0" smtClean="0"/>
                        <a:t>Job match</a:t>
                      </a:r>
                    </a:p>
                    <a:p>
                      <a:r>
                        <a:rPr lang="en-GB" dirty="0" smtClean="0"/>
                        <a:t>sample</a:t>
                      </a:r>
                      <a:endParaRPr lang="en-GB" dirty="0"/>
                    </a:p>
                  </a:txBody>
                  <a:tcPr anchor="ctr"/>
                </a:tc>
                <a:tc>
                  <a:txBody>
                    <a:bodyPr/>
                    <a:lstStyle/>
                    <a:p>
                      <a:pPr marL="0" algn="ctr" defTabSz="914400" rtl="0" eaLnBrk="1" latinLnBrk="0" hangingPunct="1">
                        <a:lnSpc>
                          <a:spcPct val="115000"/>
                        </a:lnSpc>
                        <a:spcAft>
                          <a:spcPts val="0"/>
                        </a:spcAft>
                      </a:pPr>
                      <a:r>
                        <a:rPr lang="en-GB" sz="1800" kern="1200" dirty="0" smtClean="0">
                          <a:solidFill>
                            <a:schemeClr val="dk1"/>
                          </a:solidFill>
                          <a:latin typeface="+mn-lt"/>
                          <a:ea typeface="+mn-ea"/>
                          <a:cs typeface="+mn-cs"/>
                        </a:rPr>
                        <a:t>1,743,246</a:t>
                      </a:r>
                    </a:p>
                  </a:txBody>
                  <a:tcPr marL="68580" marR="68580" marT="0" marB="0" anchor="ctr"/>
                </a:tc>
                <a:tc>
                  <a:txBody>
                    <a:bodyPr/>
                    <a:lstStyle/>
                    <a:p>
                      <a:pPr marL="0" algn="ctr" defTabSz="914400" rtl="0" eaLnBrk="1" latinLnBrk="0" hangingPunct="1">
                        <a:lnSpc>
                          <a:spcPct val="115000"/>
                        </a:lnSpc>
                        <a:spcAft>
                          <a:spcPts val="0"/>
                        </a:spcAft>
                      </a:pPr>
                      <a:r>
                        <a:rPr lang="en-GB" sz="1800" kern="1200" dirty="0" smtClean="0">
                          <a:solidFill>
                            <a:schemeClr val="dk1"/>
                          </a:solidFill>
                          <a:latin typeface="+mn-lt"/>
                          <a:ea typeface="+mn-ea"/>
                          <a:cs typeface="+mn-cs"/>
                        </a:rPr>
                        <a:t>95.3</a:t>
                      </a:r>
                    </a:p>
                  </a:txBody>
                  <a:tcPr marL="68580" marR="68580" marT="0" marB="0" anchor="ctr"/>
                </a:tc>
                <a:tc>
                  <a:txBody>
                    <a:bodyPr/>
                    <a:lstStyle/>
                    <a:p>
                      <a:pPr marL="0" algn="ctr" defTabSz="914400" rtl="0" eaLnBrk="1" latinLnBrk="0" hangingPunct="1">
                        <a:lnSpc>
                          <a:spcPct val="115000"/>
                        </a:lnSpc>
                        <a:spcAft>
                          <a:spcPts val="0"/>
                        </a:spcAft>
                      </a:pPr>
                      <a:r>
                        <a:rPr lang="en-GB" sz="1800" kern="1200" dirty="0" smtClean="0">
                          <a:solidFill>
                            <a:schemeClr val="dk1"/>
                          </a:solidFill>
                          <a:latin typeface="+mn-lt"/>
                          <a:ea typeface="+mn-ea"/>
                          <a:cs typeface="+mn-cs"/>
                        </a:rPr>
                        <a:t>326,660</a:t>
                      </a:r>
                    </a:p>
                  </a:txBody>
                  <a:tcPr marL="68580" marR="68580" marT="0" marB="0" anchor="ctr"/>
                </a:tc>
                <a:tc>
                  <a:txBody>
                    <a:bodyPr/>
                    <a:lstStyle/>
                    <a:p>
                      <a:pPr marL="0" algn="ctr" defTabSz="914400" rtl="0" eaLnBrk="1" latinLnBrk="0" hangingPunct="1">
                        <a:lnSpc>
                          <a:spcPct val="115000"/>
                        </a:lnSpc>
                        <a:spcAft>
                          <a:spcPts val="0"/>
                        </a:spcAft>
                      </a:pPr>
                      <a:r>
                        <a:rPr lang="en-GB" sz="1800" kern="1200" dirty="0" smtClean="0">
                          <a:solidFill>
                            <a:schemeClr val="dk1"/>
                          </a:solidFill>
                          <a:latin typeface="+mn-lt"/>
                          <a:ea typeface="+mn-ea"/>
                          <a:cs typeface="+mn-cs"/>
                        </a:rPr>
                        <a:t>97.8</a:t>
                      </a:r>
                    </a:p>
                  </a:txBody>
                  <a:tcPr marL="68580" marR="68580" marT="0" marB="0" anchor="ctr"/>
                </a:tc>
                <a:tc>
                  <a:txBody>
                    <a:bodyPr/>
                    <a:lstStyle/>
                    <a:p>
                      <a:pPr marL="0" algn="ctr" defTabSz="914400" rtl="0" eaLnBrk="1" latinLnBrk="0" hangingPunct="1">
                        <a:lnSpc>
                          <a:spcPct val="115000"/>
                        </a:lnSpc>
                        <a:spcAft>
                          <a:spcPts val="0"/>
                        </a:spcAft>
                      </a:pPr>
                      <a:r>
                        <a:rPr lang="en-GB" sz="1800" kern="1200" dirty="0" smtClean="0">
                          <a:solidFill>
                            <a:schemeClr val="dk1"/>
                          </a:solidFill>
                          <a:latin typeface="+mn-lt"/>
                          <a:ea typeface="+mn-ea"/>
                          <a:cs typeface="+mn-cs"/>
                        </a:rPr>
                        <a:t>146,468</a:t>
                      </a:r>
                    </a:p>
                  </a:txBody>
                  <a:tcPr marL="68580" marR="68580" marT="0" marB="0" anchor="ctr"/>
                </a:tc>
                <a:tc>
                  <a:txBody>
                    <a:bodyPr/>
                    <a:lstStyle/>
                    <a:p>
                      <a:pPr marL="0" algn="ctr" defTabSz="914400" rtl="0" eaLnBrk="1" latinLnBrk="0" hangingPunct="1">
                        <a:lnSpc>
                          <a:spcPct val="115000"/>
                        </a:lnSpc>
                        <a:spcAft>
                          <a:spcPts val="0"/>
                        </a:spcAft>
                      </a:pPr>
                      <a:r>
                        <a:rPr lang="en-GB" sz="1800" kern="1200" dirty="0" smtClean="0">
                          <a:solidFill>
                            <a:schemeClr val="dk1"/>
                          </a:solidFill>
                          <a:latin typeface="+mn-lt"/>
                          <a:ea typeface="+mn-ea"/>
                          <a:cs typeface="+mn-cs"/>
                        </a:rPr>
                        <a:t>95.3%</a:t>
                      </a:r>
                    </a:p>
                  </a:txBody>
                  <a:tcPr marL="68580" marR="68580" marT="0" marB="0" anchor="ctr"/>
                </a:tc>
                <a:tc>
                  <a:txBody>
                    <a:bodyPr/>
                    <a:lstStyle/>
                    <a:p>
                      <a:r>
                        <a:rPr lang="en-GB" dirty="0" smtClean="0"/>
                        <a:t>709,977</a:t>
                      </a:r>
                      <a:endParaRPr lang="en-GB" dirty="0"/>
                    </a:p>
                  </a:txBody>
                  <a:tcPr anchor="ctr"/>
                </a:tc>
                <a:tc>
                  <a:txBody>
                    <a:bodyPr/>
                    <a:lstStyle/>
                    <a:p>
                      <a:r>
                        <a:rPr lang="en-GB" dirty="0" smtClean="0"/>
                        <a:t>100.0</a:t>
                      </a:r>
                      <a:endParaRPr lang="en-GB" dirty="0"/>
                    </a:p>
                  </a:txBody>
                  <a:tcPr anchor="ctr"/>
                </a:tc>
              </a:tr>
              <a:tr h="195452">
                <a:tc>
                  <a:txBody>
                    <a:bodyPr/>
                    <a:lstStyle/>
                    <a:p>
                      <a:endParaRPr lang="en-GB" sz="800" dirty="0"/>
                    </a:p>
                  </a:txBody>
                  <a:tcPr anchor="ctr"/>
                </a:tc>
                <a:tc>
                  <a:txBody>
                    <a:bodyPr/>
                    <a:lstStyle/>
                    <a:p>
                      <a:endParaRPr lang="en-GB" sz="800" dirty="0"/>
                    </a:p>
                  </a:txBody>
                  <a:tcPr marL="68580" marR="68580" marT="0" marB="0" anchor="ctr"/>
                </a:tc>
                <a:tc>
                  <a:txBody>
                    <a:bodyPr/>
                    <a:lstStyle/>
                    <a:p>
                      <a:endParaRPr lang="en-GB" sz="800"/>
                    </a:p>
                  </a:txBody>
                  <a:tcPr marL="68580" marR="68580" marT="0" marB="0" anchor="ctr"/>
                </a:tc>
                <a:tc>
                  <a:txBody>
                    <a:bodyPr/>
                    <a:lstStyle/>
                    <a:p>
                      <a:endParaRPr lang="en-GB" sz="800" dirty="0"/>
                    </a:p>
                  </a:txBody>
                  <a:tcPr marL="68580" marR="68580" marT="0" marB="0" anchor="ctr"/>
                </a:tc>
                <a:tc>
                  <a:txBody>
                    <a:bodyPr/>
                    <a:lstStyle/>
                    <a:p>
                      <a:endParaRPr lang="en-GB" sz="800" dirty="0"/>
                    </a:p>
                  </a:txBody>
                  <a:tcPr marL="68580" marR="68580" marT="0" marB="0" anchor="ctr"/>
                </a:tc>
                <a:tc>
                  <a:txBody>
                    <a:bodyPr/>
                    <a:lstStyle/>
                    <a:p>
                      <a:endParaRPr lang="en-GB" sz="800" dirty="0"/>
                    </a:p>
                  </a:txBody>
                  <a:tcPr marL="68580" marR="68580" marT="0" marB="0" anchor="ctr"/>
                </a:tc>
                <a:tc>
                  <a:txBody>
                    <a:bodyPr/>
                    <a:lstStyle/>
                    <a:p>
                      <a:endParaRPr lang="en-GB" sz="800" dirty="0"/>
                    </a:p>
                  </a:txBody>
                  <a:tcPr marL="68580" marR="68580" marT="0" marB="0" anchor="ctr"/>
                </a:tc>
                <a:tc>
                  <a:txBody>
                    <a:bodyPr/>
                    <a:lstStyle/>
                    <a:p>
                      <a:pPr marL="0" algn="ctr" defTabSz="914400" rtl="0" eaLnBrk="1" latinLnBrk="0" hangingPunct="1">
                        <a:lnSpc>
                          <a:spcPct val="115000"/>
                        </a:lnSpc>
                        <a:spcAft>
                          <a:spcPts val="0"/>
                        </a:spcAft>
                      </a:pPr>
                      <a:endParaRPr lang="en-GB" sz="800" kern="1200" dirty="0" smtClean="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Aft>
                          <a:spcPts val="0"/>
                        </a:spcAft>
                      </a:pPr>
                      <a:endParaRPr lang="en-GB" sz="800" kern="1200" dirty="0" smtClean="0">
                        <a:solidFill>
                          <a:schemeClr val="dk1"/>
                        </a:solidFill>
                        <a:latin typeface="+mn-lt"/>
                        <a:ea typeface="+mn-ea"/>
                        <a:cs typeface="+mn-cs"/>
                      </a:endParaRPr>
                    </a:p>
                  </a:txBody>
                  <a:tcPr marL="68580" marR="68580" marT="0" marB="0" anchor="ctr"/>
                </a:tc>
              </a:tr>
              <a:tr h="403194">
                <a:tc>
                  <a:txBody>
                    <a:bodyPr/>
                    <a:lstStyle/>
                    <a:p>
                      <a:r>
                        <a:rPr lang="en-GB" dirty="0" smtClean="0"/>
                        <a:t>Private sector*</a:t>
                      </a:r>
                    </a:p>
                  </a:txBody>
                  <a:tcPr anchor="ctr"/>
                </a:tc>
                <a:tc>
                  <a:txBody>
                    <a:bodyPr/>
                    <a:lstStyle/>
                    <a:p>
                      <a:pPr marL="0" algn="ctr" defTabSz="914400" rtl="0" eaLnBrk="1" fontAlgn="b" latinLnBrk="0" hangingPunct="1"/>
                      <a:r>
                        <a:rPr lang="en-GB" sz="1800" kern="1200" dirty="0" smtClean="0">
                          <a:solidFill>
                            <a:schemeClr val="dk1"/>
                          </a:solidFill>
                          <a:latin typeface="+mn-lt"/>
                          <a:ea typeface="+mn-ea"/>
                          <a:cs typeface="+mn-cs"/>
                        </a:rPr>
                        <a:t>1,109,134</a:t>
                      </a:r>
                    </a:p>
                  </a:txBody>
                  <a:tcPr marL="9525" marR="9525" marT="9525" marB="0" anchor="ctr"/>
                </a:tc>
                <a:tc>
                  <a:txBody>
                    <a:bodyPr/>
                    <a:lstStyle/>
                    <a:p>
                      <a:pPr marL="0" algn="ctr" defTabSz="914400" rtl="0" eaLnBrk="1" fontAlgn="b" latinLnBrk="0" hangingPunct="1"/>
                      <a:r>
                        <a:rPr lang="en-GB" sz="1800" kern="1200" dirty="0" smtClean="0">
                          <a:solidFill>
                            <a:schemeClr val="dk1"/>
                          </a:solidFill>
                          <a:latin typeface="+mn-lt"/>
                          <a:ea typeface="+mn-ea"/>
                          <a:cs typeface="+mn-cs"/>
                        </a:rPr>
                        <a:t>60.6</a:t>
                      </a:r>
                    </a:p>
                  </a:txBody>
                  <a:tcPr marL="9525" marR="9525" marT="9525" marB="0" anchor="ctr"/>
                </a:tc>
                <a:tc>
                  <a:txBody>
                    <a:bodyPr/>
                    <a:lstStyle/>
                    <a:p>
                      <a:pPr marL="0" algn="ctr" defTabSz="914400" rtl="0" eaLnBrk="1" fontAlgn="b" latinLnBrk="0" hangingPunct="1"/>
                      <a:r>
                        <a:rPr lang="en-GB" sz="1800" kern="1200" dirty="0" smtClean="0">
                          <a:solidFill>
                            <a:schemeClr val="dk1"/>
                          </a:solidFill>
                          <a:latin typeface="+mn-lt"/>
                          <a:ea typeface="+mn-ea"/>
                          <a:cs typeface="+mn-cs"/>
                        </a:rPr>
                        <a:t>250,056</a:t>
                      </a:r>
                    </a:p>
                  </a:txBody>
                  <a:tcPr marL="9525" marR="9525" marT="9525" marB="0" anchor="ctr"/>
                </a:tc>
                <a:tc>
                  <a:txBody>
                    <a:bodyPr/>
                    <a:lstStyle/>
                    <a:p>
                      <a:pPr marL="0" algn="ctr" defTabSz="914400" rtl="0" eaLnBrk="1" fontAlgn="b" latinLnBrk="0" hangingPunct="1"/>
                      <a:r>
                        <a:rPr lang="en-GB" sz="1800" kern="1200" dirty="0" smtClean="0">
                          <a:solidFill>
                            <a:schemeClr val="dk1"/>
                          </a:solidFill>
                          <a:latin typeface="+mn-lt"/>
                          <a:ea typeface="+mn-ea"/>
                          <a:cs typeface="+mn-cs"/>
                        </a:rPr>
                        <a:t>74.8</a:t>
                      </a:r>
                    </a:p>
                  </a:txBody>
                  <a:tcPr marL="9525" marR="9525" marT="9525" marB="0" anchor="ctr"/>
                </a:tc>
                <a:tc>
                  <a:txBody>
                    <a:bodyPr/>
                    <a:lstStyle/>
                    <a:p>
                      <a:pPr marL="0" algn="ctr" defTabSz="914400" rtl="0" eaLnBrk="1" fontAlgn="b" latinLnBrk="0" hangingPunct="1"/>
                      <a:r>
                        <a:rPr lang="en-GB" sz="1800" kern="1200" dirty="0" smtClean="0">
                          <a:solidFill>
                            <a:schemeClr val="dk1"/>
                          </a:solidFill>
                          <a:latin typeface="+mn-lt"/>
                          <a:ea typeface="+mn-ea"/>
                          <a:cs typeface="+mn-cs"/>
                        </a:rPr>
                        <a:t>127,230</a:t>
                      </a:r>
                    </a:p>
                  </a:txBody>
                  <a:tcPr marL="9525" marR="9525" marT="9525" marB="0" anchor="ctr"/>
                </a:tc>
                <a:tc>
                  <a:txBody>
                    <a:bodyPr/>
                    <a:lstStyle/>
                    <a:p>
                      <a:pPr marL="0" algn="ctr" defTabSz="914400" rtl="0" eaLnBrk="1" fontAlgn="b" latinLnBrk="0" hangingPunct="1"/>
                      <a:r>
                        <a:rPr lang="en-GB" sz="1800" kern="1200" dirty="0" smtClean="0">
                          <a:solidFill>
                            <a:schemeClr val="dk1"/>
                          </a:solidFill>
                          <a:latin typeface="+mn-lt"/>
                          <a:ea typeface="+mn-ea"/>
                          <a:cs typeface="+mn-cs"/>
                        </a:rPr>
                        <a:t>82.8</a:t>
                      </a:r>
                    </a:p>
                  </a:txBody>
                  <a:tcPr marL="9525" marR="9525" marT="9525" marB="0" anchor="ctr"/>
                </a:tc>
                <a:tc>
                  <a:txBody>
                    <a:bodyPr/>
                    <a:lstStyle/>
                    <a:p>
                      <a:pPr marL="0" algn="ctr" defTabSz="914400" rtl="0" eaLnBrk="1" fontAlgn="b" latinLnBrk="0" hangingPunct="1"/>
                      <a:r>
                        <a:rPr lang="en-GB" sz="1800" kern="1200" dirty="0" smtClean="0">
                          <a:solidFill>
                            <a:schemeClr val="dk1"/>
                          </a:solidFill>
                          <a:latin typeface="+mn-lt"/>
                          <a:ea typeface="+mn-ea"/>
                          <a:cs typeface="+mn-cs"/>
                        </a:rPr>
                        <a:t>488,803</a:t>
                      </a:r>
                    </a:p>
                  </a:txBody>
                  <a:tcPr marL="9525" marR="9525" marT="9525" marB="0" anchor="ctr"/>
                </a:tc>
                <a:tc>
                  <a:txBody>
                    <a:bodyPr/>
                    <a:lstStyle/>
                    <a:p>
                      <a:pPr marL="0" algn="ctr" defTabSz="914400" rtl="0" eaLnBrk="1" fontAlgn="b" latinLnBrk="0" hangingPunct="1"/>
                      <a:r>
                        <a:rPr lang="en-GB" sz="1800" kern="1200" dirty="0" smtClean="0">
                          <a:solidFill>
                            <a:schemeClr val="dk1"/>
                          </a:solidFill>
                          <a:latin typeface="+mn-lt"/>
                          <a:ea typeface="+mn-ea"/>
                          <a:cs typeface="+mn-cs"/>
                        </a:rPr>
                        <a:t>68.8</a:t>
                      </a:r>
                    </a:p>
                  </a:txBody>
                  <a:tcPr marL="9525" marR="9525" marT="9525" marB="0" anchor="ctr"/>
                </a:tc>
              </a:tr>
              <a:tr h="227972">
                <a:tc>
                  <a:txBody>
                    <a:bodyPr/>
                    <a:lstStyle/>
                    <a:p>
                      <a:endParaRPr lang="en-GB" sz="800" dirty="0" smtClean="0"/>
                    </a:p>
                  </a:txBody>
                  <a:tcPr anchor="ctr"/>
                </a:tc>
                <a:tc>
                  <a:txBody>
                    <a:bodyPr/>
                    <a:lstStyle/>
                    <a:p>
                      <a:pPr marL="0" algn="ctr" defTabSz="914400" rtl="0" eaLnBrk="1" latinLnBrk="0" hangingPunct="1"/>
                      <a:endParaRPr lang="en-GB" sz="800" kern="1200" dirty="0">
                        <a:solidFill>
                          <a:schemeClr val="dk1"/>
                        </a:solidFill>
                        <a:latin typeface="+mn-lt"/>
                        <a:ea typeface="+mn-ea"/>
                        <a:cs typeface="+mn-cs"/>
                      </a:endParaRPr>
                    </a:p>
                  </a:txBody>
                  <a:tcPr marL="68580" marR="68580" marT="0" marB="0" anchor="ctr"/>
                </a:tc>
                <a:tc>
                  <a:txBody>
                    <a:bodyPr/>
                    <a:lstStyle/>
                    <a:p>
                      <a:pPr marL="0" algn="ctr" defTabSz="914400" rtl="0" eaLnBrk="1" latinLnBrk="0" hangingPunct="1"/>
                      <a:endParaRPr lang="en-GB" sz="800" kern="1200" dirty="0">
                        <a:solidFill>
                          <a:schemeClr val="dk1"/>
                        </a:solidFill>
                        <a:latin typeface="+mn-lt"/>
                        <a:ea typeface="+mn-ea"/>
                        <a:cs typeface="+mn-cs"/>
                      </a:endParaRPr>
                    </a:p>
                  </a:txBody>
                  <a:tcPr marL="68580" marR="68580" marT="0" marB="0" anchor="ctr"/>
                </a:tc>
                <a:tc>
                  <a:txBody>
                    <a:bodyPr/>
                    <a:lstStyle/>
                    <a:p>
                      <a:pPr marL="0" algn="ctr" defTabSz="914400" rtl="0" eaLnBrk="1" latinLnBrk="0" hangingPunct="1"/>
                      <a:endParaRPr lang="en-GB" sz="800" kern="1200" dirty="0">
                        <a:solidFill>
                          <a:schemeClr val="dk1"/>
                        </a:solidFill>
                        <a:latin typeface="+mn-lt"/>
                        <a:ea typeface="+mn-ea"/>
                        <a:cs typeface="+mn-cs"/>
                      </a:endParaRPr>
                    </a:p>
                  </a:txBody>
                  <a:tcPr marL="68580" marR="68580" marT="0" marB="0" anchor="ctr"/>
                </a:tc>
                <a:tc>
                  <a:txBody>
                    <a:bodyPr/>
                    <a:lstStyle/>
                    <a:p>
                      <a:pPr marL="0" algn="ctr" defTabSz="914400" rtl="0" eaLnBrk="1" latinLnBrk="0" hangingPunct="1"/>
                      <a:endParaRPr lang="en-GB" sz="800" kern="1200" dirty="0">
                        <a:solidFill>
                          <a:schemeClr val="dk1"/>
                        </a:solidFill>
                        <a:latin typeface="+mn-lt"/>
                        <a:ea typeface="+mn-ea"/>
                        <a:cs typeface="+mn-cs"/>
                      </a:endParaRPr>
                    </a:p>
                  </a:txBody>
                  <a:tcPr marL="68580" marR="68580" marT="0" marB="0" anchor="ctr"/>
                </a:tc>
                <a:tc>
                  <a:txBody>
                    <a:bodyPr/>
                    <a:lstStyle/>
                    <a:p>
                      <a:pPr marL="0" algn="ctr" defTabSz="914400" rtl="0" eaLnBrk="1" latinLnBrk="0" hangingPunct="1"/>
                      <a:endParaRPr lang="en-GB" sz="800" kern="1200" dirty="0">
                        <a:solidFill>
                          <a:schemeClr val="dk1"/>
                        </a:solidFill>
                        <a:latin typeface="+mn-lt"/>
                        <a:ea typeface="+mn-ea"/>
                        <a:cs typeface="+mn-cs"/>
                      </a:endParaRPr>
                    </a:p>
                  </a:txBody>
                  <a:tcPr marL="68580" marR="68580" marT="0" marB="0" anchor="ctr"/>
                </a:tc>
                <a:tc>
                  <a:txBody>
                    <a:bodyPr/>
                    <a:lstStyle/>
                    <a:p>
                      <a:pPr marL="0" algn="ctr" defTabSz="914400" rtl="0" eaLnBrk="1" latinLnBrk="0" hangingPunct="1"/>
                      <a:endParaRPr lang="en-GB" sz="800" kern="1200" dirty="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Aft>
                          <a:spcPts val="0"/>
                        </a:spcAft>
                      </a:pPr>
                      <a:endParaRPr lang="en-GB" sz="800" kern="1200" dirty="0" smtClean="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Aft>
                          <a:spcPts val="0"/>
                        </a:spcAft>
                      </a:pPr>
                      <a:endParaRPr lang="en-GB" sz="800" kern="1200" dirty="0" smtClean="0">
                        <a:solidFill>
                          <a:schemeClr val="dk1"/>
                        </a:solidFill>
                        <a:latin typeface="+mn-lt"/>
                        <a:ea typeface="+mn-ea"/>
                        <a:cs typeface="+mn-cs"/>
                      </a:endParaRPr>
                    </a:p>
                  </a:txBody>
                  <a:tcPr marL="68580" marR="68580" marT="0" marB="0" anchor="ctr"/>
                </a:tc>
              </a:tr>
              <a:tr h="403194">
                <a:tc>
                  <a:txBody>
                    <a:bodyPr/>
                    <a:lstStyle/>
                    <a:p>
                      <a:r>
                        <a:rPr lang="en-GB" b="1" dirty="0" smtClean="0"/>
                        <a:t>2005-12</a:t>
                      </a:r>
                    </a:p>
                  </a:txBody>
                  <a:tcPr anchor="ctr"/>
                </a:tc>
                <a:tc>
                  <a:txBody>
                    <a:bodyPr/>
                    <a:lstStyle/>
                    <a:p>
                      <a:pPr marL="0" algn="ctr" defTabSz="914400" rtl="0" eaLnBrk="1" fontAlgn="b" latinLnBrk="0" hangingPunct="1"/>
                      <a:r>
                        <a:rPr lang="en-GB" sz="1800" b="1" kern="1200" dirty="0" smtClean="0">
                          <a:solidFill>
                            <a:schemeClr val="dk1"/>
                          </a:solidFill>
                          <a:latin typeface="+mn-lt"/>
                          <a:ea typeface="+mn-ea"/>
                          <a:cs typeface="+mn-cs"/>
                        </a:rPr>
                        <a:t>799,942</a:t>
                      </a:r>
                    </a:p>
                  </a:txBody>
                  <a:tcPr marL="9525" marR="9525" marT="9525" marB="0" anchor="ctr"/>
                </a:tc>
                <a:tc>
                  <a:txBody>
                    <a:bodyPr/>
                    <a:lstStyle/>
                    <a:p>
                      <a:pPr marL="0" algn="ctr" defTabSz="914400" rtl="0" eaLnBrk="1" fontAlgn="b" latinLnBrk="0" hangingPunct="1"/>
                      <a:r>
                        <a:rPr lang="en-GB" sz="1800" b="1" kern="1200" dirty="0" smtClean="0">
                          <a:solidFill>
                            <a:schemeClr val="dk1"/>
                          </a:solidFill>
                          <a:latin typeface="+mn-lt"/>
                          <a:ea typeface="+mn-ea"/>
                          <a:cs typeface="+mn-cs"/>
                        </a:rPr>
                        <a:t>43.7</a:t>
                      </a:r>
                    </a:p>
                  </a:txBody>
                  <a:tcPr marL="9525" marR="9525" marT="9525" marB="0" anchor="ctr"/>
                </a:tc>
                <a:tc>
                  <a:txBody>
                    <a:bodyPr/>
                    <a:lstStyle/>
                    <a:p>
                      <a:pPr marL="0" algn="ctr" defTabSz="914400" rtl="0" eaLnBrk="1" fontAlgn="b" latinLnBrk="0" hangingPunct="1"/>
                      <a:r>
                        <a:rPr lang="en-GB" sz="1800" b="1" kern="1200" dirty="0" smtClean="0">
                          <a:solidFill>
                            <a:schemeClr val="dk1"/>
                          </a:solidFill>
                          <a:latin typeface="+mn-lt"/>
                          <a:ea typeface="+mn-ea"/>
                          <a:cs typeface="+mn-cs"/>
                        </a:rPr>
                        <a:t>219,538</a:t>
                      </a:r>
                    </a:p>
                  </a:txBody>
                  <a:tcPr marL="9525" marR="9525" marT="9525" marB="0" anchor="ctr"/>
                </a:tc>
                <a:tc>
                  <a:txBody>
                    <a:bodyPr/>
                    <a:lstStyle/>
                    <a:p>
                      <a:pPr marL="0" algn="ctr" defTabSz="914400" rtl="0" eaLnBrk="1" fontAlgn="b" latinLnBrk="0" hangingPunct="1"/>
                      <a:r>
                        <a:rPr lang="en-GB" sz="1800" b="1" kern="1200" dirty="0" smtClean="0">
                          <a:solidFill>
                            <a:schemeClr val="dk1"/>
                          </a:solidFill>
                          <a:latin typeface="+mn-lt"/>
                          <a:ea typeface="+mn-ea"/>
                          <a:cs typeface="+mn-cs"/>
                        </a:rPr>
                        <a:t>65.7</a:t>
                      </a:r>
                    </a:p>
                  </a:txBody>
                  <a:tcPr marL="9525" marR="9525" marT="9525" marB="0" anchor="ctr"/>
                </a:tc>
                <a:tc>
                  <a:txBody>
                    <a:bodyPr/>
                    <a:lstStyle/>
                    <a:p>
                      <a:pPr marL="0" algn="ctr" defTabSz="914400" rtl="0" eaLnBrk="1" fontAlgn="b" latinLnBrk="0" hangingPunct="1"/>
                      <a:r>
                        <a:rPr lang="en-GB" sz="1800" b="1" kern="1200" dirty="0" smtClean="0">
                          <a:solidFill>
                            <a:schemeClr val="dk1"/>
                          </a:solidFill>
                          <a:latin typeface="+mn-lt"/>
                          <a:ea typeface="+mn-ea"/>
                          <a:cs typeface="+mn-cs"/>
                        </a:rPr>
                        <a:t>103,482</a:t>
                      </a:r>
                    </a:p>
                  </a:txBody>
                  <a:tcPr marL="9525" marR="9525" marT="9525" marB="0" anchor="ctr"/>
                </a:tc>
                <a:tc>
                  <a:txBody>
                    <a:bodyPr/>
                    <a:lstStyle/>
                    <a:p>
                      <a:pPr marL="0" algn="ctr" defTabSz="914400" rtl="0" eaLnBrk="1" fontAlgn="b" latinLnBrk="0" hangingPunct="1"/>
                      <a:r>
                        <a:rPr lang="en-GB" sz="1800" b="1" kern="1200" dirty="0" smtClean="0">
                          <a:solidFill>
                            <a:schemeClr val="dk1"/>
                          </a:solidFill>
                          <a:latin typeface="+mn-lt"/>
                          <a:ea typeface="+mn-ea"/>
                          <a:cs typeface="+mn-cs"/>
                        </a:rPr>
                        <a:t>67.3</a:t>
                      </a:r>
                    </a:p>
                  </a:txBody>
                  <a:tcPr marL="9525" marR="9525" marT="9525" marB="0" anchor="ctr"/>
                </a:tc>
                <a:tc>
                  <a:txBody>
                    <a:bodyPr/>
                    <a:lstStyle/>
                    <a:p>
                      <a:pPr marL="0" algn="ctr" defTabSz="914400" rtl="0" eaLnBrk="1" fontAlgn="b" latinLnBrk="0" hangingPunct="1"/>
                      <a:r>
                        <a:rPr lang="en-GB" sz="1800" b="1" kern="1200" dirty="0" smtClean="0">
                          <a:solidFill>
                            <a:schemeClr val="dk1"/>
                          </a:solidFill>
                          <a:latin typeface="+mn-lt"/>
                          <a:ea typeface="+mn-ea"/>
                          <a:cs typeface="+mn-cs"/>
                        </a:rPr>
                        <a:t>378,567</a:t>
                      </a:r>
                    </a:p>
                  </a:txBody>
                  <a:tcPr marL="9525" marR="9525" marT="9525" marB="0" anchor="ctr"/>
                </a:tc>
                <a:tc>
                  <a:txBody>
                    <a:bodyPr/>
                    <a:lstStyle/>
                    <a:p>
                      <a:pPr marL="0" algn="ctr" defTabSz="914400" rtl="0" eaLnBrk="1" fontAlgn="b" latinLnBrk="0" hangingPunct="1"/>
                      <a:r>
                        <a:rPr lang="en-GB" sz="1800" b="1" kern="1200" dirty="0" smtClean="0">
                          <a:solidFill>
                            <a:schemeClr val="dk1"/>
                          </a:solidFill>
                          <a:latin typeface="+mn-lt"/>
                          <a:ea typeface="+mn-ea"/>
                          <a:cs typeface="+mn-cs"/>
                        </a:rPr>
                        <a:t>53.3</a:t>
                      </a:r>
                    </a:p>
                  </a:txBody>
                  <a:tcPr marL="9525" marR="9525" marT="9525" marB="0" anchor="ctr"/>
                </a:tc>
              </a:tr>
            </a:tbl>
          </a:graphicData>
        </a:graphic>
      </p:graphicFrame>
      <p:sp>
        <p:nvSpPr>
          <p:cNvPr id="5" name="TextBox 4"/>
          <p:cNvSpPr txBox="1"/>
          <p:nvPr/>
        </p:nvSpPr>
        <p:spPr>
          <a:xfrm>
            <a:off x="323528" y="5805264"/>
            <a:ext cx="7992888" cy="646331"/>
          </a:xfrm>
          <a:prstGeom prst="rect">
            <a:avLst/>
          </a:prstGeom>
          <a:noFill/>
        </p:spPr>
        <p:txBody>
          <a:bodyPr wrap="square" rtlCol="0">
            <a:spAutoFit/>
          </a:bodyPr>
          <a:lstStyle/>
          <a:p>
            <a:r>
              <a:rPr lang="en-GB" sz="1200" dirty="0" smtClean="0"/>
              <a:t>*2002-2012. Also excludes small number of individuals with multiple jobs in any given year, and job matches which switch between the public and private sectors over time. Public admin and defence, private households and extra-territorial organisations are excluded.</a:t>
            </a:r>
            <a:endParaRPr lang="en-GB" sz="1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a:xfrm>
            <a:off x="467544" y="0"/>
            <a:ext cx="8229600" cy="1143000"/>
          </a:xfrm>
        </p:spPr>
        <p:txBody>
          <a:bodyPr/>
          <a:lstStyle/>
          <a:p>
            <a:r>
              <a:rPr lang="en-GB" dirty="0" smtClean="0"/>
              <a:t>PRP jobs by occupation</a:t>
            </a:r>
          </a:p>
        </p:txBody>
      </p:sp>
      <p:pic>
        <p:nvPicPr>
          <p:cNvPr id="5122" name="Picture 2"/>
          <p:cNvPicPr>
            <a:picLocks noChangeAspect="1" noChangeArrowheads="1"/>
          </p:cNvPicPr>
          <p:nvPr/>
        </p:nvPicPr>
        <p:blipFill>
          <a:blip r:embed="rId3" cstate="print"/>
          <a:srcRect/>
          <a:stretch>
            <a:fillRect/>
          </a:stretch>
        </p:blipFill>
        <p:spPr bwMode="auto">
          <a:xfrm>
            <a:off x="971600" y="980728"/>
            <a:ext cx="7344816" cy="53775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a:xfrm>
            <a:off x="467544" y="0"/>
            <a:ext cx="8229600" cy="1143000"/>
          </a:xfrm>
        </p:spPr>
        <p:txBody>
          <a:bodyPr/>
          <a:lstStyle/>
          <a:p>
            <a:r>
              <a:rPr lang="en-GB" dirty="0" smtClean="0"/>
              <a:t>PRP jobs by occupation</a:t>
            </a:r>
          </a:p>
        </p:txBody>
      </p:sp>
      <p:pic>
        <p:nvPicPr>
          <p:cNvPr id="92162" name="Picture 2"/>
          <p:cNvPicPr>
            <a:picLocks noChangeAspect="1" noChangeArrowheads="1"/>
          </p:cNvPicPr>
          <p:nvPr/>
        </p:nvPicPr>
        <p:blipFill>
          <a:blip r:embed="rId3" cstate="print"/>
          <a:srcRect/>
          <a:stretch>
            <a:fillRect/>
          </a:stretch>
        </p:blipFill>
        <p:spPr bwMode="auto">
          <a:xfrm>
            <a:off x="755576" y="908720"/>
            <a:ext cx="7344816" cy="53775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a:xfrm>
            <a:off x="467544" y="0"/>
            <a:ext cx="8229600" cy="1143000"/>
          </a:xfrm>
        </p:spPr>
        <p:txBody>
          <a:bodyPr/>
          <a:lstStyle/>
          <a:p>
            <a:r>
              <a:rPr lang="en-GB" dirty="0" smtClean="0"/>
              <a:t>PRP jobs by industry</a:t>
            </a:r>
          </a:p>
        </p:txBody>
      </p:sp>
      <p:pic>
        <p:nvPicPr>
          <p:cNvPr id="6146" name="Picture 2"/>
          <p:cNvPicPr>
            <a:picLocks noChangeAspect="1" noChangeArrowheads="1"/>
          </p:cNvPicPr>
          <p:nvPr/>
        </p:nvPicPr>
        <p:blipFill>
          <a:blip r:embed="rId3" cstate="print"/>
          <a:srcRect/>
          <a:stretch>
            <a:fillRect/>
          </a:stretch>
        </p:blipFill>
        <p:spPr bwMode="auto">
          <a:xfrm>
            <a:off x="827584" y="980728"/>
            <a:ext cx="7416824" cy="54302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p:txBody>
          <a:bodyPr/>
          <a:lstStyle/>
          <a:p>
            <a:r>
              <a:rPr lang="en-GB" dirty="0" smtClean="0"/>
              <a:t>PRP receipt and PRP jobs (%)</a:t>
            </a:r>
          </a:p>
        </p:txBody>
      </p:sp>
      <p:pic>
        <p:nvPicPr>
          <p:cNvPr id="1026" name="Picture 2"/>
          <p:cNvPicPr>
            <a:picLocks noChangeAspect="1" noChangeArrowheads="1"/>
          </p:cNvPicPr>
          <p:nvPr/>
        </p:nvPicPr>
        <p:blipFill>
          <a:blip r:embed="rId3" cstate="print"/>
          <a:srcRect/>
          <a:stretch>
            <a:fillRect/>
          </a:stretch>
        </p:blipFill>
        <p:spPr bwMode="auto">
          <a:xfrm>
            <a:off x="683568" y="1268760"/>
            <a:ext cx="8018712" cy="48245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908720"/>
          </a:xfrm>
        </p:spPr>
        <p:txBody>
          <a:bodyPr/>
          <a:lstStyle/>
          <a:p>
            <a:r>
              <a:rPr lang="en-GB" dirty="0" smtClean="0"/>
              <a:t>PRP jobs over time</a:t>
            </a:r>
            <a:endParaRPr lang="en-GB" dirty="0"/>
          </a:p>
        </p:txBody>
      </p:sp>
      <p:sp>
        <p:nvSpPr>
          <p:cNvPr id="5" name="TextBox 4"/>
          <p:cNvSpPr txBox="1"/>
          <p:nvPr/>
        </p:nvSpPr>
        <p:spPr>
          <a:xfrm>
            <a:off x="323528" y="6021288"/>
            <a:ext cx="8424936" cy="461665"/>
          </a:xfrm>
          <a:prstGeom prst="rect">
            <a:avLst/>
          </a:prstGeom>
          <a:noFill/>
        </p:spPr>
        <p:txBody>
          <a:bodyPr wrap="square" rtlCol="0">
            <a:spAutoFit/>
          </a:bodyPr>
          <a:lstStyle/>
          <a:p>
            <a:r>
              <a:rPr lang="en-GB" sz="1200" dirty="0" smtClean="0"/>
              <a:t>Note: t statistics in brackets; * p&lt;0.05, ** p&lt;0.01, *** p&lt;0.001.  Controls: industry, occupation, gender, age, base pay (quintiles), full-time, job tenure, permanent/temporary, collective agreement, region, firm size, foreign ownership, firm age</a:t>
            </a:r>
            <a:endParaRPr lang="en-GB" sz="1200" dirty="0"/>
          </a:p>
        </p:txBody>
      </p:sp>
      <p:graphicFrame>
        <p:nvGraphicFramePr>
          <p:cNvPr id="6" name="Table 5"/>
          <p:cNvGraphicFramePr>
            <a:graphicFrameLocks noGrp="1"/>
          </p:cNvGraphicFramePr>
          <p:nvPr/>
        </p:nvGraphicFramePr>
        <p:xfrm>
          <a:off x="1187624" y="836712"/>
          <a:ext cx="6264694" cy="5040560"/>
        </p:xfrm>
        <a:graphic>
          <a:graphicData uri="http://schemas.openxmlformats.org/drawingml/2006/table">
            <a:tbl>
              <a:tblPr/>
              <a:tblGrid>
                <a:gridCol w="714264"/>
                <a:gridCol w="881670"/>
                <a:gridCol w="1011875"/>
                <a:gridCol w="881670"/>
                <a:gridCol w="1011875"/>
                <a:gridCol w="881670"/>
                <a:gridCol w="881670"/>
              </a:tblGrid>
              <a:tr h="181258">
                <a:tc>
                  <a:txBody>
                    <a:bodyPr/>
                    <a:lstStyle/>
                    <a:p>
                      <a:pPr algn="l" fontAlgn="b"/>
                      <a:r>
                        <a:rPr lang="en-GB" sz="900" b="0" i="0" u="none" strike="noStrike" dirty="0">
                          <a:solidFill>
                            <a:srgbClr val="000000"/>
                          </a:solidFill>
                          <a:latin typeface="Calibri"/>
                        </a:rPr>
                        <a:t> </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900" b="0" i="0" u="none" strike="noStrike">
                          <a:solidFill>
                            <a:srgbClr val="000000"/>
                          </a:solidFill>
                          <a:latin typeface="Calibri"/>
                        </a:rPr>
                        <a:t>(1)</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900" b="0" i="0" u="none" strike="noStrike">
                          <a:solidFill>
                            <a:srgbClr val="000000"/>
                          </a:solidFill>
                          <a:latin typeface="Calibri"/>
                        </a:rPr>
                        <a:t>(2)</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900" b="0" i="0" u="none" strike="noStrike">
                          <a:solidFill>
                            <a:srgbClr val="000000"/>
                          </a:solidFill>
                          <a:latin typeface="Calibri"/>
                        </a:rPr>
                        <a:t>(3)</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900" b="0" i="0" u="none" strike="noStrike">
                          <a:solidFill>
                            <a:srgbClr val="000000"/>
                          </a:solidFill>
                          <a:latin typeface="Calibri"/>
                        </a:rPr>
                        <a:t>(4)</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900" b="0" i="0" u="none" strike="noStrike">
                          <a:solidFill>
                            <a:srgbClr val="000000"/>
                          </a:solidFill>
                          <a:latin typeface="Calibri"/>
                        </a:rPr>
                        <a:t>(5)</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900" b="0" i="0" u="none" strike="noStrike">
                          <a:solidFill>
                            <a:srgbClr val="000000"/>
                          </a:solidFill>
                          <a:latin typeface="Calibri"/>
                        </a:rPr>
                        <a:t>(6)</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181258">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900" b="0" i="0" u="none" strike="noStrike" dirty="0">
                          <a:solidFill>
                            <a:srgbClr val="000000"/>
                          </a:solidFill>
                          <a:latin typeface="Calibri"/>
                        </a:rPr>
                        <a:t>Raw</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900" b="0" i="0" u="none" strike="noStrike">
                          <a:solidFill>
                            <a:srgbClr val="000000"/>
                          </a:solidFill>
                          <a:latin typeface="Calibri"/>
                        </a:rPr>
                        <a:t>With controls</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900" b="0" i="0" u="none" strike="noStrike">
                          <a:solidFill>
                            <a:srgbClr val="000000"/>
                          </a:solidFill>
                          <a:latin typeface="Calibri"/>
                        </a:rPr>
                        <a:t>Managers</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900" b="0" i="0" u="none" strike="noStrike">
                          <a:solidFill>
                            <a:srgbClr val="000000"/>
                          </a:solidFill>
                          <a:latin typeface="Calibri"/>
                        </a:rPr>
                        <a:t>Professionals</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900" b="0" i="0" u="none" strike="noStrike">
                          <a:solidFill>
                            <a:srgbClr val="000000"/>
                          </a:solidFill>
                          <a:latin typeface="Calibri"/>
                        </a:rPr>
                        <a:t>Sales</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900" b="0" i="0" u="none" strike="noStrike">
                          <a:solidFill>
                            <a:srgbClr val="000000"/>
                          </a:solidFill>
                          <a:latin typeface="Calibri"/>
                        </a:rPr>
                        <a:t>All other</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81258">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181258">
                <a:tc>
                  <a:txBody>
                    <a:bodyPr/>
                    <a:lstStyle/>
                    <a:p>
                      <a:pPr algn="r" fontAlgn="b"/>
                      <a:r>
                        <a:rPr lang="en-GB" sz="900" b="0" i="0" u="none" strike="noStrike">
                          <a:solidFill>
                            <a:srgbClr val="000000"/>
                          </a:solidFill>
                          <a:latin typeface="Calibri"/>
                        </a:rPr>
                        <a:t>2005</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-0.020***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-0.013***</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-0.018***</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-0.012***</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-0.017***</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-0.010***</a:t>
                      </a:r>
                    </a:p>
                  </a:txBody>
                  <a:tcPr marL="7405" marR="7405" marT="7405" marB="0" anchor="b">
                    <a:lnL>
                      <a:noFill/>
                    </a:lnL>
                    <a:lnR>
                      <a:noFill/>
                    </a:lnR>
                    <a:lnT>
                      <a:noFill/>
                    </a:lnT>
                    <a:lnB>
                      <a:noFill/>
                    </a:lnB>
                    <a:solidFill>
                      <a:srgbClr val="FFFFFF"/>
                    </a:solidFill>
                  </a:tcPr>
                </a:tc>
              </a:tr>
              <a:tr h="181258">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[-13.84]</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[-9.96]</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[-5.54]</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[-3.46]</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[-4.50]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[-5.62]   </a:t>
                      </a:r>
                    </a:p>
                  </a:txBody>
                  <a:tcPr marL="7405" marR="7405" marT="7405" marB="0" anchor="b">
                    <a:lnL>
                      <a:noFill/>
                    </a:lnL>
                    <a:lnR>
                      <a:noFill/>
                    </a:lnR>
                    <a:lnT>
                      <a:noFill/>
                    </a:lnT>
                    <a:lnB>
                      <a:noFill/>
                    </a:lnB>
                    <a:solidFill>
                      <a:srgbClr val="FFFFFF"/>
                    </a:solidFill>
                  </a:tcPr>
                </a:tc>
              </a:tr>
              <a:tr h="176925">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r>
              <a:tr h="181258">
                <a:tc>
                  <a:txBody>
                    <a:bodyPr/>
                    <a:lstStyle/>
                    <a:p>
                      <a:pPr algn="r" fontAlgn="b"/>
                      <a:r>
                        <a:rPr lang="en-GB" sz="900" b="0" i="0" u="none" strike="noStrike">
                          <a:solidFill>
                            <a:srgbClr val="000000"/>
                          </a:solidFill>
                          <a:latin typeface="Calibri"/>
                        </a:rPr>
                        <a:t>2006</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ref</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ref</a:t>
                      </a:r>
                    </a:p>
                  </a:txBody>
                  <a:tcPr marL="7405" marR="7405" marT="7405" marB="0" anchor="b">
                    <a:lnL>
                      <a:noFill/>
                    </a:lnL>
                    <a:lnR>
                      <a:noFill/>
                    </a:lnR>
                    <a:lnT>
                      <a:noFill/>
                    </a:lnT>
                    <a:lnB>
                      <a:noFill/>
                    </a:lnB>
                    <a:solidFill>
                      <a:schemeClr val="bg1"/>
                    </a:solidFill>
                  </a:tcPr>
                </a:tc>
                <a:tc>
                  <a:txBody>
                    <a:bodyPr/>
                    <a:lstStyle/>
                    <a:p>
                      <a:pPr algn="ctr" fontAlgn="b"/>
                      <a:r>
                        <a:rPr lang="en-GB" sz="900" b="0" i="0" u="none" strike="noStrike" dirty="0">
                          <a:solidFill>
                            <a:srgbClr val="000000"/>
                          </a:solidFill>
                          <a:latin typeface="Calibri"/>
                        </a:rPr>
                        <a:t>ref</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ref</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ref</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ref</a:t>
                      </a:r>
                    </a:p>
                  </a:txBody>
                  <a:tcPr marL="7405" marR="7405" marT="7405" marB="0" anchor="b">
                    <a:lnL>
                      <a:noFill/>
                    </a:lnL>
                    <a:lnR>
                      <a:noFill/>
                    </a:lnR>
                    <a:lnT>
                      <a:noFill/>
                    </a:lnT>
                    <a:lnB>
                      <a:noFill/>
                    </a:lnB>
                    <a:solidFill>
                      <a:srgbClr val="FFFFFF"/>
                    </a:solidFill>
                  </a:tcPr>
                </a:tc>
              </a:tr>
              <a:tr h="176925">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r>
              <a:tr h="181258">
                <a:tc>
                  <a:txBody>
                    <a:bodyPr/>
                    <a:lstStyle/>
                    <a:p>
                      <a:pPr algn="r" fontAlgn="b"/>
                      <a:r>
                        <a:rPr lang="en-GB" sz="900" b="0" i="0" u="none" strike="noStrike">
                          <a:solidFill>
                            <a:srgbClr val="000000"/>
                          </a:solidFill>
                          <a:latin typeface="Calibri"/>
                        </a:rPr>
                        <a:t>2007</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-0.007***</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0.001</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0.001</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0.007</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-0.001</a:t>
                      </a:r>
                    </a:p>
                  </a:txBody>
                  <a:tcPr marL="7405" marR="7405" marT="7405" marB="0" anchor="b">
                    <a:lnL>
                      <a:noFill/>
                    </a:lnL>
                    <a:lnR>
                      <a:noFill/>
                    </a:lnR>
                    <a:lnT>
                      <a:noFill/>
                    </a:lnT>
                    <a:lnB>
                      <a:noFill/>
                    </a:lnB>
                    <a:solidFill>
                      <a:srgbClr val="FFFFFF"/>
                    </a:solidFill>
                  </a:tcPr>
                </a:tc>
              </a:tr>
              <a:tr h="181258">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[-4.61]</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[0.04]</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[0.40]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[0.15]</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[1.68]</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[-0.49]   </a:t>
                      </a:r>
                    </a:p>
                  </a:txBody>
                  <a:tcPr marL="7405" marR="7405" marT="7405" marB="0" anchor="b">
                    <a:lnL>
                      <a:noFill/>
                    </a:lnL>
                    <a:lnR>
                      <a:noFill/>
                    </a:lnR>
                    <a:lnT>
                      <a:noFill/>
                    </a:lnT>
                    <a:lnB>
                      <a:noFill/>
                    </a:lnB>
                    <a:solidFill>
                      <a:srgbClr val="FFFFFF"/>
                    </a:solidFill>
                  </a:tcPr>
                </a:tc>
              </a:tr>
              <a:tr h="176925">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r>
              <a:tr h="181258">
                <a:tc>
                  <a:txBody>
                    <a:bodyPr/>
                    <a:lstStyle/>
                    <a:p>
                      <a:pPr algn="r" fontAlgn="b"/>
                      <a:r>
                        <a:rPr lang="en-GB" sz="900" b="0" i="0" u="none" strike="noStrike">
                          <a:solidFill>
                            <a:srgbClr val="000000"/>
                          </a:solidFill>
                          <a:latin typeface="Calibri"/>
                        </a:rPr>
                        <a:t>2008</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-0.016***</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-0.005**</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0.002</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0.005</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-0.020***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-0.004</a:t>
                      </a:r>
                    </a:p>
                  </a:txBody>
                  <a:tcPr marL="7405" marR="7405" marT="7405" marB="0" anchor="b">
                    <a:lnL>
                      <a:noFill/>
                    </a:lnL>
                    <a:lnR>
                      <a:noFill/>
                    </a:lnR>
                    <a:lnT>
                      <a:noFill/>
                    </a:lnT>
                    <a:lnB>
                      <a:noFill/>
                    </a:lnB>
                    <a:solidFill>
                      <a:srgbClr val="FFFFFF"/>
                    </a:solidFill>
                  </a:tcPr>
                </a:tc>
              </a:tr>
              <a:tr h="181258">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[-8.89]</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[-2.80]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[0.64]</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[1.12]</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[-4.36]</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[-1.87]   </a:t>
                      </a:r>
                    </a:p>
                  </a:txBody>
                  <a:tcPr marL="7405" marR="7405" marT="7405" marB="0" anchor="b">
                    <a:lnL>
                      <a:noFill/>
                    </a:lnL>
                    <a:lnR>
                      <a:noFill/>
                    </a:lnR>
                    <a:lnT>
                      <a:noFill/>
                    </a:lnT>
                    <a:lnB>
                      <a:noFill/>
                    </a:lnB>
                    <a:solidFill>
                      <a:srgbClr val="FFFFFF"/>
                    </a:solidFill>
                  </a:tcPr>
                </a:tc>
              </a:tr>
              <a:tr h="176925">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r>
              <a:tr h="181258">
                <a:tc>
                  <a:txBody>
                    <a:bodyPr/>
                    <a:lstStyle/>
                    <a:p>
                      <a:pPr algn="r" fontAlgn="b"/>
                      <a:r>
                        <a:rPr lang="en-GB" sz="900" b="0" i="0" u="none" strike="noStrike">
                          <a:solidFill>
                            <a:srgbClr val="000000"/>
                          </a:solidFill>
                          <a:latin typeface="Calibri"/>
                        </a:rPr>
                        <a:t>2009</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-0.013***</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-0.008***</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-0.004</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-0.018***</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-0.009***</a:t>
                      </a:r>
                    </a:p>
                  </a:txBody>
                  <a:tcPr marL="7405" marR="7405" marT="7405" marB="0" anchor="b">
                    <a:lnL>
                      <a:noFill/>
                    </a:lnL>
                    <a:lnR>
                      <a:noFill/>
                    </a:lnR>
                    <a:lnT>
                      <a:noFill/>
                    </a:lnT>
                    <a:lnB>
                      <a:noFill/>
                    </a:lnB>
                    <a:solidFill>
                      <a:srgbClr val="FFFFFF"/>
                    </a:solidFill>
                  </a:tcPr>
                </a:tc>
              </a:tr>
              <a:tr h="181258">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[-7.68]</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[-5.16]</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[-0.93]</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[-0.03]</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[-3.88]</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[-3.86]   </a:t>
                      </a:r>
                    </a:p>
                  </a:txBody>
                  <a:tcPr marL="7405" marR="7405" marT="7405" marB="0" anchor="b">
                    <a:lnL>
                      <a:noFill/>
                    </a:lnL>
                    <a:lnR>
                      <a:noFill/>
                    </a:lnR>
                    <a:lnT>
                      <a:noFill/>
                    </a:lnT>
                    <a:lnB>
                      <a:noFill/>
                    </a:lnB>
                    <a:solidFill>
                      <a:srgbClr val="FFFFFF"/>
                    </a:solidFill>
                  </a:tcPr>
                </a:tc>
              </a:tr>
              <a:tr h="176925">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r>
              <a:tr h="181258">
                <a:tc>
                  <a:txBody>
                    <a:bodyPr/>
                    <a:lstStyle/>
                    <a:p>
                      <a:pPr algn="r" fontAlgn="b"/>
                      <a:r>
                        <a:rPr lang="en-GB" sz="900" b="0" i="0" u="none" strike="noStrike">
                          <a:solidFill>
                            <a:srgbClr val="000000"/>
                          </a:solidFill>
                          <a:latin typeface="Calibri"/>
                        </a:rPr>
                        <a:t>2010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-0.017***</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-0.011***</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-0.007</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-0.006</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-0.015***</a:t>
                      </a:r>
                    </a:p>
                  </a:txBody>
                  <a:tcPr marL="7405" marR="7405" marT="7405" marB="0" anchor="b">
                    <a:lnL>
                      <a:noFill/>
                    </a:lnL>
                    <a:lnR>
                      <a:noFill/>
                    </a:lnR>
                    <a:lnT>
                      <a:noFill/>
                    </a:lnT>
                    <a:lnB>
                      <a:noFill/>
                    </a:lnB>
                    <a:solidFill>
                      <a:srgbClr val="FFFFFF"/>
                    </a:solidFill>
                  </a:tcPr>
                </a:tc>
              </a:tr>
              <a:tr h="181258">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[-9.34]</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[-6.21]</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[-0.09]</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[-1.52]</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[-1.23]</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[-6.38]   </a:t>
                      </a:r>
                    </a:p>
                  </a:txBody>
                  <a:tcPr marL="7405" marR="7405" marT="7405" marB="0" anchor="b">
                    <a:lnL>
                      <a:noFill/>
                    </a:lnL>
                    <a:lnR>
                      <a:noFill/>
                    </a:lnR>
                    <a:lnT>
                      <a:noFill/>
                    </a:lnT>
                    <a:lnB>
                      <a:noFill/>
                    </a:lnB>
                    <a:solidFill>
                      <a:srgbClr val="FFFFFF"/>
                    </a:solidFill>
                  </a:tcPr>
                </a:tc>
              </a:tr>
              <a:tr h="176925">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r>
              <a:tr h="181258">
                <a:tc>
                  <a:txBody>
                    <a:bodyPr/>
                    <a:lstStyle/>
                    <a:p>
                      <a:pPr algn="r" fontAlgn="b"/>
                      <a:r>
                        <a:rPr lang="en-GB" sz="900" b="0" i="0" u="none" strike="noStrike">
                          <a:solidFill>
                            <a:srgbClr val="000000"/>
                          </a:solidFill>
                          <a:latin typeface="Calibri"/>
                        </a:rPr>
                        <a:t>2011</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-0.017***</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-0.014***</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-0.006</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-0.012**</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-0.018***</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-0.017***</a:t>
                      </a:r>
                    </a:p>
                  </a:txBody>
                  <a:tcPr marL="7405" marR="7405" marT="7405" marB="0" anchor="b">
                    <a:lnL>
                      <a:noFill/>
                    </a:lnL>
                    <a:lnR>
                      <a:noFill/>
                    </a:lnR>
                    <a:lnT>
                      <a:noFill/>
                    </a:lnT>
                    <a:lnB>
                      <a:noFill/>
                    </a:lnB>
                    <a:solidFill>
                      <a:srgbClr val="FFFFFF"/>
                    </a:solidFill>
                  </a:tcPr>
                </a:tc>
              </a:tr>
              <a:tr h="181258">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[-9.20]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[-8.24]</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[-1.55]</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[-2.67]</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[-3.70]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[-6.85]   </a:t>
                      </a:r>
                    </a:p>
                  </a:txBody>
                  <a:tcPr marL="7405" marR="7405" marT="7405" marB="0" anchor="b">
                    <a:lnL>
                      <a:noFill/>
                    </a:lnL>
                    <a:lnR>
                      <a:noFill/>
                    </a:lnR>
                    <a:lnT>
                      <a:noFill/>
                    </a:lnT>
                    <a:lnB>
                      <a:noFill/>
                    </a:lnB>
                    <a:solidFill>
                      <a:srgbClr val="FFFFFF"/>
                    </a:solidFill>
                  </a:tcPr>
                </a:tc>
              </a:tr>
              <a:tr h="176925">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7405" marR="7405" marT="7405" marB="0" anchor="b">
                    <a:lnL>
                      <a:noFill/>
                    </a:lnL>
                    <a:lnR>
                      <a:noFill/>
                    </a:lnR>
                    <a:lnT>
                      <a:noFill/>
                    </a:lnT>
                    <a:lnB>
                      <a:noFill/>
                    </a:lnB>
                    <a:solidFill>
                      <a:srgbClr val="FFFFFF"/>
                    </a:solidFill>
                  </a:tcPr>
                </a:tc>
              </a:tr>
              <a:tr h="181258">
                <a:tc>
                  <a:txBody>
                    <a:bodyPr/>
                    <a:lstStyle/>
                    <a:p>
                      <a:pPr algn="r" fontAlgn="b"/>
                      <a:r>
                        <a:rPr lang="en-GB" sz="900" b="0" i="0" u="none" strike="noStrike">
                          <a:solidFill>
                            <a:srgbClr val="000000"/>
                          </a:solidFill>
                          <a:latin typeface="Calibri"/>
                        </a:rPr>
                        <a:t>2012</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-0.006**</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-0.021***</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-0.007</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-0.036***</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-0.024***</a:t>
                      </a:r>
                    </a:p>
                  </a:txBody>
                  <a:tcPr marL="7405" marR="7405" marT="7405" marB="0" anchor="b">
                    <a:lnL>
                      <a:noFill/>
                    </a:lnL>
                    <a:lnR>
                      <a:noFill/>
                    </a:lnR>
                    <a:lnT>
                      <a:noFill/>
                    </a:lnT>
                    <a:lnB>
                      <a:noFill/>
                    </a:lnB>
                    <a:solidFill>
                      <a:srgbClr val="FFFFFF"/>
                    </a:solidFill>
                  </a:tcPr>
                </a:tc>
              </a:tr>
              <a:tr h="181258">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[-3.07]</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[-10.73]</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[-1.85]</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[-1.44]</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[-6.87]</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[-8.41]   </a:t>
                      </a:r>
                    </a:p>
                  </a:txBody>
                  <a:tcPr marL="7405" marR="7405" marT="7405" marB="0" anchor="b">
                    <a:lnL>
                      <a:noFill/>
                    </a:lnL>
                    <a:lnR>
                      <a:noFill/>
                    </a:lnR>
                    <a:lnT>
                      <a:noFill/>
                    </a:lnT>
                    <a:lnB>
                      <a:noFill/>
                    </a:lnB>
                    <a:solidFill>
                      <a:srgbClr val="FFFFFF"/>
                    </a:solidFill>
                  </a:tcPr>
                </a:tc>
              </a:tr>
              <a:tr h="176925">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 </a:t>
                      </a:r>
                    </a:p>
                  </a:txBody>
                  <a:tcPr marL="7405" marR="7405" marT="7405" marB="0" anchor="b">
                    <a:lnL>
                      <a:noFill/>
                    </a:lnL>
                    <a:lnR>
                      <a:noFill/>
                    </a:lnR>
                    <a:lnT>
                      <a:noFill/>
                    </a:lnT>
                    <a:lnB>
                      <a:noFill/>
                    </a:lnB>
                    <a:solidFill>
                      <a:srgbClr val="FFFFFF"/>
                    </a:solidFill>
                  </a:tcPr>
                </a:tc>
              </a:tr>
              <a:tr h="181258">
                <a:tc>
                  <a:txBody>
                    <a:bodyPr/>
                    <a:lstStyle/>
                    <a:p>
                      <a:pPr algn="l" fontAlgn="b"/>
                      <a:r>
                        <a:rPr lang="en-GB" sz="900" b="0" i="0" u="none" strike="noStrike">
                          <a:solidFill>
                            <a:srgbClr val="000000"/>
                          </a:solidFill>
                          <a:latin typeface="Calibri"/>
                        </a:rPr>
                        <a:t>N</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799942</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799942</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124822</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138326</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125892</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dirty="0">
                          <a:solidFill>
                            <a:srgbClr val="000000"/>
                          </a:solidFill>
                          <a:latin typeface="Calibri"/>
                        </a:rPr>
                        <a:t>410902</a:t>
                      </a:r>
                    </a:p>
                  </a:txBody>
                  <a:tcPr marL="7405" marR="7405" marT="7405" marB="0" anchor="b">
                    <a:lnL>
                      <a:noFill/>
                    </a:lnL>
                    <a:lnR>
                      <a:noFill/>
                    </a:lnR>
                    <a:lnT>
                      <a:noFill/>
                    </a:lnT>
                    <a:lnB>
                      <a:noFill/>
                    </a:lnB>
                    <a:solidFill>
                      <a:srgbClr val="FFFFFF"/>
                    </a:solidFill>
                  </a:tcPr>
                </a:tc>
              </a:tr>
              <a:tr h="181258">
                <a:tc>
                  <a:txBody>
                    <a:bodyPr/>
                    <a:lstStyle/>
                    <a:p>
                      <a:pPr algn="l" fontAlgn="b"/>
                      <a:r>
                        <a:rPr lang="en-GB" sz="900" b="0" i="0" u="none" strike="noStrike">
                          <a:solidFill>
                            <a:srgbClr val="000000"/>
                          </a:solidFill>
                          <a:latin typeface="Calibri"/>
                        </a:rPr>
                        <a:t>adj. R-sq</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900" b="0" i="0" u="none" strike="noStrike">
                          <a:solidFill>
                            <a:srgbClr val="000000"/>
                          </a:solidFill>
                          <a:latin typeface="Calibri"/>
                        </a:rPr>
                        <a:t>0.000</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900" b="0" i="0" u="none" strike="noStrike">
                          <a:solidFill>
                            <a:srgbClr val="000000"/>
                          </a:solidFill>
                          <a:latin typeface="Calibri"/>
                        </a:rPr>
                        <a:t>0.197</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900" b="0" i="0" u="none" strike="noStrike">
                          <a:solidFill>
                            <a:srgbClr val="000000"/>
                          </a:solidFill>
                          <a:latin typeface="Calibri"/>
                        </a:rPr>
                        <a:t>0.172</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900" b="0" i="0" u="none" strike="noStrike">
                          <a:solidFill>
                            <a:srgbClr val="000000"/>
                          </a:solidFill>
                          <a:latin typeface="Calibri"/>
                        </a:rPr>
                        <a:t>0.147</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900" b="0" i="0" u="none" strike="noStrike">
                          <a:solidFill>
                            <a:srgbClr val="000000"/>
                          </a:solidFill>
                          <a:latin typeface="Calibri"/>
                        </a:rPr>
                        <a:t>0.162</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900" b="0" i="0" u="none" strike="noStrike" dirty="0">
                          <a:solidFill>
                            <a:srgbClr val="000000"/>
                          </a:solidFill>
                          <a:latin typeface="Calibri"/>
                        </a:rPr>
                        <a:t>0.187</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a:xfrm>
            <a:off x="467544" y="2132856"/>
            <a:ext cx="8229600" cy="1143000"/>
          </a:xfrm>
        </p:spPr>
        <p:txBody>
          <a:bodyPr/>
          <a:lstStyle/>
          <a:p>
            <a:r>
              <a:rPr lang="en-GB" dirty="0" smtClean="0"/>
              <a:t>Trends in PRP</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692696"/>
          </a:xfrm>
        </p:spPr>
        <p:txBody>
          <a:bodyPr/>
          <a:lstStyle/>
          <a:p>
            <a:r>
              <a:rPr lang="en-GB" dirty="0" smtClean="0"/>
              <a:t>PRP jobs over time - industry</a:t>
            </a:r>
            <a:endParaRPr lang="en-GB" dirty="0"/>
          </a:p>
        </p:txBody>
      </p:sp>
      <p:sp>
        <p:nvSpPr>
          <p:cNvPr id="5" name="TextBox 4"/>
          <p:cNvSpPr txBox="1"/>
          <p:nvPr/>
        </p:nvSpPr>
        <p:spPr>
          <a:xfrm>
            <a:off x="323528" y="6021288"/>
            <a:ext cx="8424936" cy="461665"/>
          </a:xfrm>
          <a:prstGeom prst="rect">
            <a:avLst/>
          </a:prstGeom>
          <a:noFill/>
        </p:spPr>
        <p:txBody>
          <a:bodyPr wrap="square" rtlCol="0">
            <a:spAutoFit/>
          </a:bodyPr>
          <a:lstStyle/>
          <a:p>
            <a:r>
              <a:rPr lang="en-GB" sz="1200" dirty="0" smtClean="0"/>
              <a:t>Note: t statistics in brackets; * p&lt;0.05, ** p&lt;0.01, *** p&lt;0.001.  Controls: industry, occupation, gender, age, base pay (quintiles), full-time, job tenure, permanent/temporary, collective agreement, region, firm size, foreign ownership, firm age</a:t>
            </a:r>
            <a:endParaRPr lang="en-GB" sz="1200" dirty="0"/>
          </a:p>
        </p:txBody>
      </p:sp>
      <p:graphicFrame>
        <p:nvGraphicFramePr>
          <p:cNvPr id="6" name="Table 5"/>
          <p:cNvGraphicFramePr>
            <a:graphicFrameLocks noGrp="1"/>
          </p:cNvGraphicFramePr>
          <p:nvPr/>
        </p:nvGraphicFramePr>
        <p:xfrm>
          <a:off x="1979712" y="764704"/>
          <a:ext cx="5040560" cy="5112564"/>
        </p:xfrm>
        <a:graphic>
          <a:graphicData uri="http://schemas.openxmlformats.org/drawingml/2006/table">
            <a:tbl>
              <a:tblPr/>
              <a:tblGrid>
                <a:gridCol w="592644"/>
                <a:gridCol w="839579"/>
                <a:gridCol w="592644"/>
                <a:gridCol w="694506"/>
                <a:gridCol w="1049472"/>
                <a:gridCol w="679071"/>
                <a:gridCol w="592644"/>
              </a:tblGrid>
              <a:tr h="183847">
                <a:tc>
                  <a:txBody>
                    <a:bodyPr/>
                    <a:lstStyle/>
                    <a:p>
                      <a:pPr algn="l" fontAlgn="b"/>
                      <a:r>
                        <a:rPr lang="en-GB" sz="900" b="0" i="0" u="none" strike="noStrike" dirty="0">
                          <a:solidFill>
                            <a:srgbClr val="000000"/>
                          </a:solidFill>
                          <a:latin typeface="Calibri"/>
                        </a:rPr>
                        <a:t> </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900" b="0" i="0" u="none" strike="noStrike">
                          <a:solidFill>
                            <a:srgbClr val="000000"/>
                          </a:solidFill>
                          <a:latin typeface="Calibri"/>
                        </a:rPr>
                        <a:t>(1)</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900" b="0" i="0" u="none" strike="noStrike">
                          <a:solidFill>
                            <a:srgbClr val="000000"/>
                          </a:solidFill>
                          <a:latin typeface="Calibri"/>
                        </a:rPr>
                        <a:t>(2)</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900" b="0" i="0" u="none" strike="noStrike">
                          <a:solidFill>
                            <a:srgbClr val="000000"/>
                          </a:solidFill>
                          <a:latin typeface="Calibri"/>
                        </a:rPr>
                        <a:t>(3)</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900" b="0" i="0" u="none" strike="noStrike">
                          <a:solidFill>
                            <a:srgbClr val="000000"/>
                          </a:solidFill>
                          <a:latin typeface="Calibri"/>
                        </a:rPr>
                        <a:t>(4)</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900" b="0" i="0" u="none" strike="noStrike">
                          <a:solidFill>
                            <a:srgbClr val="000000"/>
                          </a:solidFill>
                          <a:latin typeface="Calibri"/>
                        </a:rPr>
                        <a:t>(5)</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GB" sz="900" b="0" i="0" u="none" strike="noStrike">
                          <a:solidFill>
                            <a:srgbClr val="000000"/>
                          </a:solidFill>
                          <a:latin typeface="Calibri"/>
                        </a:rPr>
                        <a:t>(6)</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183847">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900" b="0" i="0" u="none" strike="noStrike" dirty="0">
                          <a:solidFill>
                            <a:srgbClr val="000000"/>
                          </a:solidFill>
                          <a:latin typeface="Calibri"/>
                        </a:rPr>
                        <a:t>With controls</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Calibri"/>
                        </a:rPr>
                        <a:t>Finance</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Calibri"/>
                        </a:rPr>
                        <a:t>Production</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Calibri"/>
                        </a:rPr>
                        <a:t>Wholesale/retail</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Calibri"/>
                        </a:rPr>
                        <a:t>Transport</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Calibri"/>
                        </a:rPr>
                        <a:t>All other</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83847">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183847">
                <a:tc>
                  <a:txBody>
                    <a:bodyPr/>
                    <a:lstStyle/>
                    <a:p>
                      <a:pPr algn="r" fontAlgn="b"/>
                      <a:r>
                        <a:rPr lang="en-GB" sz="900" b="0" i="0" u="none" strike="noStrike">
                          <a:solidFill>
                            <a:srgbClr val="000000"/>
                          </a:solidFill>
                          <a:latin typeface="Calibri"/>
                        </a:rPr>
                        <a:t>2005</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-0.013***</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-0.020***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-0.004</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-0.017***</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-0.022***</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-0.014***</a:t>
                      </a:r>
                    </a:p>
                  </a:txBody>
                  <a:tcPr marL="7405" marR="7405" marT="7405" marB="0" anchor="b">
                    <a:lnL>
                      <a:noFill/>
                    </a:lnL>
                    <a:lnR>
                      <a:noFill/>
                    </a:lnR>
                    <a:lnT>
                      <a:noFill/>
                    </a:lnT>
                    <a:lnB>
                      <a:noFill/>
                    </a:lnB>
                    <a:solidFill>
                      <a:srgbClr val="FFFFFF"/>
                    </a:solidFill>
                  </a:tcPr>
                </a:tc>
              </a:tr>
              <a:tr h="183847">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[-9.96]</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[-4.42]</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[-1.62]</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[-6.13]</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[-4.62]</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[-6.42]   </a:t>
                      </a:r>
                    </a:p>
                  </a:txBody>
                  <a:tcPr marL="7405" marR="7405" marT="7405" marB="0" anchor="b">
                    <a:lnL>
                      <a:noFill/>
                    </a:lnL>
                    <a:lnR>
                      <a:noFill/>
                    </a:lnR>
                    <a:lnT>
                      <a:noFill/>
                    </a:lnT>
                    <a:lnB>
                      <a:noFill/>
                    </a:lnB>
                    <a:solidFill>
                      <a:srgbClr val="FFFFFF"/>
                    </a:solidFill>
                  </a:tcPr>
                </a:tc>
              </a:tr>
              <a:tr h="179453">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r>
              <a:tr h="183847">
                <a:tc>
                  <a:txBody>
                    <a:bodyPr/>
                    <a:lstStyle/>
                    <a:p>
                      <a:pPr algn="r" fontAlgn="b"/>
                      <a:r>
                        <a:rPr lang="en-GB" sz="900" b="0" i="0" u="none" strike="noStrike">
                          <a:solidFill>
                            <a:srgbClr val="000000"/>
                          </a:solidFill>
                          <a:latin typeface="Calibri"/>
                        </a:rPr>
                        <a:t>2006</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ref</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ref</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ref</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ref</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ref</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ref</a:t>
                      </a:r>
                    </a:p>
                  </a:txBody>
                  <a:tcPr marL="7405" marR="7405" marT="7405" marB="0" anchor="b">
                    <a:lnL>
                      <a:noFill/>
                    </a:lnL>
                    <a:lnR>
                      <a:noFill/>
                    </a:lnR>
                    <a:lnT>
                      <a:noFill/>
                    </a:lnT>
                    <a:lnB>
                      <a:noFill/>
                    </a:lnB>
                    <a:solidFill>
                      <a:srgbClr val="FFFFFF"/>
                    </a:solidFill>
                  </a:tcPr>
                </a:tc>
              </a:tr>
              <a:tr h="179453">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r>
              <a:tr h="183847">
                <a:tc>
                  <a:txBody>
                    <a:bodyPr/>
                    <a:lstStyle/>
                    <a:p>
                      <a:pPr algn="r" fontAlgn="b"/>
                      <a:r>
                        <a:rPr lang="en-GB" sz="900" b="0" i="0" u="none" strike="noStrike">
                          <a:solidFill>
                            <a:srgbClr val="000000"/>
                          </a:solidFill>
                          <a:latin typeface="Calibri"/>
                        </a:rPr>
                        <a:t>2007</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-0.012**</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0.003</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0.009**</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-0.007</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-0.005*  </a:t>
                      </a:r>
                    </a:p>
                  </a:txBody>
                  <a:tcPr marL="7405" marR="7405" marT="7405" marB="0" anchor="b">
                    <a:lnL>
                      <a:noFill/>
                    </a:lnL>
                    <a:lnR>
                      <a:noFill/>
                    </a:lnR>
                    <a:lnT>
                      <a:noFill/>
                    </a:lnT>
                    <a:lnB>
                      <a:noFill/>
                    </a:lnB>
                    <a:solidFill>
                      <a:srgbClr val="FFFFFF"/>
                    </a:solidFill>
                  </a:tcPr>
                </a:tc>
              </a:tr>
              <a:tr h="183847">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[0.04]</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[-2.79]</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[1.21]</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[2.92]</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[-1.40]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[-2.31]   </a:t>
                      </a:r>
                    </a:p>
                  </a:txBody>
                  <a:tcPr marL="7405" marR="7405" marT="7405" marB="0" anchor="b">
                    <a:lnL>
                      <a:noFill/>
                    </a:lnL>
                    <a:lnR>
                      <a:noFill/>
                    </a:lnR>
                    <a:lnT>
                      <a:noFill/>
                    </a:lnT>
                    <a:lnB>
                      <a:noFill/>
                    </a:lnB>
                    <a:solidFill>
                      <a:srgbClr val="FFFFFF"/>
                    </a:solidFill>
                  </a:tcPr>
                </a:tc>
              </a:tr>
              <a:tr h="179453">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r>
              <a:tr h="183847">
                <a:tc>
                  <a:txBody>
                    <a:bodyPr/>
                    <a:lstStyle/>
                    <a:p>
                      <a:pPr algn="r" fontAlgn="b"/>
                      <a:r>
                        <a:rPr lang="en-GB" sz="900" b="0" i="0" u="none" strike="noStrike">
                          <a:solidFill>
                            <a:srgbClr val="000000"/>
                          </a:solidFill>
                          <a:latin typeface="Calibri"/>
                        </a:rPr>
                        <a:t>2008</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-0.005**</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-0.021***</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0.009**</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-0.007</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-0.009***</a:t>
                      </a:r>
                    </a:p>
                  </a:txBody>
                  <a:tcPr marL="7405" marR="7405" marT="7405" marB="0" anchor="b">
                    <a:lnL>
                      <a:noFill/>
                    </a:lnL>
                    <a:lnR>
                      <a:noFill/>
                    </a:lnR>
                    <a:lnT>
                      <a:noFill/>
                    </a:lnT>
                    <a:lnB>
                      <a:noFill/>
                    </a:lnB>
                    <a:solidFill>
                      <a:srgbClr val="FFFFFF"/>
                    </a:solidFill>
                  </a:tcPr>
                </a:tc>
              </a:tr>
              <a:tr h="183847">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[-2.80]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[-4.26]</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[2.84]</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[-2.81]</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[-1.16]</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[-3.31]   </a:t>
                      </a:r>
                    </a:p>
                  </a:txBody>
                  <a:tcPr marL="7405" marR="7405" marT="7405" marB="0" anchor="b">
                    <a:lnL>
                      <a:noFill/>
                    </a:lnL>
                    <a:lnR>
                      <a:noFill/>
                    </a:lnR>
                    <a:lnT>
                      <a:noFill/>
                    </a:lnT>
                    <a:lnB>
                      <a:noFill/>
                    </a:lnB>
                    <a:solidFill>
                      <a:srgbClr val="FFFFFF"/>
                    </a:solidFill>
                  </a:tcPr>
                </a:tc>
              </a:tr>
              <a:tr h="179453">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r>
              <a:tr h="183847">
                <a:tc>
                  <a:txBody>
                    <a:bodyPr/>
                    <a:lstStyle/>
                    <a:p>
                      <a:pPr algn="r" fontAlgn="b"/>
                      <a:r>
                        <a:rPr lang="en-GB" sz="900" b="0" i="0" u="none" strike="noStrike">
                          <a:solidFill>
                            <a:srgbClr val="000000"/>
                          </a:solidFill>
                          <a:latin typeface="Calibri"/>
                        </a:rPr>
                        <a:t>2009</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-0.008***</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-0.032***</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-0.008*</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-0.001</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-0.018***</a:t>
                      </a:r>
                    </a:p>
                  </a:txBody>
                  <a:tcPr marL="7405" marR="7405" marT="7405" marB="0" anchor="b">
                    <a:lnL>
                      <a:noFill/>
                    </a:lnL>
                    <a:lnR>
                      <a:noFill/>
                    </a:lnR>
                    <a:lnT>
                      <a:noFill/>
                    </a:lnT>
                    <a:lnB>
                      <a:noFill/>
                    </a:lnB>
                    <a:solidFill>
                      <a:srgbClr val="FFFFFF"/>
                    </a:solidFill>
                  </a:tcPr>
                </a:tc>
              </a:tr>
              <a:tr h="183847">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[-5.16]</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[-5.98]</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[-0.08]</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[-2.44]</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[-0.15]</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[-6.72]   </a:t>
                      </a:r>
                    </a:p>
                  </a:txBody>
                  <a:tcPr marL="7405" marR="7405" marT="7405" marB="0" anchor="b">
                    <a:lnL>
                      <a:noFill/>
                    </a:lnL>
                    <a:lnR>
                      <a:noFill/>
                    </a:lnR>
                    <a:lnT>
                      <a:noFill/>
                    </a:lnT>
                    <a:lnB>
                      <a:noFill/>
                    </a:lnB>
                    <a:solidFill>
                      <a:srgbClr val="FFFFFF"/>
                    </a:solidFill>
                  </a:tcPr>
                </a:tc>
              </a:tr>
              <a:tr h="179453">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r>
              <a:tr h="183847">
                <a:tc>
                  <a:txBody>
                    <a:bodyPr/>
                    <a:lstStyle/>
                    <a:p>
                      <a:pPr algn="r" fontAlgn="b"/>
                      <a:r>
                        <a:rPr lang="en-GB" sz="900" b="0" i="0" u="none" strike="noStrike">
                          <a:solidFill>
                            <a:srgbClr val="000000"/>
                          </a:solidFill>
                          <a:latin typeface="Calibri"/>
                        </a:rPr>
                        <a:t>2010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-0.011***</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-0.031***</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-0.005</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-0.001</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-0.027***</a:t>
                      </a:r>
                    </a:p>
                  </a:txBody>
                  <a:tcPr marL="7405" marR="7405" marT="7405" marB="0" anchor="b">
                    <a:lnL>
                      <a:noFill/>
                    </a:lnL>
                    <a:lnR>
                      <a:noFill/>
                    </a:lnR>
                    <a:lnT>
                      <a:noFill/>
                    </a:lnT>
                    <a:lnB>
                      <a:noFill/>
                    </a:lnB>
                    <a:solidFill>
                      <a:srgbClr val="FFFFFF"/>
                    </a:solidFill>
                  </a:tcPr>
                </a:tc>
              </a:tr>
              <a:tr h="183847">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[-6.21]</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[-5.61]</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[-1.40]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[-0.39]</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[0.06]</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[-9.70]   </a:t>
                      </a:r>
                    </a:p>
                  </a:txBody>
                  <a:tcPr marL="7405" marR="7405" marT="7405" marB="0" anchor="b">
                    <a:lnL>
                      <a:noFill/>
                    </a:lnL>
                    <a:lnR>
                      <a:noFill/>
                    </a:lnR>
                    <a:lnT>
                      <a:noFill/>
                    </a:lnT>
                    <a:lnB>
                      <a:noFill/>
                    </a:lnB>
                    <a:solidFill>
                      <a:srgbClr val="FFFFFF"/>
                    </a:solidFill>
                  </a:tcPr>
                </a:tc>
              </a:tr>
              <a:tr h="179453">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r>
              <a:tr h="183847">
                <a:tc>
                  <a:txBody>
                    <a:bodyPr/>
                    <a:lstStyle/>
                    <a:p>
                      <a:pPr algn="r" fontAlgn="b"/>
                      <a:r>
                        <a:rPr lang="en-GB" sz="900" b="0" i="0" u="none" strike="noStrike">
                          <a:solidFill>
                            <a:srgbClr val="000000"/>
                          </a:solidFill>
                          <a:latin typeface="Calibri"/>
                        </a:rPr>
                        <a:t>2011</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-0.014***</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-0.030***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-0.004</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-0.012**</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-0.024***</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-0.022***</a:t>
                      </a:r>
                    </a:p>
                  </a:txBody>
                  <a:tcPr marL="7405" marR="7405" marT="7405" marB="0" anchor="b">
                    <a:lnL>
                      <a:noFill/>
                    </a:lnL>
                    <a:lnR>
                      <a:noFill/>
                    </a:lnR>
                    <a:lnT>
                      <a:noFill/>
                    </a:lnT>
                    <a:lnB>
                      <a:noFill/>
                    </a:lnB>
                    <a:solidFill>
                      <a:srgbClr val="FFFFFF"/>
                    </a:solidFill>
                  </a:tcPr>
                </a:tc>
              </a:tr>
              <a:tr h="183847">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[-8.24]</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[-5.78]</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[-1.20]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[-3.26]</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[-3.85]</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[-7.77]   </a:t>
                      </a:r>
                    </a:p>
                  </a:txBody>
                  <a:tcPr marL="7405" marR="7405" marT="7405" marB="0" anchor="b">
                    <a:lnL>
                      <a:noFill/>
                    </a:lnL>
                    <a:lnR>
                      <a:noFill/>
                    </a:lnR>
                    <a:lnT>
                      <a:noFill/>
                    </a:lnT>
                    <a:lnB>
                      <a:noFill/>
                    </a:lnB>
                    <a:solidFill>
                      <a:srgbClr val="FFFFFF"/>
                    </a:solidFill>
                  </a:tcPr>
                </a:tc>
              </a:tr>
              <a:tr h="179453">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r>
              <a:tr h="183847">
                <a:tc>
                  <a:txBody>
                    <a:bodyPr/>
                    <a:lstStyle/>
                    <a:p>
                      <a:pPr algn="r" fontAlgn="b"/>
                      <a:r>
                        <a:rPr lang="en-GB" sz="900" b="0" i="0" u="none" strike="noStrike">
                          <a:solidFill>
                            <a:srgbClr val="000000"/>
                          </a:solidFill>
                          <a:latin typeface="Calibri"/>
                        </a:rPr>
                        <a:t>2012</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-0.021***</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-0.030***</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-0.014***</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-0.023***</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-0.026***</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-0.022***</a:t>
                      </a:r>
                    </a:p>
                  </a:txBody>
                  <a:tcPr marL="7405" marR="7405" marT="7405" marB="0" anchor="b">
                    <a:lnL>
                      <a:noFill/>
                    </a:lnL>
                    <a:lnR>
                      <a:noFill/>
                    </a:lnR>
                    <a:lnT>
                      <a:noFill/>
                    </a:lnT>
                    <a:lnB>
                      <a:noFill/>
                    </a:lnB>
                    <a:solidFill>
                      <a:srgbClr val="FFFFFF"/>
                    </a:solidFill>
                  </a:tcPr>
                </a:tc>
              </a:tr>
              <a:tr h="183847">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[-10.73]</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[-5.53]</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[-3.64]</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[-5.94]</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[-3.79]</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[-7.03]   </a:t>
                      </a:r>
                    </a:p>
                  </a:txBody>
                  <a:tcPr marL="7405" marR="7405" marT="7405" marB="0" anchor="b">
                    <a:lnL>
                      <a:noFill/>
                    </a:lnL>
                    <a:lnR>
                      <a:noFill/>
                    </a:lnR>
                    <a:lnT>
                      <a:noFill/>
                    </a:lnT>
                    <a:lnB>
                      <a:noFill/>
                    </a:lnB>
                    <a:solidFill>
                      <a:srgbClr val="FFFFFF"/>
                    </a:solidFill>
                  </a:tcPr>
                </a:tc>
              </a:tr>
              <a:tr h="179453">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 </a:t>
                      </a:r>
                    </a:p>
                  </a:txBody>
                  <a:tcPr marL="7405" marR="7405" marT="7405" marB="0" anchor="b">
                    <a:lnL>
                      <a:noFill/>
                    </a:lnL>
                    <a:lnR>
                      <a:noFill/>
                    </a:lnR>
                    <a:lnT>
                      <a:noFill/>
                    </a:lnT>
                    <a:lnB>
                      <a:noFill/>
                    </a:lnB>
                    <a:solidFill>
                      <a:srgbClr val="FFFFFF"/>
                    </a:solidFill>
                  </a:tcPr>
                </a:tc>
              </a:tr>
              <a:tr h="183847">
                <a:tc>
                  <a:txBody>
                    <a:bodyPr/>
                    <a:lstStyle/>
                    <a:p>
                      <a:pPr algn="l" fontAlgn="b"/>
                      <a:r>
                        <a:rPr lang="en-GB" sz="900" b="0" i="0" u="none" strike="noStrike">
                          <a:solidFill>
                            <a:srgbClr val="000000"/>
                          </a:solidFill>
                          <a:latin typeface="Calibri"/>
                        </a:rPr>
                        <a:t>N</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799942</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48101</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194668</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210253</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78572</a:t>
                      </a:r>
                    </a:p>
                  </a:txBody>
                  <a:tcPr marL="7405" marR="7405" marT="7405" marB="0" anchor="b">
                    <a:lnL>
                      <a:noFill/>
                    </a:lnL>
                    <a:lnR>
                      <a:noFill/>
                    </a:lnR>
                    <a:lnT>
                      <a:noFill/>
                    </a:lnT>
                    <a:lnB>
                      <a:noFill/>
                    </a:lnB>
                    <a:solidFill>
                      <a:srgbClr val="FFFFFF"/>
                    </a:solidFill>
                  </a:tcPr>
                </a:tc>
                <a:tc>
                  <a:txBody>
                    <a:bodyPr/>
                    <a:lstStyle/>
                    <a:p>
                      <a:pPr algn="ctr" fontAlgn="b"/>
                      <a:r>
                        <a:rPr lang="en-GB" sz="900" b="0" i="0" u="none" strike="noStrike">
                          <a:solidFill>
                            <a:srgbClr val="000000"/>
                          </a:solidFill>
                          <a:latin typeface="Calibri"/>
                        </a:rPr>
                        <a:t>316448</a:t>
                      </a:r>
                    </a:p>
                  </a:txBody>
                  <a:tcPr marL="7405" marR="7405" marT="7405" marB="0" anchor="b">
                    <a:lnL>
                      <a:noFill/>
                    </a:lnL>
                    <a:lnR>
                      <a:noFill/>
                    </a:lnR>
                    <a:lnT>
                      <a:noFill/>
                    </a:lnT>
                    <a:lnB>
                      <a:noFill/>
                    </a:lnB>
                    <a:solidFill>
                      <a:srgbClr val="FFFFFF"/>
                    </a:solidFill>
                  </a:tcPr>
                </a:tc>
              </a:tr>
              <a:tr h="183847">
                <a:tc>
                  <a:txBody>
                    <a:bodyPr/>
                    <a:lstStyle/>
                    <a:p>
                      <a:pPr algn="l" fontAlgn="b"/>
                      <a:r>
                        <a:rPr lang="en-GB" sz="900" b="0" i="0" u="none" strike="noStrike">
                          <a:solidFill>
                            <a:srgbClr val="000000"/>
                          </a:solidFill>
                          <a:latin typeface="Calibri"/>
                        </a:rPr>
                        <a:t>adj. R-sq</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900" b="0" i="0" u="none" strike="noStrike">
                          <a:solidFill>
                            <a:srgbClr val="000000"/>
                          </a:solidFill>
                          <a:latin typeface="Calibri"/>
                        </a:rPr>
                        <a:t>0.197</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900" b="0" i="0" u="none" strike="noStrike">
                          <a:solidFill>
                            <a:srgbClr val="000000"/>
                          </a:solidFill>
                          <a:latin typeface="Calibri"/>
                        </a:rPr>
                        <a:t>0.135</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900" b="0" i="0" u="none" strike="noStrike">
                          <a:solidFill>
                            <a:srgbClr val="000000"/>
                          </a:solidFill>
                          <a:latin typeface="Calibri"/>
                        </a:rPr>
                        <a:t>0.139</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900" b="0" i="0" u="none" strike="noStrike">
                          <a:solidFill>
                            <a:srgbClr val="000000"/>
                          </a:solidFill>
                          <a:latin typeface="Calibri"/>
                        </a:rPr>
                        <a:t>0.151</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900" b="0" i="0" u="none" strike="noStrike">
                          <a:solidFill>
                            <a:srgbClr val="000000"/>
                          </a:solidFill>
                          <a:latin typeface="Calibri"/>
                        </a:rPr>
                        <a:t>0.141</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900" b="0" i="0" u="none" strike="noStrike" dirty="0">
                          <a:solidFill>
                            <a:srgbClr val="000000"/>
                          </a:solidFill>
                          <a:latin typeface="Calibri"/>
                        </a:rPr>
                        <a:t>0.273</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908720"/>
          </a:xfrm>
        </p:spPr>
        <p:txBody>
          <a:bodyPr/>
          <a:lstStyle/>
          <a:p>
            <a:r>
              <a:rPr lang="en-GB" dirty="0" smtClean="0"/>
              <a:t>PRP receipt over time</a:t>
            </a:r>
            <a:endParaRPr lang="en-GB" dirty="0"/>
          </a:p>
        </p:txBody>
      </p:sp>
      <p:sp>
        <p:nvSpPr>
          <p:cNvPr id="5" name="TextBox 4"/>
          <p:cNvSpPr txBox="1"/>
          <p:nvPr/>
        </p:nvSpPr>
        <p:spPr>
          <a:xfrm>
            <a:off x="323528" y="6021288"/>
            <a:ext cx="8424936" cy="461665"/>
          </a:xfrm>
          <a:prstGeom prst="rect">
            <a:avLst/>
          </a:prstGeom>
          <a:noFill/>
        </p:spPr>
        <p:txBody>
          <a:bodyPr wrap="square" rtlCol="0">
            <a:spAutoFit/>
          </a:bodyPr>
          <a:lstStyle/>
          <a:p>
            <a:r>
              <a:rPr lang="en-GB" sz="1200" dirty="0" smtClean="0"/>
              <a:t>Note: t statistics in brackets; * p&lt;0.05, ** p&lt;0.01, *** p&lt;0.001.  Controls: industry, occupation, gender, age, base pay (quintiles), full-time, job tenure, permanent/temporary, collective agreement, region, firm size, foreign ownership, firm age</a:t>
            </a:r>
            <a:endParaRPr lang="en-GB" sz="1200" dirty="0"/>
          </a:p>
        </p:txBody>
      </p:sp>
      <p:graphicFrame>
        <p:nvGraphicFramePr>
          <p:cNvPr id="7" name="Table 6"/>
          <p:cNvGraphicFramePr>
            <a:graphicFrameLocks noGrp="1"/>
          </p:cNvGraphicFramePr>
          <p:nvPr/>
        </p:nvGraphicFramePr>
        <p:xfrm>
          <a:off x="2195736" y="836712"/>
          <a:ext cx="4392486" cy="5040568"/>
        </p:xfrm>
        <a:graphic>
          <a:graphicData uri="http://schemas.openxmlformats.org/drawingml/2006/table">
            <a:tbl>
              <a:tblPr/>
              <a:tblGrid>
                <a:gridCol w="532087"/>
                <a:gridCol w="532087"/>
                <a:gridCol w="753789"/>
                <a:gridCol w="557028"/>
                <a:gridCol w="753789"/>
                <a:gridCol w="609683"/>
                <a:gridCol w="654023"/>
              </a:tblGrid>
              <a:tr h="160438">
                <a:tc>
                  <a:txBody>
                    <a:bodyPr/>
                    <a:lstStyle/>
                    <a:p>
                      <a:pPr algn="l" fontAlgn="b"/>
                      <a:r>
                        <a:rPr lang="en-GB" sz="900" b="0" i="0" u="none" strike="noStrike" dirty="0">
                          <a:solidFill>
                            <a:srgbClr val="000000"/>
                          </a:solidFill>
                          <a:latin typeface="Calibri"/>
                        </a:rPr>
                        <a:t> </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900" b="0" i="0" u="none" strike="noStrike">
                          <a:solidFill>
                            <a:srgbClr val="000000"/>
                          </a:solidFill>
                          <a:latin typeface="Calibri"/>
                        </a:rPr>
                        <a:t>(1)</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900" b="0" i="0" u="none" strike="noStrike">
                          <a:solidFill>
                            <a:srgbClr val="000000"/>
                          </a:solidFill>
                          <a:latin typeface="Calibri"/>
                        </a:rPr>
                        <a:t>(2)</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900" b="0" i="0" u="none" strike="noStrike">
                          <a:solidFill>
                            <a:srgbClr val="000000"/>
                          </a:solidFill>
                          <a:latin typeface="Calibri"/>
                        </a:rPr>
                        <a:t>(3)</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900" b="0" i="0" u="none" strike="noStrike">
                          <a:solidFill>
                            <a:srgbClr val="000000"/>
                          </a:solidFill>
                          <a:latin typeface="Calibri"/>
                        </a:rPr>
                        <a:t>(4)</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900" b="0" i="0" u="none" strike="noStrike">
                          <a:solidFill>
                            <a:srgbClr val="000000"/>
                          </a:solidFill>
                          <a:latin typeface="Calibri"/>
                        </a:rPr>
                        <a:t>(5)</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900" b="0" i="0" u="none" strike="noStrike">
                          <a:solidFill>
                            <a:srgbClr val="000000"/>
                          </a:solidFill>
                          <a:latin typeface="Calibri"/>
                        </a:rPr>
                        <a:t>(6)</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r>
              <a:tr h="160438">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latin typeface="Calibri"/>
                        </a:rPr>
                        <a:t>Raw</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latin typeface="Calibri"/>
                        </a:rPr>
                        <a:t>With controls</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latin typeface="Calibri"/>
                        </a:rPr>
                        <a:t>Managers</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latin typeface="Calibri"/>
                        </a:rPr>
                        <a:t>Professionals</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latin typeface="Calibri"/>
                        </a:rPr>
                        <a:t>Sales</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latin typeface="Calibri"/>
                        </a:rPr>
                        <a:t>All other</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r>
              <a:tr h="160438">
                <a:tc>
                  <a:txBody>
                    <a:bodyPr/>
                    <a:lstStyle/>
                    <a:p>
                      <a:pPr algn="l" fontAlgn="b"/>
                      <a:endParaRPr lang="en-GB" sz="900" b="0" i="0" u="none" strike="noStrike" dirty="0">
                        <a:solidFill>
                          <a:srgbClr val="000000"/>
                        </a:solidFill>
                        <a:latin typeface="Calibri"/>
                      </a:endParaRP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r>
              <a:tr h="160438">
                <a:tc>
                  <a:txBody>
                    <a:bodyPr/>
                    <a:lstStyle/>
                    <a:p>
                      <a:pPr algn="l" fontAlgn="b"/>
                      <a:r>
                        <a:rPr lang="en-GB" sz="900" b="0" i="0" u="none" strike="noStrike" dirty="0">
                          <a:solidFill>
                            <a:srgbClr val="000000"/>
                          </a:solidFill>
                          <a:latin typeface="Calibri"/>
                        </a:rPr>
                        <a:t>2005</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0.000</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0.003</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-0.001</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0.000</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0.008</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0.004</a:t>
                      </a:r>
                    </a:p>
                  </a:txBody>
                  <a:tcPr marL="7405" marR="7405" marT="7405" marB="0" anchor="b">
                    <a:lnL>
                      <a:noFill/>
                    </a:lnL>
                    <a:lnR>
                      <a:noFill/>
                    </a:lnR>
                    <a:lnT>
                      <a:noFill/>
                    </a:lnT>
                    <a:lnB>
                      <a:noFill/>
                    </a:lnB>
                  </a:tcPr>
                </a:tc>
              </a:tr>
              <a:tr h="160438">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[0.08]</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[1.57]</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[-0.32]</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[-0.10]</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[1.64]</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[1.69]   </a:t>
                      </a:r>
                    </a:p>
                  </a:txBody>
                  <a:tcPr marL="7405" marR="7405" marT="7405" marB="0" anchor="b">
                    <a:lnL>
                      <a:noFill/>
                    </a:lnL>
                    <a:lnR>
                      <a:noFill/>
                    </a:lnR>
                    <a:lnT>
                      <a:noFill/>
                    </a:lnT>
                    <a:lnB>
                      <a:noFill/>
                    </a:lnB>
                  </a:tcPr>
                </a:tc>
              </a:tr>
              <a:tr h="156603">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r>
              <a:tr h="160438">
                <a:tc>
                  <a:txBody>
                    <a:bodyPr/>
                    <a:lstStyle/>
                    <a:p>
                      <a:pPr algn="l" fontAlgn="b"/>
                      <a:r>
                        <a:rPr lang="en-GB" sz="900" b="0" i="0" u="none" strike="noStrike">
                          <a:solidFill>
                            <a:srgbClr val="000000"/>
                          </a:solidFill>
                          <a:latin typeface="Calibri"/>
                        </a:rPr>
                        <a:t>2006</a:t>
                      </a:r>
                    </a:p>
                  </a:txBody>
                  <a:tcPr marL="7405" marR="7405" marT="7405" marB="0" anchor="b">
                    <a:lnL>
                      <a:noFill/>
                    </a:lnL>
                    <a:lnR>
                      <a:noFill/>
                    </a:lnR>
                    <a:lnT>
                      <a:noFill/>
                    </a:lnT>
                    <a:lnB>
                      <a:noFill/>
                    </a:lnB>
                  </a:tcPr>
                </a:tc>
                <a:tc>
                  <a:txBody>
                    <a:bodyPr/>
                    <a:lstStyle/>
                    <a:p>
                      <a:pPr algn="ctr" fontAlgn="b"/>
                      <a:r>
                        <a:rPr lang="en-GB" sz="900" b="0" i="0" u="none" strike="noStrike" dirty="0">
                          <a:solidFill>
                            <a:srgbClr val="000000"/>
                          </a:solidFill>
                          <a:latin typeface="Calibri"/>
                        </a:rPr>
                        <a:t>ref</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ref</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ref</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ref</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ref</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ref</a:t>
                      </a:r>
                    </a:p>
                  </a:txBody>
                  <a:tcPr marL="7405" marR="7405" marT="7405" marB="0" anchor="b">
                    <a:lnL>
                      <a:noFill/>
                    </a:lnL>
                    <a:lnR>
                      <a:noFill/>
                    </a:lnR>
                    <a:lnT>
                      <a:noFill/>
                    </a:lnT>
                    <a:lnB>
                      <a:noFill/>
                    </a:lnB>
                  </a:tcPr>
                </a:tc>
              </a:tr>
              <a:tr h="156603">
                <a:tc>
                  <a:txBody>
                    <a:bodyPr/>
                    <a:lstStyle/>
                    <a:p>
                      <a:pPr algn="l" fontAlgn="b"/>
                      <a:endParaRPr lang="en-GB" sz="900" b="0" i="0" u="none" strike="noStrike" dirty="0">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r>
              <a:tr h="160438">
                <a:tc>
                  <a:txBody>
                    <a:bodyPr/>
                    <a:lstStyle/>
                    <a:p>
                      <a:pPr algn="l" fontAlgn="b"/>
                      <a:r>
                        <a:rPr lang="en-GB" sz="900" b="0" i="0" u="none" strike="noStrike">
                          <a:solidFill>
                            <a:srgbClr val="000000"/>
                          </a:solidFill>
                          <a:latin typeface="Calibri"/>
                        </a:rPr>
                        <a:t>2007</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0.007***</a:t>
                      </a:r>
                    </a:p>
                  </a:txBody>
                  <a:tcPr marL="7405" marR="7405" marT="7405" marB="0" anchor="b">
                    <a:lnL>
                      <a:noFill/>
                    </a:lnL>
                    <a:lnR>
                      <a:noFill/>
                    </a:lnR>
                    <a:lnT>
                      <a:noFill/>
                    </a:lnT>
                    <a:lnB>
                      <a:noFill/>
                    </a:lnB>
                  </a:tcPr>
                </a:tc>
                <a:tc>
                  <a:txBody>
                    <a:bodyPr/>
                    <a:lstStyle/>
                    <a:p>
                      <a:pPr algn="ctr" fontAlgn="b"/>
                      <a:r>
                        <a:rPr lang="en-GB" sz="900" b="0" i="0" u="none" strike="noStrike" dirty="0">
                          <a:solidFill>
                            <a:srgbClr val="000000"/>
                          </a:solidFill>
                          <a:latin typeface="Calibri"/>
                        </a:rPr>
                        <a:t>0.008***</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0.011*</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0.007</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0.033***</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0.002</a:t>
                      </a:r>
                    </a:p>
                  </a:txBody>
                  <a:tcPr marL="7405" marR="7405" marT="7405" marB="0" anchor="b">
                    <a:lnL>
                      <a:noFill/>
                    </a:lnL>
                    <a:lnR>
                      <a:noFill/>
                    </a:lnR>
                    <a:lnT>
                      <a:noFill/>
                    </a:lnT>
                    <a:lnB>
                      <a:noFill/>
                    </a:lnB>
                  </a:tcPr>
                </a:tc>
              </a:tr>
              <a:tr h="160438">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[3.61]</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[4.84]</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[2.51]</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[1.62]</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[6.96]</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[1.01]   </a:t>
                      </a:r>
                    </a:p>
                  </a:txBody>
                  <a:tcPr marL="7405" marR="7405" marT="7405" marB="0" anchor="b">
                    <a:lnL>
                      <a:noFill/>
                    </a:lnL>
                    <a:lnR>
                      <a:noFill/>
                    </a:lnR>
                    <a:lnT>
                      <a:noFill/>
                    </a:lnT>
                    <a:lnB>
                      <a:noFill/>
                    </a:lnB>
                  </a:tcPr>
                </a:tc>
              </a:tr>
              <a:tr h="156603">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r>
              <a:tr h="160438">
                <a:tc>
                  <a:txBody>
                    <a:bodyPr/>
                    <a:lstStyle/>
                    <a:p>
                      <a:pPr algn="l" fontAlgn="b"/>
                      <a:r>
                        <a:rPr lang="en-GB" sz="900" b="0" i="0" u="none" strike="noStrike">
                          <a:solidFill>
                            <a:srgbClr val="000000"/>
                          </a:solidFill>
                          <a:latin typeface="Calibri"/>
                        </a:rPr>
                        <a:t>2008</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0.004*</a:t>
                      </a:r>
                    </a:p>
                  </a:txBody>
                  <a:tcPr marL="7405" marR="7405" marT="7405" marB="0" anchor="b">
                    <a:lnL>
                      <a:noFill/>
                    </a:lnL>
                    <a:lnR>
                      <a:noFill/>
                    </a:lnR>
                    <a:lnT>
                      <a:noFill/>
                    </a:lnT>
                    <a:lnB>
                      <a:noFill/>
                    </a:lnB>
                  </a:tcPr>
                </a:tc>
                <a:tc>
                  <a:txBody>
                    <a:bodyPr/>
                    <a:lstStyle/>
                    <a:p>
                      <a:pPr algn="ctr" fontAlgn="b"/>
                      <a:r>
                        <a:rPr lang="en-GB" sz="900" b="0" i="0" u="none" strike="noStrike" dirty="0">
                          <a:solidFill>
                            <a:srgbClr val="000000"/>
                          </a:solidFill>
                          <a:latin typeface="Calibri"/>
                        </a:rPr>
                        <a:t>0.009***</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0.015**</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0.023***</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0.002</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0.004</a:t>
                      </a:r>
                    </a:p>
                  </a:txBody>
                  <a:tcPr marL="7405" marR="7405" marT="7405" marB="0" anchor="b">
                    <a:lnL>
                      <a:noFill/>
                    </a:lnL>
                    <a:lnR>
                      <a:noFill/>
                    </a:lnR>
                    <a:lnT>
                      <a:noFill/>
                    </a:lnT>
                    <a:lnB>
                      <a:noFill/>
                    </a:lnB>
                  </a:tcPr>
                </a:tc>
              </a:tr>
              <a:tr h="160438">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[2.12]</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[4.65]</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[3.20]</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[4.72]</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[0.49]</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[1.53]   </a:t>
                      </a:r>
                    </a:p>
                  </a:txBody>
                  <a:tcPr marL="7405" marR="7405" marT="7405" marB="0" anchor="b">
                    <a:lnL>
                      <a:noFill/>
                    </a:lnL>
                    <a:lnR>
                      <a:noFill/>
                    </a:lnR>
                    <a:lnT>
                      <a:noFill/>
                    </a:lnT>
                    <a:lnB>
                      <a:noFill/>
                    </a:lnB>
                  </a:tcPr>
                </a:tc>
              </a:tr>
              <a:tr h="156603">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r>
              <a:tr h="305184">
                <a:tc>
                  <a:txBody>
                    <a:bodyPr/>
                    <a:lstStyle/>
                    <a:p>
                      <a:pPr algn="l" fontAlgn="b"/>
                      <a:r>
                        <a:rPr lang="en-GB" sz="900" b="0" i="0" u="none" strike="noStrike">
                          <a:solidFill>
                            <a:srgbClr val="000000"/>
                          </a:solidFill>
                          <a:latin typeface="Calibri"/>
                        </a:rPr>
                        <a:t>2009</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-0.010***</a:t>
                      </a:r>
                    </a:p>
                  </a:txBody>
                  <a:tcPr marL="7405" marR="7405" marT="7405" marB="0" anchor="b">
                    <a:lnL>
                      <a:noFill/>
                    </a:lnL>
                    <a:lnR>
                      <a:noFill/>
                    </a:lnR>
                    <a:lnT>
                      <a:noFill/>
                    </a:lnT>
                    <a:lnB>
                      <a:noFill/>
                    </a:lnB>
                  </a:tcPr>
                </a:tc>
                <a:tc>
                  <a:txBody>
                    <a:bodyPr/>
                    <a:lstStyle/>
                    <a:p>
                      <a:pPr algn="ctr" fontAlgn="b"/>
                      <a:r>
                        <a:rPr lang="en-GB" sz="900" b="0" i="0" u="none" strike="noStrike" dirty="0">
                          <a:solidFill>
                            <a:srgbClr val="000000"/>
                          </a:solidFill>
                          <a:latin typeface="Calibri"/>
                        </a:rPr>
                        <a:t>-0.006**</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-0.006</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-0.004</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0.017***</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-0.010***</a:t>
                      </a:r>
                    </a:p>
                  </a:txBody>
                  <a:tcPr marL="7405" marR="7405" marT="7405" marB="0" anchor="b">
                    <a:lnL>
                      <a:noFill/>
                    </a:lnL>
                    <a:lnR>
                      <a:noFill/>
                    </a:lnR>
                    <a:lnT>
                      <a:noFill/>
                    </a:lnT>
                    <a:lnB>
                      <a:noFill/>
                    </a:lnB>
                  </a:tcPr>
                </a:tc>
              </a:tr>
              <a:tr h="160438">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[-5.07]</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[-3.03]</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[-1.25]</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[-0.90]</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[3.50]</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[-3.96]   </a:t>
                      </a:r>
                    </a:p>
                  </a:txBody>
                  <a:tcPr marL="7405" marR="7405" marT="7405" marB="0" anchor="b">
                    <a:lnL>
                      <a:noFill/>
                    </a:lnL>
                    <a:lnR>
                      <a:noFill/>
                    </a:lnR>
                    <a:lnT>
                      <a:noFill/>
                    </a:lnT>
                    <a:lnB>
                      <a:noFill/>
                    </a:lnB>
                  </a:tcPr>
                </a:tc>
              </a:tr>
              <a:tr h="156603">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r>
              <a:tr h="305184">
                <a:tc>
                  <a:txBody>
                    <a:bodyPr/>
                    <a:lstStyle/>
                    <a:p>
                      <a:pPr algn="l" fontAlgn="b"/>
                      <a:r>
                        <a:rPr lang="en-GB" sz="900" b="0" i="0" u="none" strike="noStrike">
                          <a:solidFill>
                            <a:srgbClr val="000000"/>
                          </a:solidFill>
                          <a:latin typeface="Calibri"/>
                        </a:rPr>
                        <a:t>2010</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-0.026***</a:t>
                      </a:r>
                    </a:p>
                  </a:txBody>
                  <a:tcPr marL="7405" marR="7405" marT="7405" marB="0" anchor="b">
                    <a:lnL>
                      <a:noFill/>
                    </a:lnL>
                    <a:lnR>
                      <a:noFill/>
                    </a:lnR>
                    <a:lnT>
                      <a:noFill/>
                    </a:lnT>
                    <a:lnB>
                      <a:noFill/>
                    </a:lnB>
                  </a:tcPr>
                </a:tc>
                <a:tc>
                  <a:txBody>
                    <a:bodyPr/>
                    <a:lstStyle/>
                    <a:p>
                      <a:pPr algn="ctr" fontAlgn="b"/>
                      <a:r>
                        <a:rPr lang="en-GB" sz="900" b="0" i="0" u="none" strike="noStrike" dirty="0">
                          <a:solidFill>
                            <a:srgbClr val="000000"/>
                          </a:solidFill>
                          <a:latin typeface="Calibri"/>
                        </a:rPr>
                        <a:t>-0.020***</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-0.017***</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-0.021***</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0.013**</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-0.026***</a:t>
                      </a:r>
                    </a:p>
                  </a:txBody>
                  <a:tcPr marL="7405" marR="7405" marT="7405" marB="0" anchor="b">
                    <a:lnL>
                      <a:noFill/>
                    </a:lnL>
                    <a:lnR>
                      <a:noFill/>
                    </a:lnR>
                    <a:lnT>
                      <a:noFill/>
                    </a:lnT>
                    <a:lnB>
                      <a:noFill/>
                    </a:lnB>
                  </a:tcPr>
                </a:tc>
              </a:tr>
              <a:tr h="160438">
                <a:tc>
                  <a:txBody>
                    <a:bodyPr/>
                    <a:lstStyle/>
                    <a:p>
                      <a:pPr algn="l" fontAlgn="b"/>
                      <a:endParaRPr lang="en-GB" sz="900" b="0" i="0" u="none" strike="noStrike" dirty="0">
                        <a:solidFill>
                          <a:srgbClr val="000000"/>
                        </a:solidFill>
                        <a:latin typeface="Calibri"/>
                      </a:endParaRP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[-13.36]</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[-10.47]</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[-3.50]</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[-4.39]</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[2.59]</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[-10.68]   </a:t>
                      </a:r>
                    </a:p>
                  </a:txBody>
                  <a:tcPr marL="7405" marR="7405" marT="7405" marB="0" anchor="b">
                    <a:lnL>
                      <a:noFill/>
                    </a:lnL>
                    <a:lnR>
                      <a:noFill/>
                    </a:lnR>
                    <a:lnT>
                      <a:noFill/>
                    </a:lnT>
                    <a:lnB>
                      <a:noFill/>
                    </a:lnB>
                  </a:tcPr>
                </a:tc>
              </a:tr>
              <a:tr h="156603">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r>
              <a:tr h="305184">
                <a:tc>
                  <a:txBody>
                    <a:bodyPr/>
                    <a:lstStyle/>
                    <a:p>
                      <a:pPr algn="l" fontAlgn="b"/>
                      <a:r>
                        <a:rPr lang="en-GB" sz="900" b="0" i="0" u="none" strike="noStrike" dirty="0">
                          <a:solidFill>
                            <a:srgbClr val="000000"/>
                          </a:solidFill>
                          <a:latin typeface="Calibri"/>
                        </a:rPr>
                        <a:t>2011</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-0.015***</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-0.003</a:t>
                      </a:r>
                    </a:p>
                  </a:txBody>
                  <a:tcPr marL="7405" marR="7405" marT="7405" marB="0" anchor="b">
                    <a:lnL>
                      <a:noFill/>
                    </a:lnL>
                    <a:lnR>
                      <a:noFill/>
                    </a:lnR>
                    <a:lnT>
                      <a:noFill/>
                    </a:lnT>
                    <a:lnB>
                      <a:noFill/>
                    </a:lnB>
                  </a:tcPr>
                </a:tc>
                <a:tc>
                  <a:txBody>
                    <a:bodyPr/>
                    <a:lstStyle/>
                    <a:p>
                      <a:pPr algn="ctr" fontAlgn="b"/>
                      <a:r>
                        <a:rPr lang="en-GB" sz="900" b="0" i="0" u="none" strike="noStrike" dirty="0">
                          <a:solidFill>
                            <a:srgbClr val="000000"/>
                          </a:solidFill>
                          <a:latin typeface="Calibri"/>
                        </a:rPr>
                        <a:t>0.001</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-0.011*</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0.028***</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-0.009***</a:t>
                      </a:r>
                    </a:p>
                  </a:txBody>
                  <a:tcPr marL="7405" marR="7405" marT="7405" marB="0" anchor="b">
                    <a:lnL>
                      <a:noFill/>
                    </a:lnL>
                    <a:lnR>
                      <a:noFill/>
                    </a:lnR>
                    <a:lnT>
                      <a:noFill/>
                    </a:lnT>
                    <a:lnB>
                      <a:noFill/>
                    </a:lnB>
                  </a:tcPr>
                </a:tc>
              </a:tr>
              <a:tr h="160438">
                <a:tc>
                  <a:txBody>
                    <a:bodyPr/>
                    <a:lstStyle/>
                    <a:p>
                      <a:pPr algn="l" fontAlgn="b"/>
                      <a:endParaRPr lang="en-GB" sz="900" b="0" i="0" u="none" strike="noStrike" dirty="0">
                        <a:solidFill>
                          <a:srgbClr val="000000"/>
                        </a:solidFill>
                        <a:latin typeface="Calibri"/>
                      </a:endParaRP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[-7.92]</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[-1.64]</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[0.21]</a:t>
                      </a:r>
                    </a:p>
                  </a:txBody>
                  <a:tcPr marL="7405" marR="7405" marT="7405" marB="0" anchor="b">
                    <a:lnL>
                      <a:noFill/>
                    </a:lnL>
                    <a:lnR>
                      <a:noFill/>
                    </a:lnR>
                    <a:lnT>
                      <a:noFill/>
                    </a:lnT>
                    <a:lnB>
                      <a:noFill/>
                    </a:lnB>
                  </a:tcPr>
                </a:tc>
                <a:tc>
                  <a:txBody>
                    <a:bodyPr/>
                    <a:lstStyle/>
                    <a:p>
                      <a:pPr algn="ctr" fontAlgn="b"/>
                      <a:r>
                        <a:rPr lang="en-GB" sz="900" b="0" i="0" u="none" strike="noStrike" dirty="0">
                          <a:solidFill>
                            <a:srgbClr val="000000"/>
                          </a:solidFill>
                          <a:latin typeface="Calibri"/>
                        </a:rPr>
                        <a:t>[-2.24]</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[5.45]</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[-3.54]   </a:t>
                      </a:r>
                    </a:p>
                  </a:txBody>
                  <a:tcPr marL="7405" marR="7405" marT="7405" marB="0" anchor="b">
                    <a:lnL>
                      <a:noFill/>
                    </a:lnL>
                    <a:lnR>
                      <a:noFill/>
                    </a:lnR>
                    <a:lnT>
                      <a:noFill/>
                    </a:lnT>
                    <a:lnB>
                      <a:noFill/>
                    </a:lnB>
                  </a:tcPr>
                </a:tc>
              </a:tr>
              <a:tr h="156603">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r>
              <a:tr h="305184">
                <a:tc>
                  <a:txBody>
                    <a:bodyPr/>
                    <a:lstStyle/>
                    <a:p>
                      <a:pPr algn="l" fontAlgn="b"/>
                      <a:r>
                        <a:rPr lang="en-GB" sz="900" b="0" i="0" u="none" strike="noStrike" dirty="0">
                          <a:solidFill>
                            <a:srgbClr val="000000"/>
                          </a:solidFill>
                          <a:latin typeface="Calibri"/>
                        </a:rPr>
                        <a:t>2012</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-0.024***</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-0.009***</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-0.025***</a:t>
                      </a:r>
                    </a:p>
                  </a:txBody>
                  <a:tcPr marL="7405" marR="7405" marT="7405" marB="0" anchor="b">
                    <a:lnL>
                      <a:noFill/>
                    </a:lnL>
                    <a:lnR>
                      <a:noFill/>
                    </a:lnR>
                    <a:lnT>
                      <a:noFill/>
                    </a:lnT>
                    <a:lnB>
                      <a:noFill/>
                    </a:lnB>
                  </a:tcPr>
                </a:tc>
                <a:tc>
                  <a:txBody>
                    <a:bodyPr/>
                    <a:lstStyle/>
                    <a:p>
                      <a:pPr algn="ctr" fontAlgn="b"/>
                      <a:r>
                        <a:rPr lang="en-GB" sz="900" b="0" i="0" u="none" strike="noStrike" dirty="0">
                          <a:solidFill>
                            <a:srgbClr val="000000"/>
                          </a:solidFill>
                          <a:latin typeface="Calibri"/>
                        </a:rPr>
                        <a:t>0.001</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0.014**</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-0.012***</a:t>
                      </a:r>
                    </a:p>
                  </a:txBody>
                  <a:tcPr marL="7405" marR="7405" marT="7405" marB="0" anchor="b">
                    <a:lnL>
                      <a:noFill/>
                    </a:lnL>
                    <a:lnR>
                      <a:noFill/>
                    </a:lnR>
                    <a:lnT>
                      <a:noFill/>
                    </a:lnT>
                    <a:lnB>
                      <a:noFill/>
                    </a:lnB>
                  </a:tcPr>
                </a:tc>
              </a:tr>
              <a:tr h="160438">
                <a:tc>
                  <a:txBody>
                    <a:bodyPr/>
                    <a:lstStyle/>
                    <a:p>
                      <a:pPr algn="l" fontAlgn="b"/>
                      <a:endParaRPr lang="en-GB" sz="900" b="0" i="0" u="none" strike="noStrike" dirty="0">
                        <a:solidFill>
                          <a:srgbClr val="000000"/>
                        </a:solidFill>
                        <a:latin typeface="Calibri"/>
                      </a:endParaRP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[-12.17]</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[-4.46]</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[-4.48]</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[0.21]</a:t>
                      </a:r>
                    </a:p>
                  </a:txBody>
                  <a:tcPr marL="7405" marR="7405" marT="7405" marB="0" anchor="b">
                    <a:lnL>
                      <a:noFill/>
                    </a:lnL>
                    <a:lnR>
                      <a:noFill/>
                    </a:lnR>
                    <a:lnT>
                      <a:noFill/>
                    </a:lnT>
                    <a:lnB>
                      <a:noFill/>
                    </a:lnB>
                  </a:tcPr>
                </a:tc>
                <a:tc>
                  <a:txBody>
                    <a:bodyPr/>
                    <a:lstStyle/>
                    <a:p>
                      <a:pPr algn="ctr" fontAlgn="b"/>
                      <a:r>
                        <a:rPr lang="en-GB" sz="900" b="0" i="0" u="none" strike="noStrike" dirty="0">
                          <a:solidFill>
                            <a:srgbClr val="000000"/>
                          </a:solidFill>
                          <a:latin typeface="Calibri"/>
                        </a:rPr>
                        <a:t>[2.74]</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[-4.86]   </a:t>
                      </a:r>
                    </a:p>
                  </a:txBody>
                  <a:tcPr marL="7405" marR="7405" marT="7405" marB="0" anchor="b">
                    <a:lnL>
                      <a:noFill/>
                    </a:lnL>
                    <a:lnR>
                      <a:noFill/>
                    </a:lnR>
                    <a:lnT>
                      <a:noFill/>
                    </a:lnT>
                    <a:lnB>
                      <a:noFill/>
                    </a:lnB>
                  </a:tcPr>
                </a:tc>
              </a:tr>
              <a:tr h="156603">
                <a:tc>
                  <a:txBody>
                    <a:bodyPr/>
                    <a:lstStyle/>
                    <a:p>
                      <a:pPr algn="l" fontAlgn="b"/>
                      <a:endParaRPr lang="en-GB" sz="900" b="0" i="0" u="none" strike="noStrike" dirty="0">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dirty="0">
                        <a:solidFill>
                          <a:srgbClr val="000000"/>
                        </a:solidFill>
                        <a:latin typeface="Calibri"/>
                      </a:endParaRPr>
                    </a:p>
                  </a:txBody>
                  <a:tcPr marL="7405" marR="7405" marT="7405" marB="0" anchor="b">
                    <a:lnL>
                      <a:noFill/>
                    </a:lnL>
                    <a:lnR>
                      <a:noFill/>
                    </a:lnR>
                    <a:lnT>
                      <a:noFill/>
                    </a:lnT>
                    <a:lnB>
                      <a:noFill/>
                    </a:lnB>
                  </a:tcPr>
                </a:tc>
              </a:tr>
              <a:tr h="160438">
                <a:tc>
                  <a:txBody>
                    <a:bodyPr/>
                    <a:lstStyle/>
                    <a:p>
                      <a:pPr algn="l" fontAlgn="b"/>
                      <a:r>
                        <a:rPr lang="en-GB" sz="900" b="0" i="0" u="none" strike="noStrike">
                          <a:solidFill>
                            <a:srgbClr val="000000"/>
                          </a:solidFill>
                          <a:latin typeface="Calibri"/>
                        </a:rPr>
                        <a:t>N</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799942</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799942</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124822</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138326</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125892</a:t>
                      </a:r>
                    </a:p>
                  </a:txBody>
                  <a:tcPr marL="7405" marR="7405" marT="7405" marB="0" anchor="b">
                    <a:lnL>
                      <a:noFill/>
                    </a:lnL>
                    <a:lnR>
                      <a:noFill/>
                    </a:lnR>
                    <a:lnT>
                      <a:noFill/>
                    </a:lnT>
                    <a:lnB>
                      <a:noFill/>
                    </a:lnB>
                  </a:tcPr>
                </a:tc>
                <a:tc>
                  <a:txBody>
                    <a:bodyPr/>
                    <a:lstStyle/>
                    <a:p>
                      <a:pPr algn="ctr" fontAlgn="b"/>
                      <a:r>
                        <a:rPr lang="en-GB" sz="900" b="0" i="0" u="none" strike="noStrike" dirty="0">
                          <a:solidFill>
                            <a:srgbClr val="000000"/>
                          </a:solidFill>
                          <a:latin typeface="Calibri"/>
                        </a:rPr>
                        <a:t>410902</a:t>
                      </a:r>
                    </a:p>
                  </a:txBody>
                  <a:tcPr marL="7405" marR="7405" marT="7405" marB="0" anchor="b">
                    <a:lnL>
                      <a:noFill/>
                    </a:lnL>
                    <a:lnR>
                      <a:noFill/>
                    </a:lnR>
                    <a:lnT>
                      <a:noFill/>
                    </a:lnT>
                    <a:lnB>
                      <a:noFill/>
                    </a:lnB>
                  </a:tcPr>
                </a:tc>
              </a:tr>
              <a:tr h="160438">
                <a:tc>
                  <a:txBody>
                    <a:bodyPr/>
                    <a:lstStyle/>
                    <a:p>
                      <a:pPr algn="l" fontAlgn="b"/>
                      <a:r>
                        <a:rPr lang="en-GB" sz="900" b="0" i="0" u="none" strike="noStrike">
                          <a:solidFill>
                            <a:srgbClr val="000000"/>
                          </a:solidFill>
                          <a:latin typeface="Calibri"/>
                        </a:rPr>
                        <a:t>adj. R-sq</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latin typeface="Calibri"/>
                        </a:rPr>
                        <a:t>0.001</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latin typeface="Calibri"/>
                        </a:rPr>
                        <a:t>0.153</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latin typeface="Calibri"/>
                        </a:rPr>
                        <a:t>0.142</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dirty="0">
                          <a:solidFill>
                            <a:srgbClr val="000000"/>
                          </a:solidFill>
                          <a:latin typeface="Calibri"/>
                        </a:rPr>
                        <a:t>0.117</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latin typeface="Calibri"/>
                        </a:rPr>
                        <a:t>0.123</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dirty="0">
                          <a:solidFill>
                            <a:srgbClr val="000000"/>
                          </a:solidFill>
                          <a:latin typeface="Calibri"/>
                        </a:rPr>
                        <a:t>0.137</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908720"/>
          </a:xfrm>
        </p:spPr>
        <p:txBody>
          <a:bodyPr/>
          <a:lstStyle/>
          <a:p>
            <a:r>
              <a:rPr lang="en-GB" dirty="0" smtClean="0"/>
              <a:t>PRP receipt over time - industry</a:t>
            </a:r>
            <a:endParaRPr lang="en-GB" dirty="0"/>
          </a:p>
        </p:txBody>
      </p:sp>
      <p:sp>
        <p:nvSpPr>
          <p:cNvPr id="5" name="TextBox 4"/>
          <p:cNvSpPr txBox="1"/>
          <p:nvPr/>
        </p:nvSpPr>
        <p:spPr>
          <a:xfrm>
            <a:off x="323528" y="6021288"/>
            <a:ext cx="8424936" cy="461665"/>
          </a:xfrm>
          <a:prstGeom prst="rect">
            <a:avLst/>
          </a:prstGeom>
          <a:noFill/>
        </p:spPr>
        <p:txBody>
          <a:bodyPr wrap="square" rtlCol="0">
            <a:spAutoFit/>
          </a:bodyPr>
          <a:lstStyle/>
          <a:p>
            <a:r>
              <a:rPr lang="en-GB" sz="1200" dirty="0" smtClean="0"/>
              <a:t>Note: t statistics in brackets; * p&lt;0.05, ** p&lt;0.01, *** p&lt;0.001.  Controls: industry, occupation, gender, age, base pay (quintiles), full-time, job tenure, permanent/temporary, collective agreement, region, firm size, foreign ownership, firm age</a:t>
            </a:r>
            <a:endParaRPr lang="en-GB" sz="1200" dirty="0"/>
          </a:p>
        </p:txBody>
      </p:sp>
      <p:graphicFrame>
        <p:nvGraphicFramePr>
          <p:cNvPr id="4" name="Table 3"/>
          <p:cNvGraphicFramePr>
            <a:graphicFrameLocks noGrp="1"/>
          </p:cNvGraphicFramePr>
          <p:nvPr/>
        </p:nvGraphicFramePr>
        <p:xfrm>
          <a:off x="1907704" y="836712"/>
          <a:ext cx="4536504" cy="5040562"/>
        </p:xfrm>
        <a:graphic>
          <a:graphicData uri="http://schemas.openxmlformats.org/drawingml/2006/table">
            <a:tbl>
              <a:tblPr/>
              <a:tblGrid>
                <a:gridCol w="521562"/>
                <a:gridCol w="738880"/>
                <a:gridCol w="521562"/>
                <a:gridCol w="611205"/>
                <a:gridCol w="923600"/>
                <a:gridCol w="543294"/>
                <a:gridCol w="676401"/>
              </a:tblGrid>
              <a:tr h="165181">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900" b="0" i="0" u="none" strike="noStrike">
                          <a:solidFill>
                            <a:srgbClr val="000000"/>
                          </a:solidFill>
                          <a:latin typeface="Calibri"/>
                        </a:rPr>
                        <a:t>(1)</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900" b="0" i="0" u="none" strike="noStrike">
                          <a:solidFill>
                            <a:srgbClr val="000000"/>
                          </a:solidFill>
                          <a:latin typeface="Calibri"/>
                        </a:rPr>
                        <a:t>(2)</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900" b="0" i="0" u="none" strike="noStrike">
                          <a:solidFill>
                            <a:srgbClr val="000000"/>
                          </a:solidFill>
                          <a:latin typeface="Calibri"/>
                        </a:rPr>
                        <a:t>(3)</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900" b="0" i="0" u="none" strike="noStrike">
                          <a:solidFill>
                            <a:srgbClr val="000000"/>
                          </a:solidFill>
                          <a:latin typeface="Calibri"/>
                        </a:rPr>
                        <a:t>(4)</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900" b="0" i="0" u="none" strike="noStrike">
                          <a:solidFill>
                            <a:srgbClr val="000000"/>
                          </a:solidFill>
                          <a:latin typeface="Calibri"/>
                        </a:rPr>
                        <a:t>(5)</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900" b="0" i="0" u="none" strike="noStrike">
                          <a:solidFill>
                            <a:srgbClr val="000000"/>
                          </a:solidFill>
                          <a:latin typeface="Calibri"/>
                        </a:rPr>
                        <a:t>(6)</a:t>
                      </a: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r>
              <a:tr h="165181">
                <a:tc>
                  <a:txBody>
                    <a:bodyPr/>
                    <a:lstStyle/>
                    <a:p>
                      <a:pPr algn="l" fontAlgn="b"/>
                      <a:r>
                        <a:rPr lang="en-GB" sz="900" b="0" i="0" u="none" strike="noStrike">
                          <a:solidFill>
                            <a:srgbClr val="000000"/>
                          </a:solidFill>
                          <a:latin typeface="Calibri"/>
                        </a:rPr>
                        <a:t> </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latin typeface="Calibri"/>
                        </a:rPr>
                        <a:t>With controls</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latin typeface="Calibri"/>
                        </a:rPr>
                        <a:t>Finance</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latin typeface="Calibri"/>
                        </a:rPr>
                        <a:t>Production</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latin typeface="Calibri"/>
                        </a:rPr>
                        <a:t>Wholesale/retail</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latin typeface="Calibri"/>
                        </a:rPr>
                        <a:t>Transport</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latin typeface="Calibri"/>
                        </a:rPr>
                        <a:t>All other</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r>
              <a:tr h="165181">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w="6350" cap="flat" cmpd="sng" algn="ctr">
                      <a:solidFill>
                        <a:srgbClr val="000000"/>
                      </a:solidFill>
                      <a:prstDash val="solid"/>
                      <a:round/>
                      <a:headEnd type="none" w="med" len="med"/>
                      <a:tailEnd type="none" w="med" len="med"/>
                    </a:lnT>
                    <a:lnB>
                      <a:noFill/>
                    </a:lnB>
                  </a:tcPr>
                </a:tc>
              </a:tr>
              <a:tr h="165181">
                <a:tc>
                  <a:txBody>
                    <a:bodyPr/>
                    <a:lstStyle/>
                    <a:p>
                      <a:pPr algn="l" fontAlgn="b"/>
                      <a:r>
                        <a:rPr lang="en-GB" sz="900" b="0" i="0" u="none" strike="noStrike" dirty="0">
                          <a:solidFill>
                            <a:srgbClr val="000000"/>
                          </a:solidFill>
                          <a:latin typeface="Calibri"/>
                        </a:rPr>
                        <a:t>2005</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0.003</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0.006</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0.009**</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0.008*</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-0.035***</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0.003</a:t>
                      </a:r>
                    </a:p>
                  </a:txBody>
                  <a:tcPr marL="7405" marR="7405" marT="7405" marB="0" anchor="b">
                    <a:lnL>
                      <a:noFill/>
                    </a:lnL>
                    <a:lnR>
                      <a:noFill/>
                    </a:lnR>
                    <a:lnT>
                      <a:noFill/>
                    </a:lnT>
                    <a:lnB>
                      <a:noFill/>
                    </a:lnB>
                  </a:tcPr>
                </a:tc>
              </a:tr>
              <a:tr h="165181">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[1.57]</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[0.87]</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[2.86]</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[2.43]</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[-5.64]</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[1.16]   </a:t>
                      </a:r>
                    </a:p>
                  </a:txBody>
                  <a:tcPr marL="7405" marR="7405" marT="7405" marB="0" anchor="b">
                    <a:lnL>
                      <a:noFill/>
                    </a:lnL>
                    <a:lnR>
                      <a:noFill/>
                    </a:lnR>
                    <a:lnT>
                      <a:noFill/>
                    </a:lnT>
                    <a:lnB>
                      <a:noFill/>
                    </a:lnB>
                  </a:tcPr>
                </a:tc>
              </a:tr>
              <a:tr h="161233">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r>
              <a:tr h="165181">
                <a:tc>
                  <a:txBody>
                    <a:bodyPr/>
                    <a:lstStyle/>
                    <a:p>
                      <a:pPr algn="l" fontAlgn="b"/>
                      <a:r>
                        <a:rPr lang="en-GB" sz="900" b="0" i="0" u="none" strike="noStrike" dirty="0">
                          <a:solidFill>
                            <a:srgbClr val="000000"/>
                          </a:solidFill>
                          <a:latin typeface="Calibri"/>
                        </a:rPr>
                        <a:t>2006</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ref</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ref</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ref</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ref</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ref</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ref</a:t>
                      </a:r>
                    </a:p>
                  </a:txBody>
                  <a:tcPr marL="7405" marR="7405" marT="7405" marB="0" anchor="b">
                    <a:lnL>
                      <a:noFill/>
                    </a:lnL>
                    <a:lnR>
                      <a:noFill/>
                    </a:lnR>
                    <a:lnT>
                      <a:noFill/>
                    </a:lnT>
                    <a:lnB>
                      <a:noFill/>
                    </a:lnB>
                  </a:tcPr>
                </a:tc>
              </a:tr>
              <a:tr h="161233">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r>
              <a:tr h="165181">
                <a:tc>
                  <a:txBody>
                    <a:bodyPr/>
                    <a:lstStyle/>
                    <a:p>
                      <a:pPr algn="l" fontAlgn="b"/>
                      <a:r>
                        <a:rPr lang="en-GB" sz="900" b="0" i="0" u="none" strike="noStrike">
                          <a:solidFill>
                            <a:srgbClr val="000000"/>
                          </a:solidFill>
                          <a:latin typeface="Calibri"/>
                        </a:rPr>
                        <a:t>2007</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0.008***</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0.010</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-0.005</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0.029***</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0.011</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0.006*  </a:t>
                      </a:r>
                    </a:p>
                  </a:txBody>
                  <a:tcPr marL="7405" marR="7405" marT="7405" marB="0" anchor="b">
                    <a:lnL>
                      <a:noFill/>
                    </a:lnL>
                    <a:lnR>
                      <a:noFill/>
                    </a:lnR>
                    <a:lnT>
                      <a:noFill/>
                    </a:lnT>
                    <a:lnB>
                      <a:noFill/>
                    </a:lnB>
                  </a:tcPr>
                </a:tc>
              </a:tr>
              <a:tr h="165181">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[4.84]</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[1.51]</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[-1.52]</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[7.64]</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[1.69]</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[2.43]   </a:t>
                      </a:r>
                    </a:p>
                  </a:txBody>
                  <a:tcPr marL="7405" marR="7405" marT="7405" marB="0" anchor="b">
                    <a:lnL>
                      <a:noFill/>
                    </a:lnL>
                    <a:lnR>
                      <a:noFill/>
                    </a:lnR>
                    <a:lnT>
                      <a:noFill/>
                    </a:lnT>
                    <a:lnB>
                      <a:noFill/>
                    </a:lnB>
                  </a:tcPr>
                </a:tc>
              </a:tr>
              <a:tr h="161233">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r>
              <a:tr h="165181">
                <a:tc>
                  <a:txBody>
                    <a:bodyPr/>
                    <a:lstStyle/>
                    <a:p>
                      <a:pPr algn="l" fontAlgn="b"/>
                      <a:r>
                        <a:rPr lang="en-GB" sz="900" b="0" i="0" u="none" strike="noStrike">
                          <a:solidFill>
                            <a:srgbClr val="000000"/>
                          </a:solidFill>
                          <a:latin typeface="Calibri"/>
                        </a:rPr>
                        <a:t>2008</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0.009***</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-0.015*</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0.020***</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0.017***</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-0.017*</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0.004</a:t>
                      </a:r>
                    </a:p>
                  </a:txBody>
                  <a:tcPr marL="7405" marR="7405" marT="7405" marB="0" anchor="b">
                    <a:lnL>
                      <a:noFill/>
                    </a:lnL>
                    <a:lnR>
                      <a:noFill/>
                    </a:lnR>
                    <a:lnT>
                      <a:noFill/>
                    </a:lnT>
                    <a:lnB>
                      <a:noFill/>
                    </a:lnB>
                  </a:tcPr>
                </a:tc>
              </a:tr>
              <a:tr h="165181">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[4.65]</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[-2.04]</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[5.32]</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[4.34]</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[-2.55]</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[1.22]   </a:t>
                      </a:r>
                    </a:p>
                  </a:txBody>
                  <a:tcPr marL="7405" marR="7405" marT="7405" marB="0" anchor="b">
                    <a:lnL>
                      <a:noFill/>
                    </a:lnL>
                    <a:lnR>
                      <a:noFill/>
                    </a:lnR>
                    <a:lnT>
                      <a:noFill/>
                    </a:lnT>
                    <a:lnB>
                      <a:noFill/>
                    </a:lnB>
                  </a:tcPr>
                </a:tc>
              </a:tr>
              <a:tr h="161233">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r>
              <a:tr h="314207">
                <a:tc>
                  <a:txBody>
                    <a:bodyPr/>
                    <a:lstStyle/>
                    <a:p>
                      <a:pPr algn="l" fontAlgn="b"/>
                      <a:r>
                        <a:rPr lang="en-GB" sz="900" b="0" i="0" u="none" strike="noStrike" dirty="0">
                          <a:solidFill>
                            <a:srgbClr val="000000"/>
                          </a:solidFill>
                          <a:latin typeface="Calibri"/>
                        </a:rPr>
                        <a:t>2009</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-0.006**</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-0.026***</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-0.006</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0.016***</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-0.027***</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-0.015***</a:t>
                      </a:r>
                    </a:p>
                  </a:txBody>
                  <a:tcPr marL="7405" marR="7405" marT="7405" marB="0" anchor="b">
                    <a:lnL>
                      <a:noFill/>
                    </a:lnL>
                    <a:lnR>
                      <a:noFill/>
                    </a:lnR>
                    <a:lnT>
                      <a:noFill/>
                    </a:lnT>
                    <a:lnB>
                      <a:noFill/>
                    </a:lnB>
                  </a:tcPr>
                </a:tc>
              </a:tr>
              <a:tr h="165181">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[-3.03]</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[-3.51]</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[-1.58]</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[4.38]</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[-4.15]</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[-5.25]   </a:t>
                      </a:r>
                    </a:p>
                  </a:txBody>
                  <a:tcPr marL="7405" marR="7405" marT="7405" marB="0" anchor="b">
                    <a:lnL>
                      <a:noFill/>
                    </a:lnL>
                    <a:lnR>
                      <a:noFill/>
                    </a:lnR>
                    <a:lnT>
                      <a:noFill/>
                    </a:lnT>
                    <a:lnB>
                      <a:noFill/>
                    </a:lnB>
                  </a:tcPr>
                </a:tc>
              </a:tr>
              <a:tr h="161233">
                <a:tc>
                  <a:txBody>
                    <a:bodyPr/>
                    <a:lstStyle/>
                    <a:p>
                      <a:pPr algn="l" fontAlgn="b"/>
                      <a:endParaRPr lang="en-GB" sz="900" b="0" i="0" u="none" strike="noStrike" dirty="0">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r>
              <a:tr h="314207">
                <a:tc>
                  <a:txBody>
                    <a:bodyPr/>
                    <a:lstStyle/>
                    <a:p>
                      <a:pPr algn="l" fontAlgn="b"/>
                      <a:r>
                        <a:rPr lang="en-GB" sz="900" b="0" i="0" u="none" strike="noStrike" dirty="0">
                          <a:solidFill>
                            <a:srgbClr val="000000"/>
                          </a:solidFill>
                          <a:latin typeface="Calibri"/>
                        </a:rPr>
                        <a:t>2010</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-0.020***</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-0.039***</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-0.033***</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0.018***</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-0.031***</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-0.035***</a:t>
                      </a:r>
                    </a:p>
                  </a:txBody>
                  <a:tcPr marL="7405" marR="7405" marT="7405" marB="0" anchor="b">
                    <a:lnL>
                      <a:noFill/>
                    </a:lnL>
                    <a:lnR>
                      <a:noFill/>
                    </a:lnR>
                    <a:lnT>
                      <a:noFill/>
                    </a:lnT>
                    <a:lnB>
                      <a:noFill/>
                    </a:lnB>
                  </a:tcPr>
                </a:tc>
              </a:tr>
              <a:tr h="165181">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[-10.47]</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[-5.06]</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[-8.68]</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[4.69]</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[-4.63]</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[-12.16]   </a:t>
                      </a:r>
                    </a:p>
                  </a:txBody>
                  <a:tcPr marL="7405" marR="7405" marT="7405" marB="0" anchor="b">
                    <a:lnL>
                      <a:noFill/>
                    </a:lnL>
                    <a:lnR>
                      <a:noFill/>
                    </a:lnR>
                    <a:lnT>
                      <a:noFill/>
                    </a:lnT>
                    <a:lnB>
                      <a:noFill/>
                    </a:lnB>
                  </a:tcPr>
                </a:tc>
              </a:tr>
              <a:tr h="161233">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r>
              <a:tr h="165181">
                <a:tc>
                  <a:txBody>
                    <a:bodyPr/>
                    <a:lstStyle/>
                    <a:p>
                      <a:pPr algn="l" fontAlgn="b"/>
                      <a:r>
                        <a:rPr lang="en-GB" sz="900" b="0" i="0" u="none" strike="noStrike" dirty="0">
                          <a:solidFill>
                            <a:srgbClr val="000000"/>
                          </a:solidFill>
                          <a:latin typeface="Calibri"/>
                        </a:rPr>
                        <a:t>2011</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-0.003</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-0.023**</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-0.011**</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0.028***</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-0.003</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-0.018***</a:t>
                      </a:r>
                    </a:p>
                  </a:txBody>
                  <a:tcPr marL="7405" marR="7405" marT="7405" marB="0" anchor="b">
                    <a:lnL>
                      <a:noFill/>
                    </a:lnL>
                    <a:lnR>
                      <a:noFill/>
                    </a:lnR>
                    <a:lnT>
                      <a:noFill/>
                    </a:lnT>
                    <a:lnB>
                      <a:noFill/>
                    </a:lnB>
                  </a:tcPr>
                </a:tc>
              </a:tr>
              <a:tr h="165181">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[-1.64]</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[-3.08]</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[-2.88]</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[7.40]</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[-0.40]</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[-6.46]   </a:t>
                      </a:r>
                    </a:p>
                  </a:txBody>
                  <a:tcPr marL="7405" marR="7405" marT="7405" marB="0" anchor="b">
                    <a:lnL>
                      <a:noFill/>
                    </a:lnL>
                    <a:lnR>
                      <a:noFill/>
                    </a:lnR>
                    <a:lnT>
                      <a:noFill/>
                    </a:lnT>
                    <a:lnB>
                      <a:noFill/>
                    </a:lnB>
                  </a:tcPr>
                </a:tc>
              </a:tr>
              <a:tr h="161233">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r>
              <a:tr h="314207">
                <a:tc>
                  <a:txBody>
                    <a:bodyPr/>
                    <a:lstStyle/>
                    <a:p>
                      <a:pPr algn="l" fontAlgn="b"/>
                      <a:r>
                        <a:rPr lang="en-GB" sz="900" b="0" i="0" u="none" strike="noStrike" dirty="0">
                          <a:solidFill>
                            <a:srgbClr val="000000"/>
                          </a:solidFill>
                          <a:latin typeface="Calibri"/>
                        </a:rPr>
                        <a:t>2012</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-0.009***</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-0.041***</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-0.016***</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0.012**</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-0.005</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-0.015***</a:t>
                      </a:r>
                    </a:p>
                  </a:txBody>
                  <a:tcPr marL="7405" marR="7405" marT="7405" marB="0" anchor="b">
                    <a:lnL>
                      <a:noFill/>
                    </a:lnL>
                    <a:lnR>
                      <a:noFill/>
                    </a:lnR>
                    <a:lnT>
                      <a:noFill/>
                    </a:lnT>
                    <a:lnB>
                      <a:noFill/>
                    </a:lnB>
                  </a:tcPr>
                </a:tc>
              </a:tr>
              <a:tr h="165181">
                <a:tc>
                  <a:txBody>
                    <a:bodyPr/>
                    <a:lstStyle/>
                    <a:p>
                      <a:pPr algn="l" fontAlgn="b"/>
                      <a:endParaRPr lang="en-GB" sz="900" b="0" i="0" u="none" strike="noStrike" dirty="0">
                        <a:solidFill>
                          <a:srgbClr val="000000"/>
                        </a:solidFill>
                        <a:latin typeface="Calibri"/>
                      </a:endParaRP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[-4.46]</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[-5.22]</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[-4.09]</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[2.96]</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[-0.69]</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[-5.11]   </a:t>
                      </a:r>
                    </a:p>
                  </a:txBody>
                  <a:tcPr marL="7405" marR="7405" marT="7405" marB="0" anchor="b">
                    <a:lnL>
                      <a:noFill/>
                    </a:lnL>
                    <a:lnR>
                      <a:noFill/>
                    </a:lnR>
                    <a:lnT>
                      <a:noFill/>
                    </a:lnT>
                    <a:lnB>
                      <a:noFill/>
                    </a:lnB>
                  </a:tcPr>
                </a:tc>
              </a:tr>
              <a:tr h="161233">
                <a:tc>
                  <a:txBody>
                    <a:bodyPr/>
                    <a:lstStyle/>
                    <a:p>
                      <a:pPr algn="l"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c>
                  <a:txBody>
                    <a:bodyPr/>
                    <a:lstStyle/>
                    <a:p>
                      <a:pPr algn="ctr" fontAlgn="b"/>
                      <a:endParaRPr lang="en-GB" sz="900" b="0" i="0" u="none" strike="noStrike">
                        <a:solidFill>
                          <a:srgbClr val="000000"/>
                        </a:solidFill>
                        <a:latin typeface="Calibri"/>
                      </a:endParaRPr>
                    </a:p>
                  </a:txBody>
                  <a:tcPr marL="7405" marR="7405" marT="7405" marB="0" anchor="b">
                    <a:lnL>
                      <a:noFill/>
                    </a:lnL>
                    <a:lnR>
                      <a:noFill/>
                    </a:lnR>
                    <a:lnT>
                      <a:noFill/>
                    </a:lnT>
                    <a:lnB>
                      <a:noFill/>
                    </a:lnB>
                  </a:tcPr>
                </a:tc>
              </a:tr>
              <a:tr h="165181">
                <a:tc>
                  <a:txBody>
                    <a:bodyPr/>
                    <a:lstStyle/>
                    <a:p>
                      <a:pPr algn="l" fontAlgn="b"/>
                      <a:r>
                        <a:rPr lang="en-GB" sz="900" b="0" i="0" u="none" strike="noStrike">
                          <a:solidFill>
                            <a:srgbClr val="000000"/>
                          </a:solidFill>
                          <a:latin typeface="Calibri"/>
                        </a:rPr>
                        <a:t>N</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799942</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48101</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194668</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210253</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78572</a:t>
                      </a:r>
                    </a:p>
                  </a:txBody>
                  <a:tcPr marL="7405" marR="7405" marT="7405" marB="0" anchor="b">
                    <a:lnL>
                      <a:noFill/>
                    </a:lnL>
                    <a:lnR>
                      <a:noFill/>
                    </a:lnR>
                    <a:lnT>
                      <a:noFill/>
                    </a:lnT>
                    <a:lnB>
                      <a:noFill/>
                    </a:lnB>
                  </a:tcPr>
                </a:tc>
                <a:tc>
                  <a:txBody>
                    <a:bodyPr/>
                    <a:lstStyle/>
                    <a:p>
                      <a:pPr algn="ctr" fontAlgn="b"/>
                      <a:r>
                        <a:rPr lang="en-GB" sz="900" b="0" i="0" u="none" strike="noStrike">
                          <a:solidFill>
                            <a:srgbClr val="000000"/>
                          </a:solidFill>
                          <a:latin typeface="Calibri"/>
                        </a:rPr>
                        <a:t>316448</a:t>
                      </a:r>
                    </a:p>
                  </a:txBody>
                  <a:tcPr marL="7405" marR="7405" marT="7405" marB="0" anchor="b">
                    <a:lnL>
                      <a:noFill/>
                    </a:lnL>
                    <a:lnR>
                      <a:noFill/>
                    </a:lnR>
                    <a:lnT>
                      <a:noFill/>
                    </a:lnT>
                    <a:lnB>
                      <a:noFill/>
                    </a:lnB>
                  </a:tcPr>
                </a:tc>
              </a:tr>
              <a:tr h="165181">
                <a:tc>
                  <a:txBody>
                    <a:bodyPr/>
                    <a:lstStyle/>
                    <a:p>
                      <a:pPr algn="l" fontAlgn="b"/>
                      <a:r>
                        <a:rPr lang="en-GB" sz="900" b="0" i="0" u="none" strike="noStrike">
                          <a:solidFill>
                            <a:srgbClr val="000000"/>
                          </a:solidFill>
                          <a:latin typeface="Calibri"/>
                        </a:rPr>
                        <a:t>adj. R-sq</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latin typeface="Calibri"/>
                        </a:rPr>
                        <a:t>0.153</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latin typeface="Calibri"/>
                        </a:rPr>
                        <a:t>0.107</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latin typeface="Calibri"/>
                        </a:rPr>
                        <a:t>0.108</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latin typeface="Calibri"/>
                        </a:rPr>
                        <a:t>0.11</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a:solidFill>
                            <a:srgbClr val="000000"/>
                          </a:solidFill>
                          <a:latin typeface="Calibri"/>
                        </a:rPr>
                        <a:t>0.11</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900" b="0" i="0" u="none" strike="noStrike" dirty="0">
                          <a:solidFill>
                            <a:srgbClr val="000000"/>
                          </a:solidFill>
                          <a:latin typeface="Calibri"/>
                        </a:rPr>
                        <a:t>0.211</a:t>
                      </a:r>
                    </a:p>
                  </a:txBody>
                  <a:tcPr marL="7405" marR="7405" marT="7405"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908720"/>
          </a:xfrm>
        </p:spPr>
        <p:txBody>
          <a:bodyPr/>
          <a:lstStyle/>
          <a:p>
            <a:r>
              <a:rPr lang="en-GB" dirty="0" smtClean="0"/>
              <a:t>PRP as % of pay - over time</a:t>
            </a:r>
            <a:endParaRPr lang="en-GB" dirty="0"/>
          </a:p>
        </p:txBody>
      </p:sp>
      <p:sp>
        <p:nvSpPr>
          <p:cNvPr id="5" name="TextBox 4"/>
          <p:cNvSpPr txBox="1"/>
          <p:nvPr/>
        </p:nvSpPr>
        <p:spPr>
          <a:xfrm>
            <a:off x="323528" y="6021288"/>
            <a:ext cx="8424936" cy="461665"/>
          </a:xfrm>
          <a:prstGeom prst="rect">
            <a:avLst/>
          </a:prstGeom>
          <a:noFill/>
        </p:spPr>
        <p:txBody>
          <a:bodyPr wrap="square" rtlCol="0">
            <a:spAutoFit/>
          </a:bodyPr>
          <a:lstStyle/>
          <a:p>
            <a:r>
              <a:rPr lang="en-GB" sz="1200" dirty="0" smtClean="0"/>
              <a:t>Note: t statistics in brackets; * p&lt;0.05, ** p&lt;0.01, *** p&lt;0.001.  Controls: industry, occupation, gender, age, base pay (quintiles), full-time, job tenure, permanent/temporary, collective agreement, region, firm size, foreign ownership, firm age</a:t>
            </a:r>
            <a:endParaRPr lang="en-GB" sz="1200" dirty="0"/>
          </a:p>
        </p:txBody>
      </p:sp>
      <p:graphicFrame>
        <p:nvGraphicFramePr>
          <p:cNvPr id="6" name="Table 5"/>
          <p:cNvGraphicFramePr>
            <a:graphicFrameLocks noGrp="1"/>
          </p:cNvGraphicFramePr>
          <p:nvPr/>
        </p:nvGraphicFramePr>
        <p:xfrm>
          <a:off x="1331640" y="836712"/>
          <a:ext cx="6048672" cy="5155660"/>
        </p:xfrm>
        <a:graphic>
          <a:graphicData uri="http://schemas.openxmlformats.org/drawingml/2006/table">
            <a:tbl>
              <a:tblPr/>
              <a:tblGrid>
                <a:gridCol w="765554"/>
                <a:gridCol w="765554"/>
                <a:gridCol w="1084534"/>
                <a:gridCol w="801439"/>
                <a:gridCol w="1084534"/>
                <a:gridCol w="765554"/>
                <a:gridCol w="781503"/>
              </a:tblGrid>
              <a:tr h="184631">
                <a:tc>
                  <a:txBody>
                    <a:bodyPr/>
                    <a:lstStyle/>
                    <a:p>
                      <a:pPr algn="l" fontAlgn="b"/>
                      <a:r>
                        <a:rPr lang="en-GB" sz="1200" b="0" i="0" u="none" strike="noStrike" dirty="0">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200" b="0" i="0" u="none" strike="noStrike">
                          <a:solidFill>
                            <a:srgbClr val="000000"/>
                          </a:solidFill>
                          <a:latin typeface="Calibri"/>
                        </a:rPr>
                        <a:t>(1)</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200" b="0" i="0" u="none" strike="noStrike">
                          <a:solidFill>
                            <a:srgbClr val="000000"/>
                          </a:solidFill>
                          <a:latin typeface="Calibri"/>
                        </a:rPr>
                        <a:t>(2)</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200" b="0" i="0" u="none" strike="noStrike">
                          <a:solidFill>
                            <a:srgbClr val="000000"/>
                          </a:solidFill>
                          <a:latin typeface="Calibri"/>
                        </a:rPr>
                        <a:t>(3)</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200" b="0" i="0" u="none" strike="noStrike">
                          <a:solidFill>
                            <a:srgbClr val="000000"/>
                          </a:solidFill>
                          <a:latin typeface="Calibri"/>
                        </a:rPr>
                        <a:t>(4)</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200" b="0" i="0" u="none" strike="noStrike">
                          <a:solidFill>
                            <a:srgbClr val="000000"/>
                          </a:solidFill>
                          <a:latin typeface="Calibri"/>
                        </a:rPr>
                        <a:t>(5)</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200" b="0" i="0" u="none" strike="noStrike">
                          <a:solidFill>
                            <a:srgbClr val="000000"/>
                          </a:solidFill>
                          <a:latin typeface="Calibri"/>
                        </a:rPr>
                        <a:t>(6)</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184631">
                <a:tc>
                  <a:txBody>
                    <a:bodyPr/>
                    <a:lstStyle/>
                    <a:p>
                      <a:pPr algn="l" fontAlgn="b"/>
                      <a:r>
                        <a:rPr lang="en-GB" sz="1200" b="0" i="0" u="none" strike="noStrike" dirty="0">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latin typeface="Calibri"/>
                        </a:rPr>
                        <a:t>Raw</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latin typeface="Calibri"/>
                        </a:rPr>
                        <a:t>With controls</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latin typeface="Calibri"/>
                        </a:rPr>
                        <a:t>Managers</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latin typeface="Calibri"/>
                        </a:rPr>
                        <a:t>Professionals</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latin typeface="Calibri"/>
                        </a:rPr>
                        <a:t>Sales</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latin typeface="Calibri"/>
                        </a:rPr>
                        <a:t>All other</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84631">
                <a:tc>
                  <a:txBody>
                    <a:bodyPr/>
                    <a:lstStyle/>
                    <a:p>
                      <a:pPr algn="l" fontAlgn="b"/>
                      <a:endParaRPr lang="en-GB" sz="12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184631">
                <a:tc>
                  <a:txBody>
                    <a:bodyPr/>
                    <a:lstStyle/>
                    <a:p>
                      <a:pPr algn="l" fontAlgn="b"/>
                      <a:r>
                        <a:rPr lang="en-GB" sz="1200" b="0" i="0" u="none" strike="noStrike" dirty="0">
                          <a:solidFill>
                            <a:srgbClr val="000000"/>
                          </a:solidFill>
                          <a:latin typeface="Calibri"/>
                        </a:rPr>
                        <a:t>2005</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0.000</a:t>
                      </a:r>
                    </a:p>
                  </a:txBody>
                  <a:tcPr marL="0" marR="0" marT="0" marB="0" anchor="b">
                    <a:lnL>
                      <a:noFill/>
                    </a:lnL>
                    <a:lnR>
                      <a:noFill/>
                    </a:lnR>
                    <a:lnT>
                      <a:noFill/>
                    </a:lnT>
                    <a:lnB>
                      <a:noFill/>
                    </a:lnB>
                  </a:tcPr>
                </a:tc>
                <a:tc>
                  <a:txBody>
                    <a:bodyPr/>
                    <a:lstStyle/>
                    <a:p>
                      <a:pPr algn="ctr" fontAlgn="b"/>
                      <a:r>
                        <a:rPr lang="en-GB" sz="1200" b="0" i="0" u="none" strike="noStrike" dirty="0">
                          <a:solidFill>
                            <a:srgbClr val="000000"/>
                          </a:solidFill>
                          <a:latin typeface="Calibri"/>
                        </a:rPr>
                        <a:t>0.000</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0.000</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0.000</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0.001*  </a:t>
                      </a:r>
                    </a:p>
                  </a:txBody>
                  <a:tcPr marL="0" marR="0" marT="0" marB="0" anchor="b">
                    <a:lnL>
                      <a:noFill/>
                    </a:lnL>
                    <a:lnR>
                      <a:noFill/>
                    </a:lnR>
                    <a:lnT>
                      <a:noFill/>
                    </a:lnT>
                    <a:lnB>
                      <a:noFill/>
                    </a:lnB>
                  </a:tcPr>
                </a:tc>
              </a:tr>
              <a:tr h="184631">
                <a:tc>
                  <a:txBody>
                    <a:bodyPr/>
                    <a:lstStyle/>
                    <a:p>
                      <a:pPr algn="l"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[-1.45]</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[0.21]</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[0.38]</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[-2.64]</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[0.50]</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[2.08]   </a:t>
                      </a:r>
                    </a:p>
                  </a:txBody>
                  <a:tcPr marL="0" marR="0" marT="0" marB="0" anchor="b">
                    <a:lnL>
                      <a:noFill/>
                    </a:lnL>
                    <a:lnR>
                      <a:noFill/>
                    </a:lnR>
                    <a:lnT>
                      <a:noFill/>
                    </a:lnT>
                    <a:lnB>
                      <a:noFill/>
                    </a:lnB>
                  </a:tcPr>
                </a:tc>
              </a:tr>
              <a:tr h="168494">
                <a:tc>
                  <a:txBody>
                    <a:bodyPr/>
                    <a:lstStyle/>
                    <a:p>
                      <a:pPr algn="l" fontAlgn="b"/>
                      <a:endParaRPr lang="en-GB" sz="1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r>
              <a:tr h="184631">
                <a:tc>
                  <a:txBody>
                    <a:bodyPr/>
                    <a:lstStyle/>
                    <a:p>
                      <a:pPr algn="l" fontAlgn="b"/>
                      <a:r>
                        <a:rPr lang="en-GB" sz="1200" b="0" i="0" u="none" strike="noStrike">
                          <a:solidFill>
                            <a:srgbClr val="000000"/>
                          </a:solidFill>
                          <a:latin typeface="Calibri"/>
                        </a:rPr>
                        <a:t>2006</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ref</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ref</a:t>
                      </a:r>
                    </a:p>
                  </a:txBody>
                  <a:tcPr marL="0" marR="0" marT="0" marB="0" anchor="b">
                    <a:lnL>
                      <a:noFill/>
                    </a:lnL>
                    <a:lnR>
                      <a:noFill/>
                    </a:lnR>
                    <a:lnT>
                      <a:noFill/>
                    </a:lnT>
                    <a:lnB>
                      <a:noFill/>
                    </a:lnB>
                  </a:tcPr>
                </a:tc>
                <a:tc>
                  <a:txBody>
                    <a:bodyPr/>
                    <a:lstStyle/>
                    <a:p>
                      <a:pPr algn="ctr" fontAlgn="b"/>
                      <a:r>
                        <a:rPr lang="en-GB" sz="1200" b="0" i="0" u="none" strike="noStrike" dirty="0">
                          <a:solidFill>
                            <a:srgbClr val="000000"/>
                          </a:solidFill>
                          <a:latin typeface="Calibri"/>
                        </a:rPr>
                        <a:t>ref</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ref</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ref</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ref</a:t>
                      </a:r>
                    </a:p>
                  </a:txBody>
                  <a:tcPr marL="0" marR="0" marT="0" marB="0" anchor="b">
                    <a:lnL>
                      <a:noFill/>
                    </a:lnL>
                    <a:lnR>
                      <a:noFill/>
                    </a:lnR>
                    <a:lnT>
                      <a:noFill/>
                    </a:lnT>
                    <a:lnB>
                      <a:noFill/>
                    </a:lnB>
                  </a:tcPr>
                </a:tc>
              </a:tr>
              <a:tr h="168494">
                <a:tc>
                  <a:txBody>
                    <a:bodyPr/>
                    <a:lstStyle/>
                    <a:p>
                      <a:pPr algn="l"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r>
              <a:tr h="184631">
                <a:tc>
                  <a:txBody>
                    <a:bodyPr/>
                    <a:lstStyle/>
                    <a:p>
                      <a:pPr algn="l" fontAlgn="b"/>
                      <a:r>
                        <a:rPr lang="en-GB" sz="1200" b="0" i="0" u="none" strike="noStrike" dirty="0">
                          <a:solidFill>
                            <a:srgbClr val="000000"/>
                          </a:solidFill>
                          <a:latin typeface="Calibri"/>
                        </a:rPr>
                        <a:t>2007</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0.001***</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0.001***</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0.004***</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0.001</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0.004***</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0.000</a:t>
                      </a:r>
                    </a:p>
                  </a:txBody>
                  <a:tcPr marL="0" marR="0" marT="0" marB="0" anchor="b">
                    <a:lnL>
                      <a:noFill/>
                    </a:lnL>
                    <a:lnR>
                      <a:noFill/>
                    </a:lnR>
                    <a:lnT>
                      <a:noFill/>
                    </a:lnT>
                    <a:lnB>
                      <a:noFill/>
                    </a:lnB>
                  </a:tcPr>
                </a:tc>
              </a:tr>
              <a:tr h="184631">
                <a:tc>
                  <a:txBody>
                    <a:bodyPr/>
                    <a:lstStyle/>
                    <a:p>
                      <a:pPr algn="l" fontAlgn="b"/>
                      <a:endParaRPr lang="en-GB" sz="1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[3.52]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[4.08]</a:t>
                      </a:r>
                    </a:p>
                  </a:txBody>
                  <a:tcPr marL="0" marR="0" marT="0" marB="0" anchor="b">
                    <a:lnL>
                      <a:noFill/>
                    </a:lnL>
                    <a:lnR>
                      <a:noFill/>
                    </a:lnR>
                    <a:lnT>
                      <a:noFill/>
                    </a:lnT>
                    <a:lnB>
                      <a:noFill/>
                    </a:lnB>
                  </a:tcPr>
                </a:tc>
                <a:tc>
                  <a:txBody>
                    <a:bodyPr/>
                    <a:lstStyle/>
                    <a:p>
                      <a:pPr algn="ctr" fontAlgn="b"/>
                      <a:r>
                        <a:rPr lang="en-GB" sz="1200" b="0" i="0" u="none" strike="noStrike" dirty="0">
                          <a:solidFill>
                            <a:srgbClr val="000000"/>
                          </a:solidFill>
                          <a:latin typeface="Calibri"/>
                        </a:rPr>
                        <a:t>[3.33]</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[1.21]</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[5.41]</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[0.68]   </a:t>
                      </a:r>
                    </a:p>
                  </a:txBody>
                  <a:tcPr marL="0" marR="0" marT="0" marB="0" anchor="b">
                    <a:lnL>
                      <a:noFill/>
                    </a:lnL>
                    <a:lnR>
                      <a:noFill/>
                    </a:lnR>
                    <a:lnT>
                      <a:noFill/>
                    </a:lnT>
                    <a:lnB>
                      <a:noFill/>
                    </a:lnB>
                  </a:tcPr>
                </a:tc>
              </a:tr>
              <a:tr h="168494">
                <a:tc>
                  <a:txBody>
                    <a:bodyPr/>
                    <a:lstStyle/>
                    <a:p>
                      <a:pPr algn="l" fontAlgn="b"/>
                      <a:endParaRPr lang="en-GB" sz="1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r>
              <a:tr h="184631">
                <a:tc>
                  <a:txBody>
                    <a:bodyPr/>
                    <a:lstStyle/>
                    <a:p>
                      <a:pPr algn="l" fontAlgn="b"/>
                      <a:r>
                        <a:rPr lang="en-GB" sz="1200" b="0" i="0" u="none" strike="noStrike">
                          <a:solidFill>
                            <a:srgbClr val="000000"/>
                          </a:solidFill>
                          <a:latin typeface="Calibri"/>
                        </a:rPr>
                        <a:t>2008</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0.005***</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0.003**</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0.001*  </a:t>
                      </a:r>
                    </a:p>
                  </a:txBody>
                  <a:tcPr marL="0" marR="0" marT="0" marB="0" anchor="b">
                    <a:lnL>
                      <a:noFill/>
                    </a:lnL>
                    <a:lnR>
                      <a:noFill/>
                    </a:lnR>
                    <a:lnT>
                      <a:noFill/>
                    </a:lnT>
                    <a:lnB>
                      <a:noFill/>
                    </a:lnB>
                  </a:tcPr>
                </a:tc>
              </a:tr>
              <a:tr h="184631">
                <a:tc>
                  <a:txBody>
                    <a:bodyPr/>
                    <a:lstStyle/>
                    <a:p>
                      <a:pPr algn="l" fontAlgn="b"/>
                      <a:endParaRPr lang="en-GB" sz="1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[4.96]</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[5.14]</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[4.28]</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[2.85]</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[2.66]</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[2.18]   </a:t>
                      </a:r>
                    </a:p>
                  </a:txBody>
                  <a:tcPr marL="0" marR="0" marT="0" marB="0" anchor="b">
                    <a:lnL>
                      <a:noFill/>
                    </a:lnL>
                    <a:lnR>
                      <a:noFill/>
                    </a:lnR>
                    <a:lnT>
                      <a:noFill/>
                    </a:lnT>
                    <a:lnB>
                      <a:noFill/>
                    </a:lnB>
                  </a:tcPr>
                </a:tc>
              </a:tr>
              <a:tr h="168494">
                <a:tc>
                  <a:txBody>
                    <a:bodyPr/>
                    <a:lstStyle/>
                    <a:p>
                      <a:pPr algn="l" fontAlgn="b"/>
                      <a:endParaRPr lang="en-GB" sz="1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r>
              <a:tr h="184631">
                <a:tc>
                  <a:txBody>
                    <a:bodyPr/>
                    <a:lstStyle/>
                    <a:p>
                      <a:pPr algn="l" fontAlgn="b"/>
                      <a:r>
                        <a:rPr lang="en-GB" sz="1200" b="0" i="0" u="none" strike="noStrike" dirty="0">
                          <a:solidFill>
                            <a:srgbClr val="000000"/>
                          </a:solidFill>
                          <a:latin typeface="Calibri"/>
                        </a:rPr>
                        <a:t>2009</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-0.003*</a:t>
                      </a:r>
                    </a:p>
                  </a:txBody>
                  <a:tcPr marL="0" marR="0" marT="0" marB="0" anchor="b">
                    <a:lnL>
                      <a:noFill/>
                    </a:lnL>
                    <a:lnR>
                      <a:noFill/>
                    </a:lnR>
                    <a:lnT>
                      <a:noFill/>
                    </a:lnT>
                    <a:lnB>
                      <a:noFill/>
                    </a:lnB>
                  </a:tcPr>
                </a:tc>
                <a:tc>
                  <a:txBody>
                    <a:bodyPr/>
                    <a:lstStyle/>
                    <a:p>
                      <a:pPr algn="ctr" fontAlgn="b"/>
                      <a:r>
                        <a:rPr lang="en-GB" sz="1200" b="0" i="0" u="none" strike="noStrike" dirty="0">
                          <a:solidFill>
                            <a:srgbClr val="000000"/>
                          </a:solidFill>
                          <a:latin typeface="Calibri"/>
                        </a:rPr>
                        <a:t>-0.001</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r>
              <a:tr h="184631">
                <a:tc>
                  <a:txBody>
                    <a:bodyPr/>
                    <a:lstStyle/>
                    <a:p>
                      <a:pPr algn="l" fontAlgn="b"/>
                      <a:endParaRPr lang="en-GB" sz="1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[-5.98]</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[-6.10]</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[-2.22]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[-1.07]</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[-2.79]</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[-4.28]   </a:t>
                      </a:r>
                    </a:p>
                  </a:txBody>
                  <a:tcPr marL="0" marR="0" marT="0" marB="0" anchor="b">
                    <a:lnL>
                      <a:noFill/>
                    </a:lnL>
                    <a:lnR>
                      <a:noFill/>
                    </a:lnR>
                    <a:lnT>
                      <a:noFill/>
                    </a:lnT>
                    <a:lnB>
                      <a:noFill/>
                    </a:lnB>
                  </a:tcPr>
                </a:tc>
              </a:tr>
              <a:tr h="168494">
                <a:tc>
                  <a:txBody>
                    <a:bodyPr/>
                    <a:lstStyle/>
                    <a:p>
                      <a:pPr algn="l"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r>
              <a:tr h="184631">
                <a:tc>
                  <a:txBody>
                    <a:bodyPr/>
                    <a:lstStyle/>
                    <a:p>
                      <a:pPr algn="l" fontAlgn="b"/>
                      <a:r>
                        <a:rPr lang="en-GB" sz="1200" b="0" i="0" u="none" strike="noStrike" dirty="0">
                          <a:solidFill>
                            <a:srgbClr val="000000"/>
                          </a:solidFill>
                          <a:latin typeface="Calibri"/>
                        </a:rPr>
                        <a:t>2010</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-0.003***</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-0.003***</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-0.004**</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r>
              <a:tr h="184631">
                <a:tc>
                  <a:txBody>
                    <a:bodyPr/>
                    <a:lstStyle/>
                    <a:p>
                      <a:pPr algn="l"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[-7.89]</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[-7.56]</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[-3.06]</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[-2.20]</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[-2.14]</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[-5.95]   </a:t>
                      </a:r>
                    </a:p>
                  </a:txBody>
                  <a:tcPr marL="0" marR="0" marT="0" marB="0" anchor="b">
                    <a:lnL>
                      <a:noFill/>
                    </a:lnL>
                    <a:lnR>
                      <a:noFill/>
                    </a:lnR>
                    <a:lnT>
                      <a:noFill/>
                    </a:lnT>
                    <a:lnB>
                      <a:noFill/>
                    </a:lnB>
                  </a:tcPr>
                </a:tc>
              </a:tr>
              <a:tr h="168494">
                <a:tc>
                  <a:txBody>
                    <a:bodyPr/>
                    <a:lstStyle/>
                    <a:p>
                      <a:pPr algn="l" fontAlgn="b"/>
                      <a:endParaRPr lang="en-GB" sz="1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r>
              <a:tr h="184631">
                <a:tc>
                  <a:txBody>
                    <a:bodyPr/>
                    <a:lstStyle/>
                    <a:p>
                      <a:pPr algn="l" fontAlgn="b"/>
                      <a:r>
                        <a:rPr lang="en-GB" sz="1200" b="0" i="0" u="none" strike="noStrike">
                          <a:solidFill>
                            <a:srgbClr val="000000"/>
                          </a:solidFill>
                          <a:latin typeface="Calibri"/>
                        </a:rPr>
                        <a:t>2011</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-0.003***</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-0.003*</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-0.003**</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-0.001</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r>
              <a:tr h="184631">
                <a:tc>
                  <a:txBody>
                    <a:bodyPr/>
                    <a:lstStyle/>
                    <a:p>
                      <a:pPr algn="l" fontAlgn="b"/>
                      <a:endParaRPr lang="en-GB" sz="1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[-8.89]</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[-6.53]</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[-2.11]</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[-2.94]</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[-1.07]</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[-5.95]   </a:t>
                      </a:r>
                    </a:p>
                  </a:txBody>
                  <a:tcPr marL="0" marR="0" marT="0" marB="0" anchor="b">
                    <a:lnL>
                      <a:noFill/>
                    </a:lnL>
                    <a:lnR>
                      <a:noFill/>
                    </a:lnR>
                    <a:lnT>
                      <a:noFill/>
                    </a:lnT>
                    <a:lnB>
                      <a:noFill/>
                    </a:lnB>
                  </a:tcPr>
                </a:tc>
              </a:tr>
              <a:tr h="168494">
                <a:tc>
                  <a:txBody>
                    <a:bodyPr/>
                    <a:lstStyle/>
                    <a:p>
                      <a:pPr algn="l" fontAlgn="b"/>
                      <a:endParaRPr lang="en-GB" sz="1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dirty="0">
                        <a:solidFill>
                          <a:srgbClr val="000000"/>
                        </a:solidFill>
                        <a:latin typeface="Calibri"/>
                      </a:endParaRPr>
                    </a:p>
                  </a:txBody>
                  <a:tcPr marL="0" marR="0" marT="0" marB="0" anchor="b">
                    <a:lnL>
                      <a:noFill/>
                    </a:lnL>
                    <a:lnR>
                      <a:noFill/>
                    </a:lnR>
                    <a:lnT>
                      <a:noFill/>
                    </a:lnT>
                    <a:lnB>
                      <a:noFill/>
                    </a:lnB>
                  </a:tcPr>
                </a:tc>
              </a:tr>
              <a:tr h="184631">
                <a:tc>
                  <a:txBody>
                    <a:bodyPr/>
                    <a:lstStyle/>
                    <a:p>
                      <a:pPr algn="l" fontAlgn="b"/>
                      <a:r>
                        <a:rPr lang="en-GB" sz="1200" b="0" i="0" u="none" strike="noStrike" dirty="0">
                          <a:solidFill>
                            <a:srgbClr val="000000"/>
                          </a:solidFill>
                          <a:latin typeface="Calibri"/>
                        </a:rPr>
                        <a:t>2012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-0.006***</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-0.003***</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-0.007***</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-0.001</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-0.001</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-0.003***</a:t>
                      </a:r>
                    </a:p>
                  </a:txBody>
                  <a:tcPr marL="0" marR="0" marT="0" marB="0" anchor="b">
                    <a:lnL>
                      <a:noFill/>
                    </a:lnL>
                    <a:lnR>
                      <a:noFill/>
                    </a:lnR>
                    <a:lnT>
                      <a:noFill/>
                    </a:lnT>
                    <a:lnB>
                      <a:noFill/>
                    </a:lnB>
                  </a:tcPr>
                </a:tc>
              </a:tr>
              <a:tr h="184631">
                <a:tc>
                  <a:txBody>
                    <a:bodyPr/>
                    <a:lstStyle/>
                    <a:p>
                      <a:pPr algn="l"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[-15.17]</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[-8.06]</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[-5.08]</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[-1.26]</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[-1.78]</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[-7.28]   </a:t>
                      </a:r>
                    </a:p>
                  </a:txBody>
                  <a:tcPr marL="0" marR="0" marT="0" marB="0" anchor="b">
                    <a:lnL>
                      <a:noFill/>
                    </a:lnL>
                    <a:lnR>
                      <a:noFill/>
                    </a:lnR>
                    <a:lnT>
                      <a:noFill/>
                    </a:lnT>
                    <a:lnB>
                      <a:noFill/>
                    </a:lnB>
                  </a:tcPr>
                </a:tc>
              </a:tr>
              <a:tr h="168494">
                <a:tc>
                  <a:txBody>
                    <a:bodyPr/>
                    <a:lstStyle/>
                    <a:p>
                      <a:pPr algn="l"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dirty="0">
                        <a:solidFill>
                          <a:srgbClr val="000000"/>
                        </a:solidFill>
                        <a:latin typeface="Calibri"/>
                      </a:endParaRPr>
                    </a:p>
                  </a:txBody>
                  <a:tcPr marL="0" marR="0" marT="0" marB="0" anchor="b">
                    <a:lnL>
                      <a:noFill/>
                    </a:lnL>
                    <a:lnR>
                      <a:noFill/>
                    </a:lnR>
                    <a:lnT>
                      <a:noFill/>
                    </a:lnT>
                    <a:lnB>
                      <a:noFill/>
                    </a:lnB>
                  </a:tcPr>
                </a:tc>
              </a:tr>
              <a:tr h="184631">
                <a:tc>
                  <a:txBody>
                    <a:bodyPr/>
                    <a:lstStyle/>
                    <a:p>
                      <a:pPr algn="l" fontAlgn="b"/>
                      <a:r>
                        <a:rPr lang="en-GB" sz="1200" b="0" i="0" u="none" strike="noStrike">
                          <a:solidFill>
                            <a:srgbClr val="000000"/>
                          </a:solidFill>
                          <a:latin typeface="Calibri"/>
                        </a:rPr>
                        <a:t>N</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799942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799942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124822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138326</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125892</a:t>
                      </a:r>
                    </a:p>
                  </a:txBody>
                  <a:tcPr marL="0" marR="0" marT="0" marB="0" anchor="b">
                    <a:lnL>
                      <a:noFill/>
                    </a:lnL>
                    <a:lnR>
                      <a:noFill/>
                    </a:lnR>
                    <a:lnT>
                      <a:noFill/>
                    </a:lnT>
                    <a:lnB>
                      <a:noFill/>
                    </a:lnB>
                  </a:tcPr>
                </a:tc>
                <a:tc>
                  <a:txBody>
                    <a:bodyPr/>
                    <a:lstStyle/>
                    <a:p>
                      <a:pPr algn="ctr" fontAlgn="b"/>
                      <a:r>
                        <a:rPr lang="en-GB" sz="1200" b="0" i="0" u="none" strike="noStrike" dirty="0">
                          <a:solidFill>
                            <a:srgbClr val="000000"/>
                          </a:solidFill>
                          <a:latin typeface="Calibri"/>
                        </a:rPr>
                        <a:t>410902</a:t>
                      </a:r>
                    </a:p>
                  </a:txBody>
                  <a:tcPr marL="0" marR="0" marT="0" marB="0" anchor="b">
                    <a:lnL>
                      <a:noFill/>
                    </a:lnL>
                    <a:lnR>
                      <a:noFill/>
                    </a:lnR>
                    <a:lnT>
                      <a:noFill/>
                    </a:lnT>
                    <a:lnB>
                      <a:noFill/>
                    </a:lnB>
                  </a:tcPr>
                </a:tc>
              </a:tr>
              <a:tr h="184631">
                <a:tc>
                  <a:txBody>
                    <a:bodyPr/>
                    <a:lstStyle/>
                    <a:p>
                      <a:pPr algn="l" fontAlgn="b"/>
                      <a:r>
                        <a:rPr lang="en-GB" sz="1200" b="0" i="0" u="none" strike="noStrike">
                          <a:solidFill>
                            <a:srgbClr val="000000"/>
                          </a:solidFill>
                          <a:latin typeface="Calibri"/>
                        </a:rPr>
                        <a:t>adj. R-sq</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latin typeface="Calibri"/>
                        </a:rPr>
                        <a:t>0.001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latin typeface="Calibri"/>
                        </a:rPr>
                        <a:t>0.106</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latin typeface="Calibri"/>
                        </a:rPr>
                        <a:t>0.102</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latin typeface="Calibri"/>
                        </a:rPr>
                        <a:t>0.116</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latin typeface="Calibri"/>
                        </a:rPr>
                        <a:t>0.072</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latin typeface="Calibri"/>
                        </a:rPr>
                        <a:t>0.048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517632" cy="908720"/>
          </a:xfrm>
        </p:spPr>
        <p:txBody>
          <a:bodyPr/>
          <a:lstStyle/>
          <a:p>
            <a:r>
              <a:rPr lang="en-GB" dirty="0" smtClean="0"/>
              <a:t>PRP as % of pay- over time - industry</a:t>
            </a:r>
            <a:endParaRPr lang="en-GB" dirty="0"/>
          </a:p>
        </p:txBody>
      </p:sp>
      <p:sp>
        <p:nvSpPr>
          <p:cNvPr id="5" name="TextBox 4"/>
          <p:cNvSpPr txBox="1"/>
          <p:nvPr/>
        </p:nvSpPr>
        <p:spPr>
          <a:xfrm>
            <a:off x="323528" y="6021288"/>
            <a:ext cx="8424936" cy="461665"/>
          </a:xfrm>
          <a:prstGeom prst="rect">
            <a:avLst/>
          </a:prstGeom>
          <a:noFill/>
        </p:spPr>
        <p:txBody>
          <a:bodyPr wrap="square" rtlCol="0">
            <a:spAutoFit/>
          </a:bodyPr>
          <a:lstStyle/>
          <a:p>
            <a:r>
              <a:rPr lang="en-GB" sz="1200" dirty="0" smtClean="0"/>
              <a:t>Note: t statistics in brackets; * p&lt;0.05, ** p&lt;0.01, *** p&lt;0.001.  Controls: industry, occupation, gender, age, base pay (quintiles), full-time, job tenure, permanent/temporary, collective agreement, region, firm size, foreign ownership, firm age</a:t>
            </a:r>
            <a:endParaRPr lang="en-GB" sz="1200" dirty="0"/>
          </a:p>
        </p:txBody>
      </p:sp>
      <p:graphicFrame>
        <p:nvGraphicFramePr>
          <p:cNvPr id="4" name="Table 3"/>
          <p:cNvGraphicFramePr>
            <a:graphicFrameLocks noGrp="1"/>
          </p:cNvGraphicFramePr>
          <p:nvPr/>
        </p:nvGraphicFramePr>
        <p:xfrm>
          <a:off x="1187624" y="836712"/>
          <a:ext cx="6336706" cy="5261160"/>
        </p:xfrm>
        <a:graphic>
          <a:graphicData uri="http://schemas.openxmlformats.org/drawingml/2006/table">
            <a:tbl>
              <a:tblPr/>
              <a:tblGrid>
                <a:gridCol w="692063"/>
                <a:gridCol w="980423"/>
                <a:gridCol w="692063"/>
                <a:gridCol w="811012"/>
                <a:gridCol w="1225530"/>
                <a:gridCol w="821825"/>
                <a:gridCol w="1113790"/>
              </a:tblGrid>
              <a:tr h="189906">
                <a:tc>
                  <a:txBody>
                    <a:bodyPr/>
                    <a:lstStyle/>
                    <a:p>
                      <a:pPr algn="l" fontAlgn="b"/>
                      <a:r>
                        <a:rPr lang="en-GB" sz="1200" b="0" i="0" u="none" strike="noStrike" dirty="0">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200" b="0" i="0" u="none" strike="noStrike">
                          <a:solidFill>
                            <a:srgbClr val="000000"/>
                          </a:solidFill>
                          <a:latin typeface="Calibri"/>
                        </a:rPr>
                        <a:t>(1)</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200" b="0" i="0" u="none" strike="noStrike">
                          <a:solidFill>
                            <a:srgbClr val="000000"/>
                          </a:solidFill>
                          <a:latin typeface="Calibri"/>
                        </a:rPr>
                        <a:t>(2)</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200" b="0" i="0" u="none" strike="noStrike">
                          <a:solidFill>
                            <a:srgbClr val="000000"/>
                          </a:solidFill>
                          <a:latin typeface="Calibri"/>
                        </a:rPr>
                        <a:t>(3)</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200" b="0" i="0" u="none" strike="noStrike">
                          <a:solidFill>
                            <a:srgbClr val="000000"/>
                          </a:solidFill>
                          <a:latin typeface="Calibri"/>
                        </a:rPr>
                        <a:t>(4)</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200" b="0" i="0" u="none" strike="noStrike">
                          <a:solidFill>
                            <a:srgbClr val="000000"/>
                          </a:solidFill>
                          <a:latin typeface="Calibri"/>
                        </a:rPr>
                        <a:t>(5)</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GB" sz="1200" b="0" i="0" u="none" strike="noStrike">
                          <a:solidFill>
                            <a:srgbClr val="000000"/>
                          </a:solidFill>
                          <a:latin typeface="Calibri"/>
                        </a:rPr>
                        <a:t>(6)</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189906">
                <a:tc>
                  <a:txBody>
                    <a:bodyPr/>
                    <a:lstStyle/>
                    <a:p>
                      <a:pPr algn="l" fontAlgn="b"/>
                      <a:r>
                        <a:rPr lang="en-GB" sz="1200" b="0" i="0" u="none" strike="noStrike" dirty="0">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latin typeface="Calibri"/>
                        </a:rPr>
                        <a:t>With controls</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latin typeface="Calibri"/>
                        </a:rPr>
                        <a:t>Finance</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latin typeface="Calibri"/>
                        </a:rPr>
                        <a:t>Production</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latin typeface="Calibri"/>
                        </a:rPr>
                        <a:t>Wholesale/retail</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latin typeface="Calibri"/>
                        </a:rPr>
                        <a:t>Transport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latin typeface="Calibri"/>
                        </a:rPr>
                        <a:t>All other</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89906">
                <a:tc>
                  <a:txBody>
                    <a:bodyPr/>
                    <a:lstStyle/>
                    <a:p>
                      <a:pPr algn="l" fontAlgn="b"/>
                      <a:endParaRPr lang="en-GB" sz="12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20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189906">
                <a:tc>
                  <a:txBody>
                    <a:bodyPr/>
                    <a:lstStyle/>
                    <a:p>
                      <a:pPr algn="l" fontAlgn="b"/>
                      <a:r>
                        <a:rPr lang="en-GB" sz="1200" b="0" i="0" u="none" strike="noStrike" dirty="0">
                          <a:solidFill>
                            <a:srgbClr val="000000"/>
                          </a:solidFill>
                          <a:latin typeface="Calibri"/>
                        </a:rPr>
                        <a:t>2005</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0.000</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-0.008***</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0.001</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-0.005***</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0.000</a:t>
                      </a:r>
                    </a:p>
                  </a:txBody>
                  <a:tcPr marL="0" marR="0" marT="0" marB="0" anchor="b">
                    <a:lnL>
                      <a:noFill/>
                    </a:lnL>
                    <a:lnR>
                      <a:noFill/>
                    </a:lnR>
                    <a:lnT>
                      <a:noFill/>
                    </a:lnT>
                    <a:lnB>
                      <a:noFill/>
                    </a:lnB>
                  </a:tcPr>
                </a:tc>
              </a:tr>
              <a:tr h="189906">
                <a:tc>
                  <a:txBody>
                    <a:bodyPr/>
                    <a:lstStyle/>
                    <a:p>
                      <a:pPr algn="l"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1200" b="0" i="0" u="none" strike="noStrike" dirty="0">
                          <a:solidFill>
                            <a:srgbClr val="000000"/>
                          </a:solidFill>
                          <a:latin typeface="Calibri"/>
                        </a:rPr>
                        <a:t>[0.21]</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[-4.40]</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[3.50]</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[1.81]</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[-5.26]</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[-0.69]   </a:t>
                      </a:r>
                    </a:p>
                  </a:txBody>
                  <a:tcPr marL="0" marR="0" marT="0" marB="0" anchor="b">
                    <a:lnL>
                      <a:noFill/>
                    </a:lnL>
                    <a:lnR>
                      <a:noFill/>
                    </a:lnR>
                    <a:lnT>
                      <a:noFill/>
                    </a:lnT>
                    <a:lnB>
                      <a:noFill/>
                    </a:lnB>
                  </a:tcPr>
                </a:tc>
              </a:tr>
              <a:tr h="173308">
                <a:tc>
                  <a:txBody>
                    <a:bodyPr/>
                    <a:lstStyle/>
                    <a:p>
                      <a:pPr algn="l" fontAlgn="b"/>
                      <a:endParaRPr lang="en-GB" sz="1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r>
              <a:tr h="189906">
                <a:tc>
                  <a:txBody>
                    <a:bodyPr/>
                    <a:lstStyle/>
                    <a:p>
                      <a:pPr algn="l" fontAlgn="b"/>
                      <a:r>
                        <a:rPr lang="en-GB" sz="1200" b="0" i="0" u="none" strike="noStrike">
                          <a:solidFill>
                            <a:srgbClr val="000000"/>
                          </a:solidFill>
                          <a:latin typeface="Calibri"/>
                        </a:rPr>
                        <a:t>2006</a:t>
                      </a:r>
                    </a:p>
                  </a:txBody>
                  <a:tcPr marL="0" marR="0" marT="0" marB="0" anchor="b">
                    <a:lnL>
                      <a:noFill/>
                    </a:lnL>
                    <a:lnR>
                      <a:noFill/>
                    </a:lnR>
                    <a:lnT>
                      <a:noFill/>
                    </a:lnT>
                    <a:lnB>
                      <a:noFill/>
                    </a:lnB>
                  </a:tcPr>
                </a:tc>
                <a:tc>
                  <a:txBody>
                    <a:bodyPr/>
                    <a:lstStyle/>
                    <a:p>
                      <a:pPr algn="ctr" fontAlgn="b"/>
                      <a:r>
                        <a:rPr lang="en-GB" sz="1200" b="0" i="0" u="none" strike="noStrike" dirty="0">
                          <a:solidFill>
                            <a:srgbClr val="000000"/>
                          </a:solidFill>
                          <a:latin typeface="Calibri"/>
                        </a:rPr>
                        <a:t>ref</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ref</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ref</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ref</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ref</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ref</a:t>
                      </a:r>
                    </a:p>
                  </a:txBody>
                  <a:tcPr marL="0" marR="0" marT="0" marB="0" anchor="b">
                    <a:lnL>
                      <a:noFill/>
                    </a:lnL>
                    <a:lnR>
                      <a:noFill/>
                    </a:lnR>
                    <a:lnT>
                      <a:noFill/>
                    </a:lnT>
                    <a:lnB>
                      <a:noFill/>
                    </a:lnB>
                  </a:tcPr>
                </a:tc>
              </a:tr>
              <a:tr h="173308">
                <a:tc>
                  <a:txBody>
                    <a:bodyPr/>
                    <a:lstStyle/>
                    <a:p>
                      <a:pPr algn="l"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r>
              <a:tr h="189906">
                <a:tc>
                  <a:txBody>
                    <a:bodyPr/>
                    <a:lstStyle/>
                    <a:p>
                      <a:pPr algn="l" fontAlgn="b"/>
                      <a:r>
                        <a:rPr lang="en-GB" sz="1200" b="0" i="0" u="none" strike="noStrike" dirty="0">
                          <a:solidFill>
                            <a:srgbClr val="000000"/>
                          </a:solidFill>
                          <a:latin typeface="Calibri"/>
                        </a:rPr>
                        <a:t>2007</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0.001***</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0.006**</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0.000</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0.003***</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0.000</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 </a:t>
                      </a:r>
                    </a:p>
                  </a:txBody>
                  <a:tcPr marL="0" marR="0" marT="0" marB="0" anchor="b">
                    <a:lnL>
                      <a:noFill/>
                    </a:lnL>
                    <a:lnR>
                      <a:noFill/>
                    </a:lnR>
                    <a:lnT>
                      <a:noFill/>
                    </a:lnT>
                    <a:lnB>
                      <a:noFill/>
                    </a:lnB>
                  </a:tcPr>
                </a:tc>
              </a:tr>
              <a:tr h="189906">
                <a:tc>
                  <a:txBody>
                    <a:bodyPr/>
                    <a:lstStyle/>
                    <a:p>
                      <a:pPr algn="l"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[4.08]</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[2.75]</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[0.53]</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[3.81]</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[0.10]</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[2.82]   </a:t>
                      </a:r>
                    </a:p>
                  </a:txBody>
                  <a:tcPr marL="0" marR="0" marT="0" marB="0" anchor="b">
                    <a:lnL>
                      <a:noFill/>
                    </a:lnL>
                    <a:lnR>
                      <a:noFill/>
                    </a:lnR>
                    <a:lnT>
                      <a:noFill/>
                    </a:lnT>
                    <a:lnB>
                      <a:noFill/>
                    </a:lnB>
                  </a:tcPr>
                </a:tc>
              </a:tr>
              <a:tr h="173308">
                <a:tc>
                  <a:txBody>
                    <a:bodyPr/>
                    <a:lstStyle/>
                    <a:p>
                      <a:pPr algn="l" fontAlgn="b"/>
                      <a:endParaRPr lang="en-GB" sz="1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r>
              <a:tr h="189906">
                <a:tc>
                  <a:txBody>
                    <a:bodyPr/>
                    <a:lstStyle/>
                    <a:p>
                      <a:pPr algn="l" fontAlgn="b"/>
                      <a:r>
                        <a:rPr lang="en-GB" sz="1200" b="0" i="0" u="none" strike="noStrike">
                          <a:solidFill>
                            <a:srgbClr val="000000"/>
                          </a:solidFill>
                          <a:latin typeface="Calibri"/>
                        </a:rPr>
                        <a:t>2008</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c>
                  <a:txBody>
                    <a:bodyPr/>
                    <a:lstStyle/>
                    <a:p>
                      <a:pPr algn="ctr" fontAlgn="b"/>
                      <a:r>
                        <a:rPr lang="en-GB" sz="1200" b="0" i="0" u="none" strike="noStrike" dirty="0">
                          <a:solidFill>
                            <a:srgbClr val="000000"/>
                          </a:solidFill>
                          <a:latin typeface="Calibri"/>
                        </a:rPr>
                        <a:t>-0.001</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0.003***</a:t>
                      </a:r>
                    </a:p>
                  </a:txBody>
                  <a:tcPr marL="0" marR="0" marT="0" marB="0" anchor="b">
                    <a:lnL>
                      <a:noFill/>
                    </a:lnL>
                    <a:lnR>
                      <a:noFill/>
                    </a:lnR>
                    <a:lnT>
                      <a:noFill/>
                    </a:lnT>
                    <a:lnB>
                      <a:noFill/>
                    </a:lnB>
                  </a:tcPr>
                </a:tc>
              </a:tr>
              <a:tr h="189906">
                <a:tc>
                  <a:txBody>
                    <a:bodyPr/>
                    <a:lstStyle/>
                    <a:p>
                      <a:pPr algn="l" fontAlgn="b"/>
                      <a:endParaRPr lang="en-GB" sz="1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[5.14]</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[-0.57]</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[3.08]</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[2.90]</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[1.73]</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[4.22]   </a:t>
                      </a:r>
                    </a:p>
                  </a:txBody>
                  <a:tcPr marL="0" marR="0" marT="0" marB="0" anchor="b">
                    <a:lnL>
                      <a:noFill/>
                    </a:lnL>
                    <a:lnR>
                      <a:noFill/>
                    </a:lnR>
                    <a:lnT>
                      <a:noFill/>
                    </a:lnT>
                    <a:lnB>
                      <a:noFill/>
                    </a:lnB>
                  </a:tcPr>
                </a:tc>
              </a:tr>
              <a:tr h="173308">
                <a:tc>
                  <a:txBody>
                    <a:bodyPr/>
                    <a:lstStyle/>
                    <a:p>
                      <a:pPr algn="l"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r>
              <a:tr h="189906">
                <a:tc>
                  <a:txBody>
                    <a:bodyPr/>
                    <a:lstStyle/>
                    <a:p>
                      <a:pPr algn="l" fontAlgn="b"/>
                      <a:r>
                        <a:rPr lang="en-GB" sz="1200" b="0" i="0" u="none" strike="noStrike" dirty="0">
                          <a:solidFill>
                            <a:srgbClr val="000000"/>
                          </a:solidFill>
                          <a:latin typeface="Calibri"/>
                        </a:rPr>
                        <a:t>2009</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c>
                  <a:txBody>
                    <a:bodyPr/>
                    <a:lstStyle/>
                    <a:p>
                      <a:pPr algn="ctr" fontAlgn="b"/>
                      <a:r>
                        <a:rPr lang="en-GB" sz="1200" b="0" i="0" u="none" strike="noStrike" dirty="0">
                          <a:solidFill>
                            <a:srgbClr val="000000"/>
                          </a:solidFill>
                          <a:latin typeface="Calibri"/>
                        </a:rPr>
                        <a:t>-0.015***</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-0.003***</a:t>
                      </a:r>
                    </a:p>
                  </a:txBody>
                  <a:tcPr marL="0" marR="0" marT="0" marB="0" anchor="b">
                    <a:lnL>
                      <a:noFill/>
                    </a:lnL>
                    <a:lnR>
                      <a:noFill/>
                    </a:lnR>
                    <a:lnT>
                      <a:noFill/>
                    </a:lnT>
                    <a:lnB>
                      <a:noFill/>
                    </a:lnB>
                  </a:tcPr>
                </a:tc>
              </a:tr>
              <a:tr h="189906">
                <a:tc>
                  <a:txBody>
                    <a:bodyPr/>
                    <a:lstStyle/>
                    <a:p>
                      <a:pPr algn="l"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[-6.10]</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[-6.31]</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[-3.02]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[-2.99]</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[1.54]</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[-4.71]   </a:t>
                      </a:r>
                    </a:p>
                  </a:txBody>
                  <a:tcPr marL="0" marR="0" marT="0" marB="0" anchor="b">
                    <a:lnL>
                      <a:noFill/>
                    </a:lnL>
                    <a:lnR>
                      <a:noFill/>
                    </a:lnR>
                    <a:lnT>
                      <a:noFill/>
                    </a:lnT>
                    <a:lnB>
                      <a:noFill/>
                    </a:lnB>
                  </a:tcPr>
                </a:tc>
              </a:tr>
              <a:tr h="173308">
                <a:tc>
                  <a:txBody>
                    <a:bodyPr/>
                    <a:lstStyle/>
                    <a:p>
                      <a:pPr algn="l"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r>
              <a:tr h="189906">
                <a:tc>
                  <a:txBody>
                    <a:bodyPr/>
                    <a:lstStyle/>
                    <a:p>
                      <a:pPr algn="l" fontAlgn="b"/>
                      <a:r>
                        <a:rPr lang="en-GB" sz="1200" b="0" i="0" u="none" strike="noStrike" dirty="0">
                          <a:solidFill>
                            <a:srgbClr val="000000"/>
                          </a:solidFill>
                          <a:latin typeface="Calibri"/>
                        </a:rPr>
                        <a:t>2010</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-0.003***</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-0.010***</a:t>
                      </a:r>
                    </a:p>
                  </a:txBody>
                  <a:tcPr marL="0" marR="0" marT="0" marB="0" anchor="b">
                    <a:lnL>
                      <a:noFill/>
                    </a:lnL>
                    <a:lnR>
                      <a:noFill/>
                    </a:lnR>
                    <a:lnT>
                      <a:noFill/>
                    </a:lnT>
                    <a:lnB>
                      <a:noFill/>
                    </a:lnB>
                  </a:tcPr>
                </a:tc>
                <a:tc>
                  <a:txBody>
                    <a:bodyPr/>
                    <a:lstStyle/>
                    <a:p>
                      <a:pPr algn="ctr" fontAlgn="b"/>
                      <a:r>
                        <a:rPr lang="en-GB" sz="1200" b="0" i="0" u="none" strike="noStrike" dirty="0">
                          <a:solidFill>
                            <a:srgbClr val="000000"/>
                          </a:solidFill>
                          <a:latin typeface="Calibri"/>
                        </a:rPr>
                        <a:t>-0.004***</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0.000</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-0.004***</a:t>
                      </a:r>
                    </a:p>
                  </a:txBody>
                  <a:tcPr marL="0" marR="0" marT="0" marB="0" anchor="b">
                    <a:lnL>
                      <a:noFill/>
                    </a:lnL>
                    <a:lnR>
                      <a:noFill/>
                    </a:lnR>
                    <a:lnT>
                      <a:noFill/>
                    </a:lnT>
                    <a:lnB>
                      <a:noFill/>
                    </a:lnB>
                  </a:tcPr>
                </a:tc>
              </a:tr>
              <a:tr h="189906">
                <a:tc>
                  <a:txBody>
                    <a:bodyPr/>
                    <a:lstStyle/>
                    <a:p>
                      <a:pPr algn="l"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[-7.56]</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[-4.02]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[-5.13]</a:t>
                      </a:r>
                    </a:p>
                  </a:txBody>
                  <a:tcPr marL="0" marR="0" marT="0" marB="0" anchor="b">
                    <a:lnL>
                      <a:noFill/>
                    </a:lnL>
                    <a:lnR>
                      <a:noFill/>
                    </a:lnR>
                    <a:lnT>
                      <a:noFill/>
                    </a:lnT>
                    <a:lnB>
                      <a:noFill/>
                    </a:lnB>
                  </a:tcPr>
                </a:tc>
                <a:tc>
                  <a:txBody>
                    <a:bodyPr/>
                    <a:lstStyle/>
                    <a:p>
                      <a:pPr algn="ctr" fontAlgn="b"/>
                      <a:r>
                        <a:rPr lang="en-GB" sz="1200" b="0" i="0" u="none" strike="noStrike" dirty="0">
                          <a:solidFill>
                            <a:srgbClr val="000000"/>
                          </a:solidFill>
                          <a:latin typeface="Calibri"/>
                        </a:rPr>
                        <a:t>[-0.27]</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[-1.29]</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[-6.21]   </a:t>
                      </a:r>
                    </a:p>
                  </a:txBody>
                  <a:tcPr marL="0" marR="0" marT="0" marB="0" anchor="b">
                    <a:lnL>
                      <a:noFill/>
                    </a:lnL>
                    <a:lnR>
                      <a:noFill/>
                    </a:lnR>
                    <a:lnT>
                      <a:noFill/>
                    </a:lnT>
                    <a:lnB>
                      <a:noFill/>
                    </a:lnB>
                  </a:tcPr>
                </a:tc>
              </a:tr>
              <a:tr h="173308">
                <a:tc>
                  <a:txBody>
                    <a:bodyPr/>
                    <a:lstStyle/>
                    <a:p>
                      <a:pPr algn="l"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r>
              <a:tr h="189906">
                <a:tc>
                  <a:txBody>
                    <a:bodyPr/>
                    <a:lstStyle/>
                    <a:p>
                      <a:pPr algn="l" fontAlgn="b"/>
                      <a:r>
                        <a:rPr lang="en-GB" sz="1200" b="0" i="0" u="none" strike="noStrike" dirty="0">
                          <a:solidFill>
                            <a:srgbClr val="000000"/>
                          </a:solidFill>
                          <a:latin typeface="Calibri"/>
                        </a:rPr>
                        <a:t>2011</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-0.016***</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-0.003***</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0.001</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-0.004***</a:t>
                      </a:r>
                    </a:p>
                  </a:txBody>
                  <a:tcPr marL="0" marR="0" marT="0" marB="0" anchor="b">
                    <a:lnL>
                      <a:noFill/>
                    </a:lnL>
                    <a:lnR>
                      <a:noFill/>
                    </a:lnR>
                    <a:lnT>
                      <a:noFill/>
                    </a:lnT>
                    <a:lnB>
                      <a:noFill/>
                    </a:lnB>
                  </a:tcPr>
                </a:tc>
              </a:tr>
              <a:tr h="189906">
                <a:tc>
                  <a:txBody>
                    <a:bodyPr/>
                    <a:lstStyle/>
                    <a:p>
                      <a:pPr algn="l" fontAlgn="b"/>
                      <a:endParaRPr lang="en-GB" sz="1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[-6.53]</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[-6.67]</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[-3.95]</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[1.06]</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[-0.16]</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[-6.53]   </a:t>
                      </a:r>
                    </a:p>
                  </a:txBody>
                  <a:tcPr marL="0" marR="0" marT="0" marB="0" anchor="b">
                    <a:lnL>
                      <a:noFill/>
                    </a:lnL>
                    <a:lnR>
                      <a:noFill/>
                    </a:lnR>
                    <a:lnT>
                      <a:noFill/>
                    </a:lnT>
                    <a:lnB>
                      <a:noFill/>
                    </a:lnB>
                  </a:tcPr>
                </a:tc>
              </a:tr>
              <a:tr h="173308">
                <a:tc>
                  <a:txBody>
                    <a:bodyPr/>
                    <a:lstStyle/>
                    <a:p>
                      <a:pPr algn="l" fontAlgn="b"/>
                      <a:endParaRPr lang="en-GB" sz="12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r>
              <a:tr h="189906">
                <a:tc>
                  <a:txBody>
                    <a:bodyPr/>
                    <a:lstStyle/>
                    <a:p>
                      <a:pPr algn="l" fontAlgn="b"/>
                      <a:r>
                        <a:rPr lang="en-GB" sz="1200" b="0" i="0" u="none" strike="noStrike" dirty="0">
                          <a:solidFill>
                            <a:srgbClr val="000000"/>
                          </a:solidFill>
                          <a:latin typeface="Calibri"/>
                        </a:rPr>
                        <a:t>2012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-0.003***</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-0.023***</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-0.003***</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-0.002*</a:t>
                      </a:r>
                    </a:p>
                  </a:txBody>
                  <a:tcPr marL="0" marR="0" marT="0" marB="0" anchor="b">
                    <a:lnL>
                      <a:noFill/>
                    </a:lnL>
                    <a:lnR>
                      <a:noFill/>
                    </a:lnR>
                    <a:lnT>
                      <a:noFill/>
                    </a:lnT>
                    <a:lnB>
                      <a:noFill/>
                    </a:lnB>
                  </a:tcPr>
                </a:tc>
                <a:tc>
                  <a:txBody>
                    <a:bodyPr/>
                    <a:lstStyle/>
                    <a:p>
                      <a:pPr algn="ctr" fontAlgn="b"/>
                      <a:r>
                        <a:rPr lang="en-GB" sz="1200" b="0" i="0" u="none" strike="noStrike" dirty="0">
                          <a:solidFill>
                            <a:srgbClr val="000000"/>
                          </a:solidFill>
                          <a:latin typeface="Calibri"/>
                        </a:rPr>
                        <a:t>0.003*</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-0.005***</a:t>
                      </a:r>
                    </a:p>
                  </a:txBody>
                  <a:tcPr marL="0" marR="0" marT="0" marB="0" anchor="b">
                    <a:lnL>
                      <a:noFill/>
                    </a:lnL>
                    <a:lnR>
                      <a:noFill/>
                    </a:lnR>
                    <a:lnT>
                      <a:noFill/>
                    </a:lnT>
                    <a:lnB>
                      <a:noFill/>
                    </a:lnB>
                  </a:tcPr>
                </a:tc>
              </a:tr>
              <a:tr h="189906">
                <a:tc>
                  <a:txBody>
                    <a:bodyPr/>
                    <a:lstStyle/>
                    <a:p>
                      <a:pPr algn="l"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[-8.06]</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[-9.47]</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[-4.53]</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[-2.48]</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[2.22]</a:t>
                      </a:r>
                    </a:p>
                  </a:txBody>
                  <a:tcPr marL="0" marR="0" marT="0" marB="0" anchor="b">
                    <a:lnL>
                      <a:noFill/>
                    </a:lnL>
                    <a:lnR>
                      <a:noFill/>
                    </a:lnR>
                    <a:lnT>
                      <a:noFill/>
                    </a:lnT>
                    <a:lnB>
                      <a:noFill/>
                    </a:lnB>
                  </a:tcPr>
                </a:tc>
                <a:tc>
                  <a:txBody>
                    <a:bodyPr/>
                    <a:lstStyle/>
                    <a:p>
                      <a:pPr algn="ctr" fontAlgn="b"/>
                      <a:r>
                        <a:rPr lang="en-GB" sz="1200" b="0" i="0" u="none" strike="noStrike" dirty="0">
                          <a:solidFill>
                            <a:srgbClr val="000000"/>
                          </a:solidFill>
                          <a:latin typeface="Calibri"/>
                        </a:rPr>
                        <a:t>[-7.22]   </a:t>
                      </a:r>
                    </a:p>
                  </a:txBody>
                  <a:tcPr marL="0" marR="0" marT="0" marB="0" anchor="b">
                    <a:lnL>
                      <a:noFill/>
                    </a:lnL>
                    <a:lnR>
                      <a:noFill/>
                    </a:lnR>
                    <a:lnT>
                      <a:noFill/>
                    </a:lnT>
                    <a:lnB>
                      <a:noFill/>
                    </a:lnB>
                  </a:tcPr>
                </a:tc>
              </a:tr>
              <a:tr h="173308">
                <a:tc>
                  <a:txBody>
                    <a:bodyPr/>
                    <a:lstStyle/>
                    <a:p>
                      <a:pPr algn="l"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GB" sz="1200" b="0" i="0" u="none" strike="noStrike" dirty="0">
                        <a:solidFill>
                          <a:srgbClr val="000000"/>
                        </a:solidFill>
                        <a:latin typeface="Calibri"/>
                      </a:endParaRPr>
                    </a:p>
                  </a:txBody>
                  <a:tcPr marL="0" marR="0" marT="0" marB="0" anchor="b">
                    <a:lnL>
                      <a:noFill/>
                    </a:lnL>
                    <a:lnR>
                      <a:noFill/>
                    </a:lnR>
                    <a:lnT>
                      <a:noFill/>
                    </a:lnT>
                    <a:lnB>
                      <a:noFill/>
                    </a:lnB>
                  </a:tcPr>
                </a:tc>
              </a:tr>
              <a:tr h="189906">
                <a:tc>
                  <a:txBody>
                    <a:bodyPr/>
                    <a:lstStyle/>
                    <a:p>
                      <a:pPr algn="l" fontAlgn="b"/>
                      <a:r>
                        <a:rPr lang="en-GB" sz="1200" b="0" i="0" u="none" strike="noStrike">
                          <a:solidFill>
                            <a:srgbClr val="000000"/>
                          </a:solidFill>
                          <a:latin typeface="Calibri"/>
                        </a:rPr>
                        <a:t>N</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799942</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48101</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194668</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210253</a:t>
                      </a:r>
                    </a:p>
                  </a:txBody>
                  <a:tcPr marL="0" marR="0" marT="0" marB="0" anchor="b">
                    <a:lnL>
                      <a:noFill/>
                    </a:lnL>
                    <a:lnR>
                      <a:noFill/>
                    </a:lnR>
                    <a:lnT>
                      <a:noFill/>
                    </a:lnT>
                    <a:lnB>
                      <a:noFill/>
                    </a:lnB>
                  </a:tcPr>
                </a:tc>
                <a:tc>
                  <a:txBody>
                    <a:bodyPr/>
                    <a:lstStyle/>
                    <a:p>
                      <a:pPr algn="ctr" fontAlgn="b"/>
                      <a:r>
                        <a:rPr lang="en-GB" sz="1200" b="0" i="0" u="none" strike="noStrike">
                          <a:solidFill>
                            <a:srgbClr val="000000"/>
                          </a:solidFill>
                          <a:latin typeface="Calibri"/>
                        </a:rPr>
                        <a:t>78572</a:t>
                      </a:r>
                    </a:p>
                  </a:txBody>
                  <a:tcPr marL="0" marR="0" marT="0" marB="0" anchor="b">
                    <a:lnL>
                      <a:noFill/>
                    </a:lnL>
                    <a:lnR>
                      <a:noFill/>
                    </a:lnR>
                    <a:lnT>
                      <a:noFill/>
                    </a:lnT>
                    <a:lnB>
                      <a:noFill/>
                    </a:lnB>
                  </a:tcPr>
                </a:tc>
                <a:tc>
                  <a:txBody>
                    <a:bodyPr/>
                    <a:lstStyle/>
                    <a:p>
                      <a:pPr algn="ctr" fontAlgn="b"/>
                      <a:r>
                        <a:rPr lang="en-GB" sz="1200" b="0" i="0" u="none" strike="noStrike" dirty="0">
                          <a:solidFill>
                            <a:srgbClr val="000000"/>
                          </a:solidFill>
                          <a:latin typeface="Calibri"/>
                        </a:rPr>
                        <a:t>316448</a:t>
                      </a:r>
                    </a:p>
                  </a:txBody>
                  <a:tcPr marL="0" marR="0" marT="0" marB="0" anchor="b">
                    <a:lnL>
                      <a:noFill/>
                    </a:lnL>
                    <a:lnR>
                      <a:noFill/>
                    </a:lnR>
                    <a:lnT>
                      <a:noFill/>
                    </a:lnT>
                    <a:lnB>
                      <a:noFill/>
                    </a:lnB>
                  </a:tcPr>
                </a:tc>
              </a:tr>
              <a:tr h="189906">
                <a:tc>
                  <a:txBody>
                    <a:bodyPr/>
                    <a:lstStyle/>
                    <a:p>
                      <a:pPr algn="l" fontAlgn="b"/>
                      <a:r>
                        <a:rPr lang="en-GB" sz="1200" b="0" i="0" u="none" strike="noStrike">
                          <a:solidFill>
                            <a:srgbClr val="000000"/>
                          </a:solidFill>
                          <a:latin typeface="Calibri"/>
                        </a:rPr>
                        <a:t>adj. R-sq</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latin typeface="Calibri"/>
                        </a:rPr>
                        <a:t>0.106</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latin typeface="Calibri"/>
                        </a:rPr>
                        <a:t>0.155</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latin typeface="Calibri"/>
                        </a:rPr>
                        <a:t>0.057</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latin typeface="Calibri"/>
                        </a:rPr>
                        <a:t>0.116</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latin typeface="Calibri"/>
                        </a:rPr>
                        <a:t>0.094</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latin typeface="Calibri"/>
                        </a:rPr>
                        <a:t>0.129</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a:xfrm>
            <a:off x="179512" y="0"/>
            <a:ext cx="8686800" cy="1340768"/>
          </a:xfrm>
        </p:spPr>
        <p:txBody>
          <a:bodyPr/>
          <a:lstStyle/>
          <a:p>
            <a:r>
              <a:rPr lang="en-GB" dirty="0" smtClean="0"/>
              <a:t>Growth in mean real hourly wages</a:t>
            </a:r>
            <a:endParaRPr lang="en-GB" sz="3600" dirty="0" smtClean="0"/>
          </a:p>
        </p:txBody>
      </p:sp>
      <p:sp>
        <p:nvSpPr>
          <p:cNvPr id="5" name="TextBox 4"/>
          <p:cNvSpPr txBox="1"/>
          <p:nvPr/>
        </p:nvSpPr>
        <p:spPr>
          <a:xfrm>
            <a:off x="611560" y="6021288"/>
            <a:ext cx="4032448" cy="369332"/>
          </a:xfrm>
          <a:prstGeom prst="rect">
            <a:avLst/>
          </a:prstGeom>
          <a:noFill/>
        </p:spPr>
        <p:txBody>
          <a:bodyPr wrap="square" rtlCol="0">
            <a:spAutoFit/>
          </a:bodyPr>
          <a:lstStyle/>
          <a:p>
            <a:r>
              <a:rPr lang="en-GB" dirty="0" smtClean="0"/>
              <a:t>Deflated using CPI, 2012=100</a:t>
            </a:r>
            <a:endParaRPr lang="en-GB" dirty="0"/>
          </a:p>
        </p:txBody>
      </p:sp>
      <p:pic>
        <p:nvPicPr>
          <p:cNvPr id="1028" name="Picture 4"/>
          <p:cNvPicPr>
            <a:picLocks noChangeAspect="1" noChangeArrowheads="1"/>
          </p:cNvPicPr>
          <p:nvPr/>
        </p:nvPicPr>
        <p:blipFill>
          <a:blip r:embed="rId3" cstate="print"/>
          <a:srcRect/>
          <a:stretch>
            <a:fillRect/>
          </a:stretch>
        </p:blipFill>
        <p:spPr bwMode="auto">
          <a:xfrm>
            <a:off x="611560" y="1124744"/>
            <a:ext cx="7779347" cy="46805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a:xfrm>
            <a:off x="179512" y="0"/>
            <a:ext cx="8686800" cy="1340768"/>
          </a:xfrm>
        </p:spPr>
        <p:txBody>
          <a:bodyPr/>
          <a:lstStyle/>
          <a:p>
            <a:r>
              <a:rPr lang="en-GB" dirty="0" smtClean="0"/>
              <a:t>Growth in mean real hourly wages, PRP jobs</a:t>
            </a:r>
            <a:endParaRPr lang="en-GB" sz="3600" dirty="0" smtClean="0"/>
          </a:p>
        </p:txBody>
      </p:sp>
      <p:sp>
        <p:nvSpPr>
          <p:cNvPr id="5" name="TextBox 4"/>
          <p:cNvSpPr txBox="1"/>
          <p:nvPr/>
        </p:nvSpPr>
        <p:spPr>
          <a:xfrm>
            <a:off x="611560" y="6093296"/>
            <a:ext cx="4032448" cy="369332"/>
          </a:xfrm>
          <a:prstGeom prst="rect">
            <a:avLst/>
          </a:prstGeom>
          <a:noFill/>
        </p:spPr>
        <p:txBody>
          <a:bodyPr wrap="square" rtlCol="0">
            <a:spAutoFit/>
          </a:bodyPr>
          <a:lstStyle/>
          <a:p>
            <a:r>
              <a:rPr lang="en-GB" dirty="0" smtClean="0"/>
              <a:t>Deflated using CPI, 2012=100</a:t>
            </a:r>
            <a:endParaRPr lang="en-GB" dirty="0"/>
          </a:p>
        </p:txBody>
      </p:sp>
      <p:pic>
        <p:nvPicPr>
          <p:cNvPr id="4098" name="Picture 2"/>
          <p:cNvPicPr>
            <a:picLocks noChangeAspect="1" noChangeArrowheads="1"/>
          </p:cNvPicPr>
          <p:nvPr/>
        </p:nvPicPr>
        <p:blipFill>
          <a:blip r:embed="rId3" cstate="print"/>
          <a:srcRect/>
          <a:stretch>
            <a:fillRect/>
          </a:stretch>
        </p:blipFill>
        <p:spPr bwMode="auto">
          <a:xfrm>
            <a:off x="611560" y="1340768"/>
            <a:ext cx="7899029" cy="47525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Growth in hours worked, in same job</a:t>
            </a:r>
            <a:endParaRPr lang="en-GB" sz="3600" dirty="0"/>
          </a:p>
        </p:txBody>
      </p:sp>
      <p:graphicFrame>
        <p:nvGraphicFramePr>
          <p:cNvPr id="3" name="Table 2"/>
          <p:cNvGraphicFramePr>
            <a:graphicFrameLocks noGrp="1"/>
          </p:cNvGraphicFramePr>
          <p:nvPr/>
        </p:nvGraphicFramePr>
        <p:xfrm>
          <a:off x="1115616" y="1340768"/>
          <a:ext cx="6480720" cy="4104451"/>
        </p:xfrm>
        <a:graphic>
          <a:graphicData uri="http://schemas.openxmlformats.org/drawingml/2006/table">
            <a:tbl>
              <a:tblPr/>
              <a:tblGrid>
                <a:gridCol w="810090"/>
                <a:gridCol w="810090"/>
                <a:gridCol w="810090"/>
                <a:gridCol w="810090"/>
                <a:gridCol w="810090"/>
                <a:gridCol w="810090"/>
                <a:gridCol w="810090"/>
                <a:gridCol w="810090"/>
              </a:tblGrid>
              <a:tr h="315727">
                <a:tc>
                  <a:txBody>
                    <a:bodyPr/>
                    <a:lstStyle/>
                    <a:p>
                      <a:pPr algn="l" fontAlgn="b"/>
                      <a:endParaRPr lang="en-GB"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GB" sz="1400" b="0" i="0" u="none" strike="noStrike">
                          <a:solidFill>
                            <a:srgbClr val="000000"/>
                          </a:solidFill>
                          <a:latin typeface="Calibri"/>
                        </a:rPr>
                        <a:t>2005-06</a:t>
                      </a:r>
                    </a:p>
                  </a:txBody>
                  <a:tcPr marL="9525" marR="9525" marT="9525" marB="0" anchor="b">
                    <a:lnL>
                      <a:noFill/>
                    </a:lnL>
                    <a:lnR>
                      <a:noFill/>
                    </a:lnR>
                    <a:lnT>
                      <a:noFill/>
                    </a:lnT>
                    <a:lnB>
                      <a:noFill/>
                    </a:lnB>
                  </a:tcPr>
                </a:tc>
                <a:tc>
                  <a:txBody>
                    <a:bodyPr/>
                    <a:lstStyle/>
                    <a:p>
                      <a:pPr algn="l" fontAlgn="b"/>
                      <a:r>
                        <a:rPr lang="en-GB" sz="1400" b="0" i="0" u="none" strike="noStrike">
                          <a:solidFill>
                            <a:srgbClr val="000000"/>
                          </a:solidFill>
                          <a:latin typeface="Calibri"/>
                        </a:rPr>
                        <a:t>2006-07</a:t>
                      </a:r>
                    </a:p>
                  </a:txBody>
                  <a:tcPr marL="9525" marR="9525" marT="9525" marB="0" anchor="b">
                    <a:lnL>
                      <a:noFill/>
                    </a:lnL>
                    <a:lnR>
                      <a:noFill/>
                    </a:lnR>
                    <a:lnT>
                      <a:noFill/>
                    </a:lnT>
                    <a:lnB>
                      <a:noFill/>
                    </a:lnB>
                  </a:tcPr>
                </a:tc>
                <a:tc>
                  <a:txBody>
                    <a:bodyPr/>
                    <a:lstStyle/>
                    <a:p>
                      <a:pPr algn="l" fontAlgn="b"/>
                      <a:r>
                        <a:rPr lang="en-GB" sz="1400" b="0" i="0" u="none" strike="noStrike">
                          <a:solidFill>
                            <a:srgbClr val="000000"/>
                          </a:solidFill>
                          <a:latin typeface="Calibri"/>
                        </a:rPr>
                        <a:t>2007-08</a:t>
                      </a:r>
                    </a:p>
                  </a:txBody>
                  <a:tcPr marL="9525" marR="9525" marT="9525" marB="0" anchor="b">
                    <a:lnL>
                      <a:noFill/>
                    </a:lnL>
                    <a:lnR>
                      <a:noFill/>
                    </a:lnR>
                    <a:lnT>
                      <a:noFill/>
                    </a:lnT>
                    <a:lnB>
                      <a:noFill/>
                    </a:lnB>
                  </a:tcPr>
                </a:tc>
                <a:tc>
                  <a:txBody>
                    <a:bodyPr/>
                    <a:lstStyle/>
                    <a:p>
                      <a:pPr algn="l" fontAlgn="b"/>
                      <a:r>
                        <a:rPr lang="en-GB" sz="1400" b="0" i="0" u="none" strike="noStrike">
                          <a:solidFill>
                            <a:srgbClr val="000000"/>
                          </a:solidFill>
                          <a:latin typeface="Calibri"/>
                        </a:rPr>
                        <a:t>2008-09</a:t>
                      </a:r>
                    </a:p>
                  </a:txBody>
                  <a:tcPr marL="9525" marR="9525" marT="9525" marB="0" anchor="b">
                    <a:lnL>
                      <a:noFill/>
                    </a:lnL>
                    <a:lnR>
                      <a:noFill/>
                    </a:lnR>
                    <a:lnT>
                      <a:noFill/>
                    </a:lnT>
                    <a:lnB>
                      <a:noFill/>
                    </a:lnB>
                  </a:tcPr>
                </a:tc>
                <a:tc>
                  <a:txBody>
                    <a:bodyPr/>
                    <a:lstStyle/>
                    <a:p>
                      <a:pPr algn="l" fontAlgn="b"/>
                      <a:r>
                        <a:rPr lang="en-GB" sz="1400" b="0" i="0" u="none" strike="noStrike">
                          <a:solidFill>
                            <a:srgbClr val="000000"/>
                          </a:solidFill>
                          <a:latin typeface="Calibri"/>
                        </a:rPr>
                        <a:t>2009-10</a:t>
                      </a:r>
                    </a:p>
                  </a:txBody>
                  <a:tcPr marL="9525" marR="9525" marT="9525" marB="0" anchor="b">
                    <a:lnL>
                      <a:noFill/>
                    </a:lnL>
                    <a:lnR>
                      <a:noFill/>
                    </a:lnR>
                    <a:lnT>
                      <a:noFill/>
                    </a:lnT>
                    <a:lnB>
                      <a:noFill/>
                    </a:lnB>
                  </a:tcPr>
                </a:tc>
                <a:tc>
                  <a:txBody>
                    <a:bodyPr/>
                    <a:lstStyle/>
                    <a:p>
                      <a:pPr algn="l" fontAlgn="b"/>
                      <a:r>
                        <a:rPr lang="en-GB" sz="1400" b="0" i="0" u="none" strike="noStrike">
                          <a:solidFill>
                            <a:srgbClr val="000000"/>
                          </a:solidFill>
                          <a:latin typeface="Calibri"/>
                        </a:rPr>
                        <a:t>2010-11</a:t>
                      </a:r>
                    </a:p>
                  </a:txBody>
                  <a:tcPr marL="9525" marR="9525" marT="9525" marB="0" anchor="b">
                    <a:lnL>
                      <a:noFill/>
                    </a:lnL>
                    <a:lnR>
                      <a:noFill/>
                    </a:lnR>
                    <a:lnT>
                      <a:noFill/>
                    </a:lnT>
                    <a:lnB>
                      <a:noFill/>
                    </a:lnB>
                  </a:tcPr>
                </a:tc>
                <a:tc>
                  <a:txBody>
                    <a:bodyPr/>
                    <a:lstStyle/>
                    <a:p>
                      <a:pPr algn="l" fontAlgn="b"/>
                      <a:r>
                        <a:rPr lang="en-GB" sz="1400" b="0" i="0" u="none" strike="noStrike">
                          <a:solidFill>
                            <a:srgbClr val="000000"/>
                          </a:solidFill>
                          <a:latin typeface="Calibri"/>
                        </a:rPr>
                        <a:t>2011-12</a:t>
                      </a:r>
                    </a:p>
                  </a:txBody>
                  <a:tcPr marL="9525" marR="9525" marT="9525" marB="0" anchor="b">
                    <a:lnL>
                      <a:noFill/>
                    </a:lnL>
                    <a:lnR>
                      <a:noFill/>
                    </a:lnR>
                    <a:lnT>
                      <a:noFill/>
                    </a:lnT>
                    <a:lnB>
                      <a:noFill/>
                    </a:lnB>
                  </a:tcPr>
                </a:tc>
              </a:tr>
              <a:tr h="315727">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r>
              <a:tr h="315727">
                <a:tc>
                  <a:txBody>
                    <a:bodyPr/>
                    <a:lstStyle/>
                    <a:p>
                      <a:pPr algn="l" fontAlgn="b"/>
                      <a:r>
                        <a:rPr lang="en-GB" sz="1400" b="0" i="0" u="none" strike="noStrike" dirty="0" smtClean="0">
                          <a:solidFill>
                            <a:srgbClr val="000000"/>
                          </a:solidFill>
                          <a:latin typeface="Calibri"/>
                        </a:rPr>
                        <a:t>Raw</a:t>
                      </a:r>
                      <a:endParaRPr lang="en-GB"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-0.001</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0.001</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-0.001</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-0.003**</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0.001</a:t>
                      </a:r>
                    </a:p>
                  </a:txBody>
                  <a:tcPr marL="9525" marR="9525" marT="9525" marB="0" anchor="b">
                    <a:lnL>
                      <a:noFill/>
                    </a:lnL>
                    <a:lnR>
                      <a:noFill/>
                    </a:lnR>
                    <a:lnT>
                      <a:noFill/>
                    </a:lnT>
                    <a:lnB>
                      <a:noFill/>
                    </a:lnB>
                  </a:tcPr>
                </a:tc>
              </a:tr>
              <a:tr h="315727">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[-0.56]</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[0.83]</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[-1.35]</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[0.31]</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[-0.29]</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[-3.03]</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[0.76]</a:t>
                      </a:r>
                    </a:p>
                  </a:txBody>
                  <a:tcPr marL="9525" marR="9525" marT="9525" marB="0" anchor="b">
                    <a:lnL>
                      <a:noFill/>
                    </a:lnL>
                    <a:lnR>
                      <a:noFill/>
                    </a:lnR>
                    <a:lnT>
                      <a:noFill/>
                    </a:lnT>
                    <a:lnB>
                      <a:noFill/>
                    </a:lnB>
                  </a:tcPr>
                </a:tc>
              </a:tr>
              <a:tr h="315727">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r>
              <a:tr h="315727">
                <a:tc>
                  <a:txBody>
                    <a:bodyPr/>
                    <a:lstStyle/>
                    <a:p>
                      <a:pPr algn="l" fontAlgn="b"/>
                      <a:r>
                        <a:rPr lang="en-GB" sz="1400" b="0" i="0" u="none" strike="noStrike">
                          <a:solidFill>
                            <a:srgbClr val="000000"/>
                          </a:solidFill>
                          <a:latin typeface="Calibri"/>
                        </a:rPr>
                        <a:t>N</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51679</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46725</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45900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47913</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58827</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60262</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59913</a:t>
                      </a:r>
                    </a:p>
                  </a:txBody>
                  <a:tcPr marL="9525" marR="9525" marT="9525" marB="0" anchor="b">
                    <a:lnL>
                      <a:noFill/>
                    </a:lnL>
                    <a:lnR>
                      <a:noFill/>
                    </a:lnR>
                    <a:lnT>
                      <a:noFill/>
                    </a:lnT>
                    <a:lnB>
                      <a:noFill/>
                    </a:lnB>
                  </a:tcPr>
                </a:tc>
              </a:tr>
              <a:tr h="315727">
                <a:tc>
                  <a:txBody>
                    <a:bodyPr/>
                    <a:lstStyle/>
                    <a:p>
                      <a:pPr algn="l" fontAlgn="b"/>
                      <a:r>
                        <a:rPr lang="en-GB" sz="1400" b="0" i="0" u="none" strike="noStrike">
                          <a:solidFill>
                            <a:srgbClr val="000000"/>
                          </a:solidFill>
                          <a:latin typeface="Calibri"/>
                        </a:rPr>
                        <a:t>adj. R-sq</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0.000</a:t>
                      </a:r>
                    </a:p>
                  </a:txBody>
                  <a:tcPr marL="9525" marR="9525" marT="9525" marB="0" anchor="b">
                    <a:lnL>
                      <a:noFill/>
                    </a:lnL>
                    <a:lnR>
                      <a:noFill/>
                    </a:lnR>
                    <a:lnT>
                      <a:noFill/>
                    </a:lnT>
                    <a:lnB>
                      <a:noFill/>
                    </a:lnB>
                  </a:tcPr>
                </a:tc>
              </a:tr>
              <a:tr h="315727">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r>
              <a:tr h="315727">
                <a:tc>
                  <a:txBody>
                    <a:bodyPr/>
                    <a:lstStyle/>
                    <a:p>
                      <a:pPr algn="l" fontAlgn="b"/>
                      <a:r>
                        <a:rPr lang="en-GB" sz="1400" b="0" i="0" u="none" strike="noStrike" dirty="0" smtClean="0">
                          <a:solidFill>
                            <a:srgbClr val="000000"/>
                          </a:solidFill>
                          <a:latin typeface="Calibri"/>
                        </a:rPr>
                        <a:t>Controls</a:t>
                      </a:r>
                      <a:endParaRPr lang="en-GB"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0.001</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0.004**</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0.001</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0.002</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0.003**</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0.000</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0.002*</a:t>
                      </a:r>
                    </a:p>
                  </a:txBody>
                  <a:tcPr marL="9525" marR="9525" marT="9525" marB="0" anchor="b">
                    <a:lnL>
                      <a:noFill/>
                    </a:lnL>
                    <a:lnR>
                      <a:noFill/>
                    </a:lnR>
                    <a:lnT>
                      <a:noFill/>
                    </a:lnT>
                    <a:lnB>
                      <a:noFill/>
                    </a:lnB>
                  </a:tcPr>
                </a:tc>
              </a:tr>
              <a:tr h="315727">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[0.75]</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[3.25]</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[0.48]</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[1.41]</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[3.01]</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[-0.50]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[2.14]</a:t>
                      </a:r>
                    </a:p>
                  </a:txBody>
                  <a:tcPr marL="9525" marR="9525" marT="9525" marB="0" anchor="b">
                    <a:lnL>
                      <a:noFill/>
                    </a:lnL>
                    <a:lnR>
                      <a:noFill/>
                    </a:lnR>
                    <a:lnT>
                      <a:noFill/>
                    </a:lnT>
                    <a:lnB>
                      <a:noFill/>
                    </a:lnB>
                  </a:tcPr>
                </a:tc>
              </a:tr>
              <a:tr h="315727">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r>
              <a:tr h="315727">
                <a:tc>
                  <a:txBody>
                    <a:bodyPr/>
                    <a:lstStyle/>
                    <a:p>
                      <a:pPr algn="l" fontAlgn="b"/>
                      <a:r>
                        <a:rPr lang="en-GB" sz="1400" b="0" i="0" u="none" strike="noStrike">
                          <a:solidFill>
                            <a:srgbClr val="000000"/>
                          </a:solidFill>
                          <a:latin typeface="Calibri"/>
                        </a:rPr>
                        <a:t>N</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51679</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46725</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45900</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47913</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58827</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60262</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59913</a:t>
                      </a:r>
                    </a:p>
                  </a:txBody>
                  <a:tcPr marL="9525" marR="9525" marT="9525" marB="0" anchor="b">
                    <a:lnL>
                      <a:noFill/>
                    </a:lnL>
                    <a:lnR>
                      <a:noFill/>
                    </a:lnR>
                    <a:lnT>
                      <a:noFill/>
                    </a:lnT>
                    <a:lnB>
                      <a:noFill/>
                    </a:lnB>
                  </a:tcPr>
                </a:tc>
              </a:tr>
              <a:tr h="315727">
                <a:tc>
                  <a:txBody>
                    <a:bodyPr/>
                    <a:lstStyle/>
                    <a:p>
                      <a:pPr algn="l" fontAlgn="b"/>
                      <a:r>
                        <a:rPr lang="en-GB" sz="1400" b="0" i="0" u="none" strike="noStrike">
                          <a:solidFill>
                            <a:srgbClr val="000000"/>
                          </a:solidFill>
                          <a:latin typeface="Calibri"/>
                        </a:rPr>
                        <a:t>adj. R-sq</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0.008</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0.01</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0.011</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0.015</a:t>
                      </a:r>
                    </a:p>
                  </a:txBody>
                  <a:tcPr marL="9525" marR="9525" marT="9525" marB="0" anchor="b">
                    <a:lnL>
                      <a:noFill/>
                    </a:lnL>
                    <a:lnR>
                      <a:noFill/>
                    </a:lnR>
                    <a:lnT>
                      <a:noFill/>
                    </a:lnT>
                    <a:lnB>
                      <a:noFill/>
                    </a:lnB>
                  </a:tcPr>
                </a:tc>
                <a:tc>
                  <a:txBody>
                    <a:bodyPr/>
                    <a:lstStyle/>
                    <a:p>
                      <a:pPr algn="ctr" fontAlgn="b"/>
                      <a:r>
                        <a:rPr lang="en-GB" sz="1400" b="0" i="0" u="none" strike="noStrike">
                          <a:solidFill>
                            <a:srgbClr val="000000"/>
                          </a:solidFill>
                          <a:latin typeface="Calibri"/>
                        </a:rPr>
                        <a:t>0.016</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0.01</a:t>
                      </a:r>
                    </a:p>
                  </a:txBody>
                  <a:tcPr marL="9525" marR="9525" marT="9525" marB="0" anchor="b">
                    <a:lnL>
                      <a:noFill/>
                    </a:lnL>
                    <a:lnR>
                      <a:noFill/>
                    </a:lnR>
                    <a:lnT>
                      <a:noFill/>
                    </a:lnT>
                    <a:lnB>
                      <a:noFill/>
                    </a:lnB>
                  </a:tcPr>
                </a:tc>
                <a:tc>
                  <a:txBody>
                    <a:bodyPr/>
                    <a:lstStyle/>
                    <a:p>
                      <a:pPr algn="ctr" fontAlgn="b"/>
                      <a:r>
                        <a:rPr lang="en-GB" sz="1400" b="0" i="0" u="none" strike="noStrike" dirty="0">
                          <a:solidFill>
                            <a:srgbClr val="000000"/>
                          </a:solidFill>
                          <a:latin typeface="Calibri"/>
                        </a:rPr>
                        <a:t>0.011</a:t>
                      </a:r>
                    </a:p>
                  </a:txBody>
                  <a:tcPr marL="9525" marR="9525" marT="952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Trends in PRP</a:t>
            </a:r>
            <a:endParaRPr lang="en-GB" dirty="0"/>
          </a:p>
        </p:txBody>
      </p:sp>
      <p:sp>
        <p:nvSpPr>
          <p:cNvPr id="3" name="Content Placeholder 2"/>
          <p:cNvSpPr>
            <a:spLocks noGrp="1"/>
          </p:cNvSpPr>
          <p:nvPr>
            <p:ph idx="1"/>
          </p:nvPr>
        </p:nvSpPr>
        <p:spPr/>
        <p:txBody>
          <a:bodyPr/>
          <a:lstStyle/>
          <a:p>
            <a:r>
              <a:rPr lang="en-GB" sz="2400" dirty="0" smtClean="0"/>
              <a:t>PRP receipt: using information from ASHE on annual incentive or bonus pay (% of employees receiving any PRP in the year)</a:t>
            </a:r>
          </a:p>
          <a:p>
            <a:endParaRPr lang="en-GB" sz="2400" dirty="0" smtClean="0"/>
          </a:p>
          <a:p>
            <a:endParaRPr lang="en-GB" sz="2400" dirty="0" smtClean="0"/>
          </a:p>
          <a:p>
            <a:endParaRPr lang="en-GB" sz="2400" dirty="0" smtClean="0"/>
          </a:p>
          <a:p>
            <a:r>
              <a:rPr lang="en-GB" sz="2400" dirty="0" smtClean="0"/>
              <a:t>PRP jobs: </a:t>
            </a:r>
          </a:p>
          <a:p>
            <a:pPr lvl="1"/>
            <a:r>
              <a:rPr lang="en-GB" sz="2400" dirty="0" smtClean="0"/>
              <a:t>Job match = employee in same job, with same employer, in same 4 digit occupation</a:t>
            </a:r>
          </a:p>
          <a:p>
            <a:pPr lvl="1"/>
            <a:r>
              <a:rPr lang="en-GB" sz="2400" dirty="0" smtClean="0"/>
              <a:t>PRP job = any job match in which employee has received PRP in any year of the match (as per Lemieux)</a:t>
            </a:r>
            <a:endParaRPr lang="en-GB" sz="2400" dirty="0"/>
          </a:p>
        </p:txBody>
      </p:sp>
      <p:pic>
        <p:nvPicPr>
          <p:cNvPr id="4" name="Picture 3"/>
          <p:cNvPicPr>
            <a:picLocks noChangeAspect="1" noChangeArrowheads="1"/>
          </p:cNvPicPr>
          <p:nvPr/>
        </p:nvPicPr>
        <p:blipFill>
          <a:blip r:embed="rId3" cstate="print"/>
          <a:srcRect/>
          <a:stretch>
            <a:fillRect/>
          </a:stretch>
        </p:blipFill>
        <p:spPr bwMode="auto">
          <a:xfrm>
            <a:off x="827584" y="2564904"/>
            <a:ext cx="7724775" cy="10668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p:txBody>
          <a:bodyPr/>
          <a:lstStyle/>
          <a:p>
            <a:r>
              <a:rPr lang="en-GB" dirty="0" smtClean="0"/>
              <a:t>PRP receipt and PRP jobs (%)</a:t>
            </a:r>
          </a:p>
        </p:txBody>
      </p:sp>
      <p:pic>
        <p:nvPicPr>
          <p:cNvPr id="2050" name="Picture 2"/>
          <p:cNvPicPr>
            <a:picLocks noChangeAspect="1" noChangeArrowheads="1"/>
          </p:cNvPicPr>
          <p:nvPr/>
        </p:nvPicPr>
        <p:blipFill>
          <a:blip r:embed="rId3" cstate="print"/>
          <a:srcRect/>
          <a:stretch>
            <a:fillRect/>
          </a:stretch>
        </p:blipFill>
        <p:spPr bwMode="auto">
          <a:xfrm>
            <a:off x="467544" y="1268760"/>
            <a:ext cx="8377758" cy="50405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p:txBody>
          <a:bodyPr/>
          <a:lstStyle/>
          <a:p>
            <a:r>
              <a:rPr lang="en-GB" dirty="0" smtClean="0"/>
              <a:t>PRP receipt and PRP jobs, private/public sector</a:t>
            </a:r>
          </a:p>
        </p:txBody>
      </p:sp>
      <p:pic>
        <p:nvPicPr>
          <p:cNvPr id="1026" name="Picture 2"/>
          <p:cNvPicPr>
            <a:picLocks noChangeAspect="1" noChangeArrowheads="1"/>
          </p:cNvPicPr>
          <p:nvPr/>
        </p:nvPicPr>
        <p:blipFill>
          <a:blip r:embed="rId3" cstate="print"/>
          <a:srcRect/>
          <a:stretch>
            <a:fillRect/>
          </a:stretch>
        </p:blipFill>
        <p:spPr bwMode="auto">
          <a:xfrm>
            <a:off x="755576" y="1628800"/>
            <a:ext cx="7539983" cy="45365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Trends in PRP</a:t>
            </a:r>
            <a:endParaRPr lang="en-GB" dirty="0"/>
          </a:p>
        </p:txBody>
      </p:sp>
      <p:sp>
        <p:nvSpPr>
          <p:cNvPr id="3" name="Content Placeholder 2"/>
          <p:cNvSpPr>
            <a:spLocks noGrp="1"/>
          </p:cNvSpPr>
          <p:nvPr>
            <p:ph idx="1"/>
          </p:nvPr>
        </p:nvSpPr>
        <p:spPr/>
        <p:txBody>
          <a:bodyPr/>
          <a:lstStyle/>
          <a:p>
            <a:r>
              <a:rPr lang="en-GB" dirty="0" smtClean="0"/>
              <a:t>PRP jobs approximately flat 2005-08, then small fall</a:t>
            </a:r>
          </a:p>
          <a:p>
            <a:r>
              <a:rPr lang="en-GB" dirty="0" smtClean="0"/>
              <a:t>Among those in PRP jobs, the % who received some PRP rose from 2006-08, and fell from 2008-12</a:t>
            </a:r>
          </a:p>
          <a:p>
            <a:r>
              <a:rPr lang="en-GB" dirty="0" smtClean="0"/>
              <a:t>And among those who received some PRP, there was a rise in the proportion of their pay accounted for by PRP from 2005-08, and a fall since 2008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a:xfrm>
            <a:off x="251520" y="260648"/>
            <a:ext cx="8686800" cy="1143000"/>
          </a:xfrm>
        </p:spPr>
        <p:txBody>
          <a:bodyPr/>
          <a:lstStyle/>
          <a:p>
            <a:r>
              <a:rPr lang="en-GB" dirty="0" smtClean="0"/>
              <a:t>% receiving PRP among those in PRP jobs, private sector</a:t>
            </a:r>
          </a:p>
        </p:txBody>
      </p:sp>
      <p:pic>
        <p:nvPicPr>
          <p:cNvPr id="1027" name="Picture 3"/>
          <p:cNvPicPr>
            <a:picLocks noChangeAspect="1" noChangeArrowheads="1"/>
          </p:cNvPicPr>
          <p:nvPr/>
        </p:nvPicPr>
        <p:blipFill>
          <a:blip r:embed="rId3" cstate="print"/>
          <a:srcRect/>
          <a:stretch>
            <a:fillRect/>
          </a:stretch>
        </p:blipFill>
        <p:spPr bwMode="auto">
          <a:xfrm>
            <a:off x="611559" y="1556792"/>
            <a:ext cx="7659665" cy="46085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6743</TotalTime>
  <Words>7103</Words>
  <Application>Microsoft Office PowerPoint</Application>
  <PresentationFormat>On-screen Show (4:3)</PresentationFormat>
  <Paragraphs>1859</Paragraphs>
  <Slides>47</Slides>
  <Notes>46</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Slide 1</vt:lpstr>
      <vt:lpstr>Motivation</vt:lpstr>
      <vt:lpstr>Overview</vt:lpstr>
      <vt:lpstr>Trends in PRP</vt:lpstr>
      <vt:lpstr>Trends in PRP</vt:lpstr>
      <vt:lpstr>PRP receipt and PRP jobs (%)</vt:lpstr>
      <vt:lpstr>PRP receipt and PRP jobs, private/public sector</vt:lpstr>
      <vt:lpstr>Trends in PRP</vt:lpstr>
      <vt:lpstr>% receiving PRP among those in PRP jobs, private sector</vt:lpstr>
      <vt:lpstr>PRP as % of total pay (among those who received at least some)</vt:lpstr>
      <vt:lpstr>PRP as % of total pay,  (all employees)</vt:lpstr>
      <vt:lpstr>PRP as % of aggregate wage bill</vt:lpstr>
      <vt:lpstr>PRP jobs over time</vt:lpstr>
      <vt:lpstr>PRP jobs by industry</vt:lpstr>
      <vt:lpstr>PRP receipt and PRP jobs, 2012</vt:lpstr>
      <vt:lpstr>Wage growth in PRP and non-PRP jobs</vt:lpstr>
      <vt:lpstr>Wage growth</vt:lpstr>
      <vt:lpstr>Real mean hourly pay, 2000-2012 </vt:lpstr>
      <vt:lpstr>Contributions to aggregate wage growth, 2005-2012</vt:lpstr>
      <vt:lpstr>Employees remaining in same jobs</vt:lpstr>
      <vt:lpstr>Average annual growth in log real hourly wages, employees in same job</vt:lpstr>
      <vt:lpstr>Cut in nominal total pay (employees in same job, %)</vt:lpstr>
      <vt:lpstr>Average annual growth in log real hourly wages, employees in same job</vt:lpstr>
      <vt:lpstr>Average annual growth in log real hourly base wages, in same job</vt:lpstr>
      <vt:lpstr>Any cut in nominal total pay, in same job</vt:lpstr>
      <vt:lpstr>Average growth in hours worked (employees in same job)</vt:lpstr>
      <vt:lpstr>Job retention</vt:lpstr>
      <vt:lpstr>Survival analysis</vt:lpstr>
      <vt:lpstr>Results</vt:lpstr>
      <vt:lpstr>Summary</vt:lpstr>
      <vt:lpstr>Future work</vt:lpstr>
      <vt:lpstr>Some extra slides</vt:lpstr>
      <vt:lpstr>ASHE sample, 2002-2012</vt:lpstr>
      <vt:lpstr>Analysis sample</vt:lpstr>
      <vt:lpstr>PRP jobs by occupation</vt:lpstr>
      <vt:lpstr>PRP jobs by occupation</vt:lpstr>
      <vt:lpstr>PRP jobs by industry</vt:lpstr>
      <vt:lpstr>PRP receipt and PRP jobs (%)</vt:lpstr>
      <vt:lpstr>PRP jobs over time</vt:lpstr>
      <vt:lpstr>PRP jobs over time - industry</vt:lpstr>
      <vt:lpstr>PRP receipt over time</vt:lpstr>
      <vt:lpstr>PRP receipt over time - industry</vt:lpstr>
      <vt:lpstr>PRP as % of pay - over time</vt:lpstr>
      <vt:lpstr>PRP as % of pay- over time - industry</vt:lpstr>
      <vt:lpstr>Growth in mean real hourly wages</vt:lpstr>
      <vt:lpstr>Growth in mean real hourly wages, PRP jobs</vt:lpstr>
      <vt:lpstr>Growth in hours worked, in same job</vt:lpstr>
    </vt:vector>
  </TitlesOfParts>
  <Company>Economics Department, University of Surrey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Pleasaunce Mansions</dc:creator>
  <cp:lastModifiedBy>LStokes</cp:lastModifiedBy>
  <cp:revision>644</cp:revision>
  <dcterms:created xsi:type="dcterms:W3CDTF">2008-09-03T20:24:36Z</dcterms:created>
  <dcterms:modified xsi:type="dcterms:W3CDTF">2014-06-25T14:17:50Z</dcterms:modified>
</cp:coreProperties>
</file>