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1"/>
  </p:notesMasterIdLst>
  <p:sldIdLst>
    <p:sldId id="256" r:id="rId2"/>
    <p:sldId id="291" r:id="rId3"/>
    <p:sldId id="292" r:id="rId4"/>
    <p:sldId id="293" r:id="rId5"/>
    <p:sldId id="294" r:id="rId6"/>
    <p:sldId id="295" r:id="rId7"/>
    <p:sldId id="296" r:id="rId8"/>
    <p:sldId id="304" r:id="rId9"/>
    <p:sldId id="305" r:id="rId10"/>
    <p:sldId id="309" r:id="rId11"/>
    <p:sldId id="310" r:id="rId12"/>
    <p:sldId id="311" r:id="rId13"/>
    <p:sldId id="312" r:id="rId14"/>
    <p:sldId id="325" r:id="rId15"/>
    <p:sldId id="316" r:id="rId16"/>
    <p:sldId id="313" r:id="rId17"/>
    <p:sldId id="314" r:id="rId18"/>
    <p:sldId id="315" r:id="rId19"/>
    <p:sldId id="317" r:id="rId20"/>
    <p:sldId id="301" r:id="rId21"/>
    <p:sldId id="318" r:id="rId22"/>
    <p:sldId id="319" r:id="rId23"/>
    <p:sldId id="320" r:id="rId24"/>
    <p:sldId id="321" r:id="rId25"/>
    <p:sldId id="322" r:id="rId26"/>
    <p:sldId id="323" r:id="rId27"/>
    <p:sldId id="324" r:id="rId28"/>
    <p:sldId id="302" r:id="rId29"/>
    <p:sldId id="303" r:id="rId30"/>
  </p:sldIdLst>
  <p:sldSz cx="9144000" cy="6858000" type="screen4x3"/>
  <p:notesSz cx="6858000"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86019" name="Rectangle 3"/>
          <p:cNvSpPr>
            <a:spLocks noGrp="1" noChangeArrowheads="1"/>
          </p:cNvSpPr>
          <p:nvPr>
            <p:ph type="dt" idx="1"/>
          </p:nvPr>
        </p:nvSpPr>
        <p:spPr bwMode="auto">
          <a:xfrm>
            <a:off x="3884613" y="0"/>
            <a:ext cx="29718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25604" name="Rectangle 4"/>
          <p:cNvSpPr>
            <a:spLocks noGrp="1" noRot="1" noChangeAspect="1" noChangeArrowheads="1" noTextEdit="1"/>
          </p:cNvSpPr>
          <p:nvPr>
            <p:ph type="sldImg" idx="2"/>
          </p:nvPr>
        </p:nvSpPr>
        <p:spPr bwMode="auto">
          <a:xfrm>
            <a:off x="947738" y="744538"/>
            <a:ext cx="4962525" cy="3722687"/>
          </a:xfrm>
          <a:prstGeom prst="rect">
            <a:avLst/>
          </a:prstGeom>
          <a:noFill/>
          <a:ln w="9525">
            <a:solidFill>
              <a:srgbClr val="000000"/>
            </a:solidFill>
            <a:miter lim="800000"/>
            <a:headEnd/>
            <a:tailEnd/>
          </a:ln>
        </p:spPr>
      </p:sp>
      <p:sp>
        <p:nvSpPr>
          <p:cNvPr id="86021" name="Rectangle 5"/>
          <p:cNvSpPr>
            <a:spLocks noGrp="1" noChangeArrowheads="1"/>
          </p:cNvSpPr>
          <p:nvPr>
            <p:ph type="body" sz="quarter" idx="3"/>
          </p:nvPr>
        </p:nvSpPr>
        <p:spPr bwMode="auto">
          <a:xfrm>
            <a:off x="685800" y="4715153"/>
            <a:ext cx="548640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6022" name="Rectangle 6"/>
          <p:cNvSpPr>
            <a:spLocks noGrp="1" noChangeArrowheads="1"/>
          </p:cNvSpPr>
          <p:nvPr>
            <p:ph type="ftr" sz="quarter" idx="4"/>
          </p:nvPr>
        </p:nvSpPr>
        <p:spPr bwMode="auto">
          <a:xfrm>
            <a:off x="0" y="9428583"/>
            <a:ext cx="2971800"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86023" name="Rectangle 7"/>
          <p:cNvSpPr>
            <a:spLocks noGrp="1" noChangeArrowheads="1"/>
          </p:cNvSpPr>
          <p:nvPr>
            <p:ph type="sldNum" sz="quarter" idx="5"/>
          </p:nvPr>
        </p:nvSpPr>
        <p:spPr bwMode="auto">
          <a:xfrm>
            <a:off x="3884613" y="9428583"/>
            <a:ext cx="2971800"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00BED2F-937C-4DB5-BA28-7B50B6C04EA5}" type="slidenum">
              <a:rPr lang="en-GB"/>
              <a:pPr>
                <a:defRPr/>
              </a:pPr>
              <a:t>‹#›</a:t>
            </a:fld>
            <a:endParaRPr lang="en-GB"/>
          </a:p>
        </p:txBody>
      </p:sp>
    </p:spTree>
    <p:extLst>
      <p:ext uri="{BB962C8B-B14F-4D97-AF65-F5344CB8AC3E}">
        <p14:creationId xmlns:p14="http://schemas.microsoft.com/office/powerpoint/2010/main" val="20270174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9F2D3E6-9CF1-489B-91D0-E4587B8AB1D0}" type="slidenum">
              <a:rPr lang="en-GB"/>
              <a:pPr/>
              <a:t>1</a:t>
            </a:fld>
            <a:endParaRPr lang="en-GB"/>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57348" name="Slide Number Placeholder 3"/>
          <p:cNvSpPr txBox="1">
            <a:spLocks noGrp="1"/>
          </p:cNvSpPr>
          <p:nvPr/>
        </p:nvSpPr>
        <p:spPr bwMode="auto">
          <a:xfrm>
            <a:off x="3884613" y="9428584"/>
            <a:ext cx="2971800" cy="496332"/>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29</a:t>
            </a:fld>
            <a:endParaRPr lang="en-GB"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57348" name="Slide Number Placeholder 3"/>
          <p:cNvSpPr txBox="1">
            <a:spLocks noGrp="1"/>
          </p:cNvSpPr>
          <p:nvPr/>
        </p:nvSpPr>
        <p:spPr bwMode="auto">
          <a:xfrm>
            <a:off x="3884613" y="9428584"/>
            <a:ext cx="2971800" cy="496332"/>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2</a:t>
            </a:fld>
            <a:endParaRPr lang="en-GB"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57348" name="Slide Number Placeholder 3"/>
          <p:cNvSpPr txBox="1">
            <a:spLocks noGrp="1"/>
          </p:cNvSpPr>
          <p:nvPr/>
        </p:nvSpPr>
        <p:spPr bwMode="auto">
          <a:xfrm>
            <a:off x="3884613" y="9428584"/>
            <a:ext cx="2971800" cy="496332"/>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3</a:t>
            </a:fld>
            <a:endParaRPr lang="en-GB"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57348" name="Slide Number Placeholder 3"/>
          <p:cNvSpPr txBox="1">
            <a:spLocks noGrp="1"/>
          </p:cNvSpPr>
          <p:nvPr/>
        </p:nvSpPr>
        <p:spPr bwMode="auto">
          <a:xfrm>
            <a:off x="3884613" y="9428584"/>
            <a:ext cx="2971800" cy="496332"/>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4</a:t>
            </a:fld>
            <a:endParaRPr lang="en-GB"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57348" name="Slide Number Placeholder 3"/>
          <p:cNvSpPr txBox="1">
            <a:spLocks noGrp="1"/>
          </p:cNvSpPr>
          <p:nvPr/>
        </p:nvSpPr>
        <p:spPr bwMode="auto">
          <a:xfrm>
            <a:off x="3884613" y="9428584"/>
            <a:ext cx="2971800" cy="496332"/>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5</a:t>
            </a:fld>
            <a:endParaRPr lang="en-GB"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57348" name="Slide Number Placeholder 3"/>
          <p:cNvSpPr txBox="1">
            <a:spLocks noGrp="1"/>
          </p:cNvSpPr>
          <p:nvPr/>
        </p:nvSpPr>
        <p:spPr bwMode="auto">
          <a:xfrm>
            <a:off x="3884613" y="9428584"/>
            <a:ext cx="2971800" cy="496332"/>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6</a:t>
            </a:fld>
            <a:endParaRPr lang="en-GB"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57348" name="Slide Number Placeholder 3"/>
          <p:cNvSpPr txBox="1">
            <a:spLocks noGrp="1"/>
          </p:cNvSpPr>
          <p:nvPr/>
        </p:nvSpPr>
        <p:spPr bwMode="auto">
          <a:xfrm>
            <a:off x="3884613" y="9428584"/>
            <a:ext cx="2971800" cy="496332"/>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7</a:t>
            </a:fld>
            <a:endParaRPr lang="en-GB"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57348" name="Slide Number Placeholder 3"/>
          <p:cNvSpPr txBox="1">
            <a:spLocks noGrp="1"/>
          </p:cNvSpPr>
          <p:nvPr/>
        </p:nvSpPr>
        <p:spPr bwMode="auto">
          <a:xfrm>
            <a:off x="3884613" y="9428584"/>
            <a:ext cx="2971800" cy="496332"/>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20</a:t>
            </a:fld>
            <a:endParaRPr lang="en-GB"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57348" name="Slide Number Placeholder 3"/>
          <p:cNvSpPr txBox="1">
            <a:spLocks noGrp="1"/>
          </p:cNvSpPr>
          <p:nvPr/>
        </p:nvSpPr>
        <p:spPr bwMode="auto">
          <a:xfrm>
            <a:off x="3884613" y="9428584"/>
            <a:ext cx="2971800" cy="496332"/>
          </a:xfrm>
          <a:prstGeom prst="rect">
            <a:avLst/>
          </a:prstGeom>
          <a:noFill/>
          <a:ln w="9525">
            <a:noFill/>
            <a:miter lim="800000"/>
            <a:headEnd/>
            <a:tailEnd/>
          </a:ln>
        </p:spPr>
        <p:txBody>
          <a:bodyPr lIns="92117" tIns="46058" rIns="92117" bIns="46058" anchor="b"/>
          <a:lstStyle/>
          <a:p>
            <a:pPr algn="r"/>
            <a:fld id="{E7FD9163-5489-4C16-B40E-717361B1584A}" type="slidenum">
              <a:rPr lang="en-GB" sz="1200"/>
              <a:pPr algn="r"/>
              <a:t>28</a:t>
            </a:fld>
            <a:endParaRPr lang="en-GB" sz="1200"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4"/>
          <p:cNvGrpSpPr>
            <a:grpSpLocks/>
          </p:cNvGrpSpPr>
          <p:nvPr userDrawn="1"/>
        </p:nvGrpSpPr>
        <p:grpSpPr bwMode="auto">
          <a:xfrm>
            <a:off x="0" y="0"/>
            <a:ext cx="9144000" cy="6858000"/>
            <a:chOff x="0" y="0"/>
            <a:chExt cx="5760" cy="4320"/>
          </a:xfrm>
        </p:grpSpPr>
        <p:sp>
          <p:nvSpPr>
            <p:cNvPr id="5" name="Rectangle 2"/>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6" name="Rectangle 6"/>
            <p:cNvSpPr>
              <a:spLocks noChangeArrowheads="1"/>
            </p:cNvSpPr>
            <p:nvPr/>
          </p:nvSpPr>
          <p:spPr bwMode="hidden">
            <a:xfrm>
              <a:off x="1081" y="810"/>
              <a:ext cx="4679" cy="1596"/>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grpSp>
          <p:nvGrpSpPr>
            <p:cNvPr id="7" name="Group 22"/>
            <p:cNvGrpSpPr>
              <a:grpSpLocks/>
            </p:cNvGrpSpPr>
            <p:nvPr/>
          </p:nvGrpSpPr>
          <p:grpSpPr bwMode="auto">
            <a:xfrm>
              <a:off x="0" y="417"/>
              <a:ext cx="1806" cy="1989"/>
              <a:chOff x="0" y="417"/>
              <a:chExt cx="1806" cy="1989"/>
            </a:xfrm>
          </p:grpSpPr>
          <p:sp>
            <p:nvSpPr>
              <p:cNvPr id="8" name="Rectangle 7"/>
              <p:cNvSpPr>
                <a:spLocks noChangeArrowheads="1"/>
              </p:cNvSpPr>
              <p:nvPr userDrawn="1"/>
            </p:nvSpPr>
            <p:spPr bwMode="auto">
              <a:xfrm>
                <a:off x="361" y="2002"/>
                <a:ext cx="363" cy="404"/>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9" name="Rectangle 8"/>
              <p:cNvSpPr>
                <a:spLocks noChangeArrowheads="1"/>
              </p:cNvSpPr>
              <p:nvPr userDrawn="1"/>
            </p:nvSpPr>
            <p:spPr bwMode="auto">
              <a:xfrm>
                <a:off x="1081" y="810"/>
                <a:ext cx="362" cy="405"/>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0" name="Rectangle 9"/>
              <p:cNvSpPr>
                <a:spLocks noChangeArrowheads="1"/>
              </p:cNvSpPr>
              <p:nvPr userDrawn="1"/>
            </p:nvSpPr>
            <p:spPr bwMode="auto">
              <a:xfrm>
                <a:off x="1437" y="417"/>
                <a:ext cx="369" cy="400"/>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1" name="Rectangle 10"/>
              <p:cNvSpPr>
                <a:spLocks noChangeArrowheads="1"/>
              </p:cNvSpPr>
              <p:nvPr userDrawn="1"/>
            </p:nvSpPr>
            <p:spPr bwMode="auto">
              <a:xfrm>
                <a:off x="719" y="2002"/>
                <a:ext cx="368" cy="404"/>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2" name="Rectangle 11"/>
              <p:cNvSpPr>
                <a:spLocks noChangeArrowheads="1"/>
              </p:cNvSpPr>
              <p:nvPr userDrawn="1"/>
            </p:nvSpPr>
            <p:spPr bwMode="auto">
              <a:xfrm>
                <a:off x="1437" y="810"/>
                <a:ext cx="369" cy="405"/>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3" name="Rectangle 12"/>
              <p:cNvSpPr>
                <a:spLocks noChangeArrowheads="1"/>
              </p:cNvSpPr>
              <p:nvPr userDrawn="1"/>
            </p:nvSpPr>
            <p:spPr bwMode="auto">
              <a:xfrm>
                <a:off x="719" y="1221"/>
                <a:ext cx="368" cy="399"/>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4" name="Rectangle 13"/>
              <p:cNvSpPr>
                <a:spLocks noChangeArrowheads="1"/>
              </p:cNvSpPr>
              <p:nvPr userDrawn="1"/>
            </p:nvSpPr>
            <p:spPr bwMode="auto">
              <a:xfrm>
                <a:off x="0" y="1209"/>
                <a:ext cx="367" cy="399"/>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5" name="Rectangle 14"/>
              <p:cNvSpPr>
                <a:spLocks noChangeArrowheads="1"/>
              </p:cNvSpPr>
              <p:nvPr userDrawn="1"/>
            </p:nvSpPr>
            <p:spPr bwMode="auto">
              <a:xfrm>
                <a:off x="1081" y="1209"/>
                <a:ext cx="362" cy="399"/>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6" name="Rectangle 15"/>
              <p:cNvSpPr>
                <a:spLocks noChangeArrowheads="1"/>
              </p:cNvSpPr>
              <p:nvPr userDrawn="1"/>
            </p:nvSpPr>
            <p:spPr bwMode="auto">
              <a:xfrm>
                <a:off x="361" y="1602"/>
                <a:ext cx="363" cy="406"/>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7" name="Rectangle 16"/>
              <p:cNvSpPr>
                <a:spLocks noChangeArrowheads="1"/>
              </p:cNvSpPr>
              <p:nvPr userDrawn="1"/>
            </p:nvSpPr>
            <p:spPr bwMode="auto">
              <a:xfrm>
                <a:off x="720" y="1619"/>
                <a:ext cx="368" cy="406"/>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grpSp>
      </p:grpSp>
      <p:pic>
        <p:nvPicPr>
          <p:cNvPr id="21" name="Picture 5" descr="iser-logo"/>
          <p:cNvPicPr>
            <a:picLocks noChangeAspect="1" noChangeArrowheads="1"/>
          </p:cNvPicPr>
          <p:nvPr userDrawn="1"/>
        </p:nvPicPr>
        <p:blipFill>
          <a:blip r:embed="rId2" cstate="print"/>
          <a:srcRect/>
          <a:stretch>
            <a:fillRect/>
          </a:stretch>
        </p:blipFill>
        <p:spPr bwMode="auto">
          <a:xfrm>
            <a:off x="8001024" y="142852"/>
            <a:ext cx="933450" cy="796925"/>
          </a:xfrm>
          <a:prstGeom prst="rect">
            <a:avLst/>
          </a:prstGeom>
          <a:noFill/>
          <a:ln w="9525">
            <a:noFill/>
            <a:miter lim="800000"/>
            <a:headEnd/>
            <a:tailEnd/>
          </a:ln>
        </p:spPr>
      </p:pic>
      <p:pic>
        <p:nvPicPr>
          <p:cNvPr id="22" name="Picture 6" descr="iser-txt"/>
          <p:cNvPicPr>
            <a:picLocks noChangeAspect="1" noChangeArrowheads="1"/>
          </p:cNvPicPr>
          <p:nvPr userDrawn="1"/>
        </p:nvPicPr>
        <p:blipFill>
          <a:blip r:embed="rId3" cstate="print"/>
          <a:srcRect/>
          <a:stretch>
            <a:fillRect/>
          </a:stretch>
        </p:blipFill>
        <p:spPr bwMode="auto">
          <a:xfrm>
            <a:off x="6228184" y="1052736"/>
            <a:ext cx="2786082" cy="93286"/>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dirty="0" smtClean="0"/>
              <a:t>Click to edit Master title style</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6" name="Group 35"/>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latin typeface="Times New Roman" pitchFamily="18" charset="0"/>
              </a:endParaRPr>
            </a:p>
          </p:txBody>
        </p:sp>
        <p:sp>
          <p:nvSpPr>
            <p:cNvPr id="3891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3892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3892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3892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grpSp>
      <p:sp>
        <p:nvSpPr>
          <p:cNvPr id="3077"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078"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pic>
        <p:nvPicPr>
          <p:cNvPr id="17" name="Picture 5" descr="iser-logo"/>
          <p:cNvPicPr>
            <a:picLocks noChangeAspect="1" noChangeArrowheads="1"/>
          </p:cNvPicPr>
          <p:nvPr userDrawn="1"/>
        </p:nvPicPr>
        <p:blipFill>
          <a:blip r:embed="rId4" cstate="print"/>
          <a:srcRect/>
          <a:stretch>
            <a:fillRect/>
          </a:stretch>
        </p:blipFill>
        <p:spPr bwMode="auto">
          <a:xfrm>
            <a:off x="179512" y="5949280"/>
            <a:ext cx="669411" cy="571504"/>
          </a:xfrm>
          <a:prstGeom prst="rect">
            <a:avLst/>
          </a:prstGeom>
          <a:noFill/>
          <a:ln w="9525">
            <a:noFill/>
            <a:miter lim="800000"/>
            <a:headEnd/>
            <a:tailEnd/>
          </a:ln>
        </p:spPr>
      </p:pic>
      <p:pic>
        <p:nvPicPr>
          <p:cNvPr id="18" name="Picture 6" descr="iser-txt"/>
          <p:cNvPicPr>
            <a:picLocks noChangeAspect="1" noChangeArrowheads="1"/>
          </p:cNvPicPr>
          <p:nvPr userDrawn="1"/>
        </p:nvPicPr>
        <p:blipFill>
          <a:blip r:embed="rId5" cstate="print"/>
          <a:srcRect/>
          <a:stretch>
            <a:fillRect/>
          </a:stretch>
        </p:blipFill>
        <p:spPr bwMode="auto">
          <a:xfrm>
            <a:off x="179512" y="6597352"/>
            <a:ext cx="3000396" cy="100462"/>
          </a:xfrm>
          <a:prstGeom prst="rect">
            <a:avLst/>
          </a:prstGeom>
          <a:noFill/>
          <a:ln w="9525">
            <a:noFill/>
            <a:miter lim="800000"/>
            <a:headEnd/>
            <a:tailEnd/>
          </a:ln>
        </p:spPr>
      </p:pic>
      <p:sp>
        <p:nvSpPr>
          <p:cNvPr id="21" name="Slide Number Placeholder 20"/>
          <p:cNvSpPr>
            <a:spLocks noGrp="1"/>
          </p:cNvSpPr>
          <p:nvPr>
            <p:ph type="sldNum" sz="quarter" idx="4"/>
          </p:nvPr>
        </p:nvSpPr>
        <p:spPr>
          <a:xfrm>
            <a:off x="6732240" y="638132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0653E4-B2DB-4F9A-BFBD-FF740B834E2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03848" y="2132856"/>
            <a:ext cx="4968552" cy="1569660"/>
          </a:xfrm>
          <a:prstGeom prst="rect">
            <a:avLst/>
          </a:prstGeom>
          <a:noFill/>
        </p:spPr>
        <p:txBody>
          <a:bodyPr wrap="square" rtlCol="0">
            <a:spAutoFit/>
          </a:bodyPr>
          <a:lstStyle/>
          <a:p>
            <a:r>
              <a:rPr lang="en-GB" sz="3200" dirty="0"/>
              <a:t>Does Performance Pay Increase Wage Inequality?</a:t>
            </a:r>
            <a:endParaRPr lang="en-GB" sz="3200" dirty="0" smtClean="0"/>
          </a:p>
        </p:txBody>
      </p:sp>
      <p:sp>
        <p:nvSpPr>
          <p:cNvPr id="7" name="TextBox 6"/>
          <p:cNvSpPr txBox="1"/>
          <p:nvPr/>
        </p:nvSpPr>
        <p:spPr>
          <a:xfrm>
            <a:off x="1907704" y="4145592"/>
            <a:ext cx="5832648" cy="2523768"/>
          </a:xfrm>
          <a:prstGeom prst="rect">
            <a:avLst/>
          </a:prstGeom>
          <a:noFill/>
        </p:spPr>
        <p:txBody>
          <a:bodyPr wrap="square" rtlCol="0">
            <a:spAutoFit/>
          </a:bodyPr>
          <a:lstStyle/>
          <a:p>
            <a:pPr algn="ctr"/>
            <a:r>
              <a:rPr lang="en-GB" dirty="0"/>
              <a:t>Mark Bryan </a:t>
            </a:r>
            <a:r>
              <a:rPr lang="en-GB" dirty="0" smtClean="0"/>
              <a:t>(</a:t>
            </a:r>
            <a:r>
              <a:rPr lang="en-GB" dirty="0"/>
              <a:t>ISER, University of Essex)</a:t>
            </a:r>
          </a:p>
          <a:p>
            <a:pPr algn="ctr"/>
            <a:endParaRPr lang="en-GB" dirty="0" smtClean="0"/>
          </a:p>
          <a:p>
            <a:pPr algn="ctr"/>
            <a:r>
              <a:rPr lang="en-GB" dirty="0" smtClean="0"/>
              <a:t>Alex </a:t>
            </a:r>
            <a:r>
              <a:rPr lang="en-GB" dirty="0"/>
              <a:t>Bryson </a:t>
            </a:r>
            <a:r>
              <a:rPr lang="en-GB" dirty="0" smtClean="0"/>
              <a:t>(</a:t>
            </a:r>
            <a:r>
              <a:rPr lang="en-GB" dirty="0"/>
              <a:t>NIESR and CEP)</a:t>
            </a:r>
          </a:p>
          <a:p>
            <a:pPr algn="ctr"/>
            <a:endParaRPr lang="en-GB" dirty="0"/>
          </a:p>
          <a:p>
            <a:pPr algn="ctr"/>
            <a:r>
              <a:rPr lang="en-GB" dirty="0"/>
              <a:t>NIESR Workshop 26th June 2014, </a:t>
            </a:r>
            <a:r>
              <a:rPr lang="en-GB" dirty="0" smtClean="0"/>
              <a:t>London</a:t>
            </a:r>
          </a:p>
          <a:p>
            <a:pPr algn="ctr"/>
            <a:endParaRPr lang="en-GB" dirty="0" smtClean="0"/>
          </a:p>
          <a:p>
            <a:pPr algn="ctr"/>
            <a:endParaRPr lang="en-GB" dirty="0" smtClean="0"/>
          </a:p>
          <a:p>
            <a:pPr algn="ctr"/>
            <a:r>
              <a:rPr lang="en-GB" sz="1400" dirty="0" smtClean="0"/>
              <a:t>Funded </a:t>
            </a:r>
            <a:r>
              <a:rPr lang="en-GB" sz="1400" dirty="0"/>
              <a:t>by the ESRC (Grant Ref. </a:t>
            </a:r>
            <a:r>
              <a:rPr lang="en-GB" sz="1400" dirty="0" smtClean="0"/>
              <a:t>ES/i035846/1</a:t>
            </a:r>
            <a:r>
              <a:rPr lang="en-GB" sz="1400" dirty="0"/>
              <a:t>)</a:t>
            </a:r>
          </a:p>
          <a:p>
            <a:pPr algn="ct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GB" dirty="0" smtClean="0"/>
              <a:t>Notwithstanding data discontinuities, it appears that PP incidence has been either stable (men) or trending down slightly (women) over last 15-20 years.</a:t>
            </a:r>
          </a:p>
          <a:p>
            <a:r>
              <a:rPr lang="en-GB" dirty="0" smtClean="0"/>
              <a:t>Trends broadly hold up in model controlling for demographic and job characteristics.</a:t>
            </a:r>
          </a:p>
          <a:p>
            <a:r>
              <a:rPr lang="en-GB" dirty="0" smtClean="0"/>
              <a:t>PP workers less </a:t>
            </a:r>
            <a:r>
              <a:rPr lang="en-GB" dirty="0"/>
              <a:t>likely to be women, PT, and temporary, and </a:t>
            </a:r>
            <a:r>
              <a:rPr lang="en-GB" dirty="0" smtClean="0"/>
              <a:t>are </a:t>
            </a:r>
            <a:r>
              <a:rPr lang="en-GB" dirty="0"/>
              <a:t>paid more than </a:t>
            </a:r>
            <a:r>
              <a:rPr lang="en-GB" dirty="0" smtClean="0"/>
              <a:t>non PP workers. But some </a:t>
            </a:r>
            <a:r>
              <a:rPr lang="en-GB" dirty="0"/>
              <a:t>differences between the PRP (only) and bonus (only) </a:t>
            </a:r>
            <a:r>
              <a:rPr lang="en-GB" dirty="0" smtClean="0"/>
              <a:t>groups:</a:t>
            </a:r>
          </a:p>
          <a:p>
            <a:pPr lvl="1"/>
            <a:r>
              <a:rPr lang="en-GB" dirty="0" smtClean="0"/>
              <a:t>PRP </a:t>
            </a:r>
            <a:r>
              <a:rPr lang="en-GB" dirty="0"/>
              <a:t>workers are more highly educated than bonus workers and earn more. </a:t>
            </a:r>
            <a:endParaRPr lang="en-GB" dirty="0" smtClean="0"/>
          </a:p>
          <a:p>
            <a:pPr lvl="1"/>
            <a:r>
              <a:rPr lang="en-GB" dirty="0" smtClean="0"/>
              <a:t>Over 20% of PRP workers are in public sector; 8% of bonus </a:t>
            </a:r>
            <a:r>
              <a:rPr lang="en-GB" dirty="0" smtClean="0"/>
              <a:t>workers (and </a:t>
            </a:r>
            <a:r>
              <a:rPr lang="en-GB" dirty="0" smtClean="0"/>
              <a:t>correspondingly </a:t>
            </a:r>
            <a:r>
              <a:rPr lang="en-GB" dirty="0" smtClean="0"/>
              <a:t>more PRP </a:t>
            </a:r>
            <a:r>
              <a:rPr lang="en-GB" dirty="0" smtClean="0"/>
              <a:t>workers are </a:t>
            </a:r>
            <a:r>
              <a:rPr lang="en-GB" dirty="0" smtClean="0"/>
              <a:t>unionised</a:t>
            </a:r>
            <a:r>
              <a:rPr lang="en-GB" dirty="0" smtClean="0"/>
              <a:t>).</a:t>
            </a:r>
          </a:p>
          <a:p>
            <a:pPr lvl="1"/>
            <a:r>
              <a:rPr lang="en-GB" dirty="0" smtClean="0"/>
              <a:t>PRP and bonus are </a:t>
            </a:r>
            <a:r>
              <a:rPr lang="en-GB" dirty="0" smtClean="0"/>
              <a:t>most </a:t>
            </a:r>
            <a:r>
              <a:rPr lang="en-GB" dirty="0" smtClean="0"/>
              <a:t>common among managers and sales occupations; but bonuses also common among clerical and manual occupations.</a:t>
            </a:r>
          </a:p>
          <a:p>
            <a:pPr lvl="1"/>
            <a:endParaRPr lang="en-GB" dirty="0"/>
          </a:p>
        </p:txBody>
      </p:sp>
      <p:sp>
        <p:nvSpPr>
          <p:cNvPr id="3" name="Title 2"/>
          <p:cNvSpPr>
            <a:spLocks noGrp="1"/>
          </p:cNvSpPr>
          <p:nvPr>
            <p:ph type="title"/>
          </p:nvPr>
        </p:nvSpPr>
        <p:spPr/>
        <p:txBody>
          <a:bodyPr/>
          <a:lstStyle/>
          <a:p>
            <a:pPr algn="ctr"/>
            <a:r>
              <a:rPr lang="en-GB" dirty="0" smtClean="0"/>
              <a:t>PP trends and correlates</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10</a:t>
            </a:fld>
            <a:endParaRPr lang="en-GB"/>
          </a:p>
        </p:txBody>
      </p:sp>
    </p:spTree>
    <p:extLst>
      <p:ext uri="{BB962C8B-B14F-4D97-AF65-F5344CB8AC3E}">
        <p14:creationId xmlns:p14="http://schemas.microsoft.com/office/powerpoint/2010/main" val="3663967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Performance pay by occupation</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11</a:t>
            </a:fld>
            <a:endParaRPr lang="en-GB"/>
          </a:p>
        </p:txBody>
      </p:sp>
      <p:pic>
        <p:nvPicPr>
          <p:cNvPr id="5" name="Chart 1"/>
          <p:cNvPicPr>
            <a:picLocks noChangeArrowheads="1"/>
          </p:cNvPicPr>
          <p:nvPr/>
        </p:nvPicPr>
        <p:blipFill>
          <a:blip r:embed="rId2" cstate="print"/>
          <a:srcRect/>
          <a:stretch>
            <a:fillRect/>
          </a:stretch>
        </p:blipFill>
        <p:spPr bwMode="auto">
          <a:xfrm>
            <a:off x="1620000" y="1980000"/>
            <a:ext cx="5976664" cy="3039170"/>
          </a:xfrm>
          <a:prstGeom prst="rect">
            <a:avLst/>
          </a:prstGeom>
          <a:noFill/>
          <a:ln w="9525">
            <a:noFill/>
            <a:miter lim="800000"/>
            <a:headEnd/>
            <a:tailEnd/>
          </a:ln>
        </p:spPr>
      </p:pic>
    </p:spTree>
    <p:extLst>
      <p:ext uri="{BB962C8B-B14F-4D97-AF65-F5344CB8AC3E}">
        <p14:creationId xmlns:p14="http://schemas.microsoft.com/office/powerpoint/2010/main" val="1588514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dirty="0" smtClean="0"/>
              <a:t>Bonus and PRP measures </a:t>
            </a:r>
            <a:r>
              <a:rPr lang="en-GB" dirty="0" smtClean="0"/>
              <a:t>seem to capture </a:t>
            </a:r>
            <a:r>
              <a:rPr lang="en-GB" dirty="0" smtClean="0"/>
              <a:t>different things:</a:t>
            </a:r>
          </a:p>
          <a:p>
            <a:pPr lvl="1"/>
            <a:r>
              <a:rPr lang="en-GB" dirty="0" smtClean="0"/>
              <a:t>Bonus likely captures more occasional forms of PP, not necessarily related to </a:t>
            </a:r>
            <a:r>
              <a:rPr lang="en-GB" dirty="0" smtClean="0"/>
              <a:t>performance</a:t>
            </a:r>
            <a:r>
              <a:rPr lang="en-GB" dirty="0" smtClean="0"/>
              <a:t>, e.g. Christmas bonus or </a:t>
            </a:r>
            <a:r>
              <a:rPr lang="en-GB" dirty="0" smtClean="0"/>
              <a:t>related </a:t>
            </a:r>
            <a:r>
              <a:rPr lang="en-GB" dirty="0" smtClean="0"/>
              <a:t>to collective performance, e.g. </a:t>
            </a:r>
            <a:r>
              <a:rPr lang="en-GB" dirty="0" smtClean="0"/>
              <a:t>profit-related pay.</a:t>
            </a:r>
            <a:endParaRPr lang="en-GB" dirty="0" smtClean="0"/>
          </a:p>
          <a:p>
            <a:pPr lvl="1"/>
            <a:r>
              <a:rPr lang="en-GB" dirty="0" smtClean="0"/>
              <a:t>PRP asks directly about “performance”</a:t>
            </a:r>
          </a:p>
          <a:p>
            <a:r>
              <a:rPr lang="en-GB" dirty="0" err="1" smtClean="0"/>
              <a:t>Gittleman</a:t>
            </a:r>
            <a:r>
              <a:rPr lang="en-GB" dirty="0" smtClean="0"/>
              <a:t> </a:t>
            </a:r>
            <a:r>
              <a:rPr lang="en-GB" dirty="0"/>
              <a:t>and </a:t>
            </a:r>
            <a:r>
              <a:rPr lang="en-GB" dirty="0" smtClean="0"/>
              <a:t>Pierce (2012) used two PP measures, one including all bonuses, the other including performance bonuses only. </a:t>
            </a:r>
          </a:p>
          <a:p>
            <a:r>
              <a:rPr lang="en-GB" dirty="0" smtClean="0"/>
              <a:t>In this spirit, we use two alternative measures of PP:</a:t>
            </a:r>
          </a:p>
          <a:p>
            <a:pPr lvl="1"/>
            <a:r>
              <a:rPr lang="en-GB" dirty="0" smtClean="0"/>
              <a:t>Narrow PP: PRP receipt</a:t>
            </a:r>
          </a:p>
          <a:p>
            <a:pPr lvl="1"/>
            <a:r>
              <a:rPr lang="en-GB" dirty="0" smtClean="0"/>
              <a:t>Broad PP: PRP or bonus receipt</a:t>
            </a:r>
          </a:p>
          <a:p>
            <a:pPr lvl="1"/>
            <a:r>
              <a:rPr lang="en-GB" dirty="0" smtClean="0"/>
              <a:t>Implies we can only use data from 1998 onwards (no PRP before then).</a:t>
            </a:r>
            <a:endParaRPr lang="en-GB" dirty="0"/>
          </a:p>
          <a:p>
            <a:pPr lvl="1"/>
            <a:endParaRPr lang="en-GB" dirty="0"/>
          </a:p>
        </p:txBody>
      </p:sp>
      <p:sp>
        <p:nvSpPr>
          <p:cNvPr id="3" name="Title 2"/>
          <p:cNvSpPr>
            <a:spLocks noGrp="1"/>
          </p:cNvSpPr>
          <p:nvPr>
            <p:ph type="title"/>
          </p:nvPr>
        </p:nvSpPr>
        <p:spPr/>
        <p:txBody>
          <a:bodyPr/>
          <a:lstStyle/>
          <a:p>
            <a:pPr algn="ctr"/>
            <a:r>
              <a:rPr lang="en-GB" dirty="0" smtClean="0"/>
              <a:t>Broad and narrow measures of PP</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12</a:t>
            </a:fld>
            <a:endParaRPr lang="en-GB"/>
          </a:p>
        </p:txBody>
      </p:sp>
    </p:spTree>
    <p:extLst>
      <p:ext uri="{BB962C8B-B14F-4D97-AF65-F5344CB8AC3E}">
        <p14:creationId xmlns:p14="http://schemas.microsoft.com/office/powerpoint/2010/main" val="1468661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PP incidence over time – broad measure of PP</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13</a:t>
            </a:fld>
            <a:endParaRPr lang="en-GB"/>
          </a:p>
        </p:txBody>
      </p:sp>
      <p:pic>
        <p:nvPicPr>
          <p:cNvPr id="4098"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999" y="1979999"/>
            <a:ext cx="6140548" cy="4493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129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18942180"/>
              </p:ext>
            </p:extLst>
          </p:nvPr>
        </p:nvGraphicFramePr>
        <p:xfrm>
          <a:off x="457200" y="2780928"/>
          <a:ext cx="8229600" cy="3337560"/>
        </p:xfrm>
        <a:graphic>
          <a:graphicData uri="http://schemas.openxmlformats.org/drawingml/2006/table">
            <a:tbl>
              <a:tblPr firstRow="1" bandRow="1">
                <a:tableStyleId>{93296810-A885-4BE3-A3E7-6D5BEEA58F35}</a:tableStyleId>
              </a:tblPr>
              <a:tblGrid>
                <a:gridCol w="2057400"/>
                <a:gridCol w="2057400"/>
                <a:gridCol w="2057400"/>
                <a:gridCol w="2057400"/>
              </a:tblGrid>
              <a:tr h="370840">
                <a:tc>
                  <a:txBody>
                    <a:bodyPr/>
                    <a:lstStyle/>
                    <a:p>
                      <a:endParaRPr lang="en-GB" dirty="0"/>
                    </a:p>
                  </a:txBody>
                  <a:tcPr/>
                </a:tc>
                <a:tc>
                  <a:txBody>
                    <a:bodyPr/>
                    <a:lstStyle/>
                    <a:p>
                      <a:r>
                        <a:rPr lang="en-GB" dirty="0" smtClean="0"/>
                        <a:t>Raw</a:t>
                      </a:r>
                      <a:endParaRPr lang="en-GB" dirty="0"/>
                    </a:p>
                  </a:txBody>
                  <a:tcPr/>
                </a:tc>
                <a:tc>
                  <a:txBody>
                    <a:bodyPr/>
                    <a:lstStyle/>
                    <a:p>
                      <a:r>
                        <a:rPr lang="en-GB" dirty="0" smtClean="0"/>
                        <a:t>Adjusted (OLS)</a:t>
                      </a:r>
                      <a:endParaRPr lang="en-GB" dirty="0"/>
                    </a:p>
                  </a:txBody>
                  <a:tcPr/>
                </a:tc>
                <a:tc>
                  <a:txBody>
                    <a:bodyPr/>
                    <a:lstStyle/>
                    <a:p>
                      <a:r>
                        <a:rPr lang="en-GB" dirty="0" smtClean="0"/>
                        <a:t>Adjusted (FE)</a:t>
                      </a:r>
                      <a:endParaRPr lang="en-GB" dirty="0"/>
                    </a:p>
                  </a:txBody>
                  <a:tcPr/>
                </a:tc>
              </a:tr>
              <a:tr h="370840">
                <a:tc>
                  <a:txBody>
                    <a:bodyPr/>
                    <a:lstStyle/>
                    <a:p>
                      <a:r>
                        <a:rPr lang="en-GB" b="1" dirty="0" smtClean="0"/>
                        <a:t>Broad PP</a:t>
                      </a:r>
                    </a:p>
                  </a:txBody>
                  <a:tcPr/>
                </a:tc>
                <a:tc>
                  <a:txBody>
                    <a:bodyPr/>
                    <a:lstStyle/>
                    <a:p>
                      <a:endParaRPr lang="en-GB"/>
                    </a:p>
                  </a:txBody>
                  <a:tcPr/>
                </a:tc>
                <a:tc>
                  <a:txBody>
                    <a:bodyPr/>
                    <a:lstStyle/>
                    <a:p>
                      <a:endParaRPr lang="en-GB"/>
                    </a:p>
                  </a:txBody>
                  <a:tcPr/>
                </a:tc>
                <a:tc>
                  <a:txBody>
                    <a:bodyPr/>
                    <a:lstStyle/>
                    <a:p>
                      <a:endParaRPr lang="en-GB" dirty="0"/>
                    </a:p>
                  </a:txBody>
                  <a:tcPr/>
                </a:tc>
              </a:tr>
              <a:tr h="370840">
                <a:tc>
                  <a:txBody>
                    <a:bodyPr/>
                    <a:lstStyle/>
                    <a:p>
                      <a:r>
                        <a:rPr lang="en-GB" dirty="0" smtClean="0"/>
                        <a:t>Men </a:t>
                      </a:r>
                    </a:p>
                  </a:txBody>
                  <a:tcPr/>
                </a:tc>
                <a:tc>
                  <a:txBody>
                    <a:bodyPr/>
                    <a:lstStyle/>
                    <a:p>
                      <a:r>
                        <a:rPr lang="en-GB" dirty="0" smtClean="0"/>
                        <a:t>20.4%</a:t>
                      </a:r>
                      <a:endParaRPr lang="en-GB" dirty="0"/>
                    </a:p>
                  </a:txBody>
                  <a:tcPr/>
                </a:tc>
                <a:tc>
                  <a:txBody>
                    <a:bodyPr/>
                    <a:lstStyle/>
                    <a:p>
                      <a:r>
                        <a:rPr lang="en-GB" dirty="0" smtClean="0"/>
                        <a:t>11.3%</a:t>
                      </a:r>
                      <a:endParaRPr lang="en-GB" dirty="0"/>
                    </a:p>
                  </a:txBody>
                  <a:tcPr/>
                </a:tc>
                <a:tc>
                  <a:txBody>
                    <a:bodyPr/>
                    <a:lstStyle/>
                    <a:p>
                      <a:r>
                        <a:rPr lang="en-GB" dirty="0" smtClean="0"/>
                        <a:t>2.9%</a:t>
                      </a:r>
                      <a:endParaRPr lang="en-GB" dirty="0"/>
                    </a:p>
                  </a:txBody>
                  <a:tcPr/>
                </a:tc>
              </a:tr>
              <a:tr h="370840">
                <a:tc>
                  <a:txBody>
                    <a:bodyPr/>
                    <a:lstStyle/>
                    <a:p>
                      <a:r>
                        <a:rPr lang="en-GB" dirty="0" smtClean="0"/>
                        <a:t>Women</a:t>
                      </a:r>
                      <a:endParaRPr lang="en-GB" dirty="0"/>
                    </a:p>
                  </a:txBody>
                  <a:tcPr/>
                </a:tc>
                <a:tc>
                  <a:txBody>
                    <a:bodyPr/>
                    <a:lstStyle/>
                    <a:p>
                      <a:r>
                        <a:rPr lang="en-GB" dirty="0" smtClean="0"/>
                        <a:t>13.0%</a:t>
                      </a:r>
                      <a:endParaRPr lang="en-GB" dirty="0"/>
                    </a:p>
                  </a:txBody>
                  <a:tcPr/>
                </a:tc>
                <a:tc>
                  <a:txBody>
                    <a:bodyPr/>
                    <a:lstStyle/>
                    <a:p>
                      <a:r>
                        <a:rPr lang="en-GB" dirty="0" smtClean="0"/>
                        <a:t>10.0%</a:t>
                      </a:r>
                      <a:endParaRPr lang="en-GB" dirty="0"/>
                    </a:p>
                  </a:txBody>
                  <a:tcPr/>
                </a:tc>
                <a:tc>
                  <a:txBody>
                    <a:bodyPr/>
                    <a:lstStyle/>
                    <a:p>
                      <a:r>
                        <a:rPr lang="en-GB" dirty="0" smtClean="0"/>
                        <a:t>4.1%</a:t>
                      </a:r>
                      <a:endParaRPr lang="en-GB" dirty="0"/>
                    </a:p>
                  </a:txBody>
                  <a:tcPr/>
                </a:tc>
              </a:tr>
              <a:tr h="370840">
                <a:tc>
                  <a:txBody>
                    <a:bodyPr/>
                    <a:lstStyle/>
                    <a:p>
                      <a:r>
                        <a:rPr lang="en-GB" dirty="0" smtClean="0"/>
                        <a:t>Women (FT)</a:t>
                      </a:r>
                      <a:endParaRPr lang="en-GB" dirty="0"/>
                    </a:p>
                  </a:txBody>
                  <a:tcPr/>
                </a:tc>
                <a:tc>
                  <a:txBody>
                    <a:bodyPr/>
                    <a:lstStyle/>
                    <a:p>
                      <a:r>
                        <a:rPr lang="en-GB" dirty="0" smtClean="0"/>
                        <a:t>10.9%</a:t>
                      </a:r>
                      <a:endParaRPr lang="en-GB" dirty="0"/>
                    </a:p>
                  </a:txBody>
                  <a:tcPr/>
                </a:tc>
                <a:tc>
                  <a:txBody>
                    <a:bodyPr/>
                    <a:lstStyle/>
                    <a:p>
                      <a:r>
                        <a:rPr lang="en-GB" dirty="0" smtClean="0"/>
                        <a:t>11.1%</a:t>
                      </a:r>
                      <a:endParaRPr lang="en-GB" dirty="0"/>
                    </a:p>
                  </a:txBody>
                  <a:tcPr/>
                </a:tc>
                <a:tc>
                  <a:txBody>
                    <a:bodyPr/>
                    <a:lstStyle/>
                    <a:p>
                      <a:r>
                        <a:rPr lang="en-GB" dirty="0" smtClean="0"/>
                        <a:t>4.1%</a:t>
                      </a:r>
                      <a:endParaRPr lang="en-GB" dirty="0"/>
                    </a:p>
                  </a:txBody>
                  <a:tcPr/>
                </a:tc>
              </a:tr>
              <a:tr h="370840">
                <a:tc>
                  <a:txBody>
                    <a:bodyPr/>
                    <a:lstStyle/>
                    <a:p>
                      <a:r>
                        <a:rPr lang="en-GB" b="1" dirty="0" smtClean="0"/>
                        <a:t>Narrow</a:t>
                      </a:r>
                      <a:r>
                        <a:rPr lang="en-GB" b="1" baseline="0" dirty="0" smtClean="0"/>
                        <a:t> PP</a:t>
                      </a:r>
                      <a:endParaRPr lang="en-GB" b="1"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370840">
                <a:tc>
                  <a:txBody>
                    <a:bodyPr/>
                    <a:lstStyle/>
                    <a:p>
                      <a:r>
                        <a:rPr lang="en-GB" dirty="0" smtClean="0"/>
                        <a:t>Men </a:t>
                      </a:r>
                    </a:p>
                  </a:txBody>
                  <a:tcPr/>
                </a:tc>
                <a:tc>
                  <a:txBody>
                    <a:bodyPr/>
                    <a:lstStyle/>
                    <a:p>
                      <a:r>
                        <a:rPr lang="en-GB" dirty="0" smtClean="0"/>
                        <a:t>21.0%</a:t>
                      </a:r>
                      <a:endParaRPr lang="en-GB" dirty="0"/>
                    </a:p>
                  </a:txBody>
                  <a:tcPr/>
                </a:tc>
                <a:tc>
                  <a:txBody>
                    <a:bodyPr/>
                    <a:lstStyle/>
                    <a:p>
                      <a:r>
                        <a:rPr lang="en-GB" dirty="0" smtClean="0"/>
                        <a:t>9.8%</a:t>
                      </a:r>
                      <a:endParaRPr lang="en-GB" dirty="0"/>
                    </a:p>
                  </a:txBody>
                  <a:tcPr/>
                </a:tc>
                <a:tc>
                  <a:txBody>
                    <a:bodyPr/>
                    <a:lstStyle/>
                    <a:p>
                      <a:r>
                        <a:rPr lang="en-GB" dirty="0" smtClean="0"/>
                        <a:t>2.1%</a:t>
                      </a:r>
                      <a:endParaRPr lang="en-GB" dirty="0"/>
                    </a:p>
                  </a:txBody>
                  <a:tcPr/>
                </a:tc>
              </a:tr>
              <a:tr h="370840">
                <a:tc>
                  <a:txBody>
                    <a:bodyPr/>
                    <a:lstStyle/>
                    <a:p>
                      <a:r>
                        <a:rPr lang="en-GB" dirty="0" smtClean="0"/>
                        <a:t>Women</a:t>
                      </a:r>
                      <a:endParaRPr lang="en-GB" dirty="0"/>
                    </a:p>
                  </a:txBody>
                  <a:tcPr/>
                </a:tc>
                <a:tc>
                  <a:txBody>
                    <a:bodyPr/>
                    <a:lstStyle/>
                    <a:p>
                      <a:r>
                        <a:rPr lang="en-GB" dirty="0" smtClean="0"/>
                        <a:t>23.4%</a:t>
                      </a:r>
                      <a:endParaRPr lang="en-GB" dirty="0"/>
                    </a:p>
                  </a:txBody>
                  <a:tcPr/>
                </a:tc>
                <a:tc>
                  <a:txBody>
                    <a:bodyPr/>
                    <a:lstStyle/>
                    <a:p>
                      <a:r>
                        <a:rPr lang="en-GB" dirty="0" smtClean="0"/>
                        <a:t>9.8%</a:t>
                      </a:r>
                      <a:endParaRPr lang="en-GB" dirty="0"/>
                    </a:p>
                  </a:txBody>
                  <a:tcPr/>
                </a:tc>
                <a:tc>
                  <a:txBody>
                    <a:bodyPr/>
                    <a:lstStyle/>
                    <a:p>
                      <a:r>
                        <a:rPr lang="en-GB" dirty="0" smtClean="0"/>
                        <a:t>3.9%</a:t>
                      </a:r>
                      <a:endParaRPr lang="en-GB" dirty="0"/>
                    </a:p>
                  </a:txBody>
                  <a:tcPr/>
                </a:tc>
              </a:tr>
              <a:tr h="370840">
                <a:tc>
                  <a:txBody>
                    <a:bodyPr/>
                    <a:lstStyle/>
                    <a:p>
                      <a:r>
                        <a:rPr lang="en-GB" dirty="0" smtClean="0"/>
                        <a:t>Women (FT)</a:t>
                      </a:r>
                      <a:endParaRPr lang="en-GB" dirty="0"/>
                    </a:p>
                  </a:txBody>
                  <a:tcPr/>
                </a:tc>
                <a:tc>
                  <a:txBody>
                    <a:bodyPr/>
                    <a:lstStyle/>
                    <a:p>
                      <a:r>
                        <a:rPr lang="en-GB" dirty="0" smtClean="0"/>
                        <a:t>19.1%</a:t>
                      </a:r>
                      <a:endParaRPr lang="en-GB" dirty="0"/>
                    </a:p>
                  </a:txBody>
                  <a:tcPr/>
                </a:tc>
                <a:tc>
                  <a:txBody>
                    <a:bodyPr/>
                    <a:lstStyle/>
                    <a:p>
                      <a:r>
                        <a:rPr lang="en-GB" dirty="0" smtClean="0"/>
                        <a:t>10.3%</a:t>
                      </a:r>
                      <a:endParaRPr lang="en-GB" dirty="0"/>
                    </a:p>
                  </a:txBody>
                  <a:tcPr/>
                </a:tc>
                <a:tc>
                  <a:txBody>
                    <a:bodyPr/>
                    <a:lstStyle/>
                    <a:p>
                      <a:r>
                        <a:rPr lang="en-GB" dirty="0" smtClean="0"/>
                        <a:t>3.5%</a:t>
                      </a:r>
                      <a:endParaRPr lang="en-GB" dirty="0"/>
                    </a:p>
                  </a:txBody>
                  <a:tcPr/>
                </a:tc>
              </a:tr>
            </a:tbl>
          </a:graphicData>
        </a:graphic>
      </p:graphicFrame>
      <p:sp>
        <p:nvSpPr>
          <p:cNvPr id="3" name="Title 2"/>
          <p:cNvSpPr>
            <a:spLocks noGrp="1"/>
          </p:cNvSpPr>
          <p:nvPr>
            <p:ph type="title"/>
          </p:nvPr>
        </p:nvSpPr>
        <p:spPr>
          <a:xfrm>
            <a:off x="457200" y="44624"/>
            <a:ext cx="8229600" cy="1371600"/>
          </a:xfrm>
        </p:spPr>
        <p:txBody>
          <a:bodyPr/>
          <a:lstStyle/>
          <a:p>
            <a:pPr algn="ctr"/>
            <a:r>
              <a:rPr lang="en-GB" dirty="0" smtClean="0"/>
              <a:t>PP and wages</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14</a:t>
            </a:fld>
            <a:endParaRPr lang="en-GB"/>
          </a:p>
        </p:txBody>
      </p:sp>
      <p:sp>
        <p:nvSpPr>
          <p:cNvPr id="7" name="Content Placeholder 1"/>
          <p:cNvSpPr txBox="1">
            <a:spLocks/>
          </p:cNvSpPr>
          <p:nvPr/>
        </p:nvSpPr>
        <p:spPr bwMode="auto">
          <a:xfrm>
            <a:off x="457200" y="1124744"/>
            <a:ext cx="8229600" cy="22322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85000" lnSpcReduction="10000"/>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GB" sz="2000" kern="0" dirty="0" smtClean="0"/>
              <a:t>Before looking at wage distribution, check whether there is a PP premium at the mean and how much can be explained by selection of workers into jobs.</a:t>
            </a:r>
          </a:p>
          <a:p>
            <a:r>
              <a:rPr lang="en-GB" sz="2000" kern="0" dirty="0" smtClean="0"/>
              <a:t>Wages of PP workers are on average 11-24% higher than for FP workers. After controlling for </a:t>
            </a:r>
            <a:r>
              <a:rPr lang="en-GB" sz="2000" kern="0" dirty="0"/>
              <a:t>personal and job </a:t>
            </a:r>
            <a:r>
              <a:rPr lang="en-GB" sz="2000" kern="0" dirty="0" smtClean="0"/>
              <a:t>characteristics, premium is 10-11%, and after controlling for unobserved individual traits it is 2-4%. </a:t>
            </a:r>
          </a:p>
          <a:p>
            <a:r>
              <a:rPr lang="en-GB" sz="2000" kern="0" dirty="0" smtClean="0"/>
              <a:t>So on average PP raises wages but there is positive sorting into PP jobs.</a:t>
            </a:r>
          </a:p>
          <a:p>
            <a:endParaRPr lang="en-GB" kern="0" dirty="0" smtClean="0"/>
          </a:p>
          <a:p>
            <a:endParaRPr lang="en-GB" kern="0" dirty="0" smtClean="0"/>
          </a:p>
          <a:p>
            <a:pPr lvl="1"/>
            <a:endParaRPr lang="en-GB" kern="0" dirty="0"/>
          </a:p>
        </p:txBody>
      </p:sp>
    </p:spTree>
    <p:extLst>
      <p:ext uri="{BB962C8B-B14F-4D97-AF65-F5344CB8AC3E}">
        <p14:creationId xmlns:p14="http://schemas.microsoft.com/office/powerpoint/2010/main" val="763746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dirty="0" smtClean="0"/>
              <a:t>Look at how hourly wage dispersion has changed over 1998-2008 for 3 groups: men, women and FT women. </a:t>
            </a:r>
          </a:p>
          <a:p>
            <a:r>
              <a:rPr lang="en-GB" dirty="0"/>
              <a:t>We show graphs </a:t>
            </a:r>
            <a:r>
              <a:rPr lang="en-GB" dirty="0" smtClean="0"/>
              <a:t>of dispersion in both tails (1%, 5% and 10% relative to median; note </a:t>
            </a:r>
            <a:r>
              <a:rPr lang="en-GB" dirty="0"/>
              <a:t>negative </a:t>
            </a:r>
            <a:r>
              <a:rPr lang="en-GB" dirty="0" smtClean="0"/>
              <a:t>scale for lower tail).</a:t>
            </a:r>
          </a:p>
          <a:p>
            <a:r>
              <a:rPr lang="en-GB" dirty="0" smtClean="0"/>
              <a:t>Use 2-year moving average to increase sample size (</a:t>
            </a:r>
            <a:r>
              <a:rPr lang="en-GB" dirty="0" err="1" smtClean="0"/>
              <a:t>approx</a:t>
            </a:r>
            <a:r>
              <a:rPr lang="en-GB" dirty="0" smtClean="0"/>
              <a:t> 35-40 </a:t>
            </a:r>
            <a:r>
              <a:rPr lang="en-GB" dirty="0" err="1" smtClean="0"/>
              <a:t>obs</a:t>
            </a:r>
            <a:r>
              <a:rPr lang="en-GB" dirty="0" smtClean="0"/>
              <a:t> in 1% tails (25 </a:t>
            </a:r>
            <a:r>
              <a:rPr lang="en-GB" dirty="0" err="1" smtClean="0"/>
              <a:t>obs</a:t>
            </a:r>
            <a:r>
              <a:rPr lang="en-GB" dirty="0" smtClean="0"/>
              <a:t> for FT women)).</a:t>
            </a:r>
            <a:endParaRPr lang="en-GB" dirty="0"/>
          </a:p>
          <a:p>
            <a:r>
              <a:rPr lang="en-GB" dirty="0" smtClean="0"/>
              <a:t>How does BHPS compare with other sources (noting sample differences)?</a:t>
            </a:r>
            <a:endParaRPr lang="en-GB" dirty="0" smtClean="0"/>
          </a:p>
          <a:p>
            <a:endParaRPr lang="en-GB" dirty="0" smtClean="0"/>
          </a:p>
          <a:p>
            <a:pPr lvl="1"/>
            <a:endParaRPr lang="en-GB" dirty="0"/>
          </a:p>
        </p:txBody>
      </p:sp>
      <p:sp>
        <p:nvSpPr>
          <p:cNvPr id="3" name="Title 2"/>
          <p:cNvSpPr>
            <a:spLocks noGrp="1"/>
          </p:cNvSpPr>
          <p:nvPr>
            <p:ph type="title"/>
          </p:nvPr>
        </p:nvSpPr>
        <p:spPr/>
        <p:txBody>
          <a:bodyPr/>
          <a:lstStyle/>
          <a:p>
            <a:pPr algn="ctr"/>
            <a:r>
              <a:rPr lang="en-GB" dirty="0" smtClean="0"/>
              <a:t>Wage dispersion</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15</a:t>
            </a:fld>
            <a:endParaRPr lang="en-GB"/>
          </a:p>
        </p:txBody>
      </p:sp>
    </p:spTree>
    <p:extLst>
      <p:ext uri="{BB962C8B-B14F-4D97-AF65-F5344CB8AC3E}">
        <p14:creationId xmlns:p14="http://schemas.microsoft.com/office/powerpoint/2010/main" val="2015848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Wage dispersion over time - men</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16</a:t>
            </a:fld>
            <a:endParaRPr lang="en-GB"/>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5788" y="1620000"/>
            <a:ext cx="6140548" cy="4493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6098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Wage dispersion over time - women</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17</a:t>
            </a:fld>
            <a:endParaRPr lang="en-GB"/>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815810"/>
            <a:ext cx="6140548" cy="4493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31279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Wage dispersion over time – FT women</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18</a:t>
            </a:fld>
            <a:endParaRPr lang="en-GB"/>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815810"/>
            <a:ext cx="6140548" cy="4493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60633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GB" dirty="0" smtClean="0"/>
              <a:t>We compare our results </a:t>
            </a:r>
            <a:r>
              <a:rPr lang="en-GB" dirty="0"/>
              <a:t>to </a:t>
            </a:r>
            <a:r>
              <a:rPr lang="en-GB" dirty="0" smtClean="0"/>
              <a:t>NES/ASHE </a:t>
            </a:r>
            <a:r>
              <a:rPr lang="en-GB" dirty="0" smtClean="0"/>
              <a:t>trends (90-50 and </a:t>
            </a:r>
            <a:r>
              <a:rPr lang="en-GB" dirty="0"/>
              <a:t>50-10) reported in Lindley and </a:t>
            </a:r>
            <a:r>
              <a:rPr lang="en-GB" dirty="0" err="1"/>
              <a:t>Machin</a:t>
            </a:r>
            <a:r>
              <a:rPr lang="en-GB" dirty="0"/>
              <a:t> (2013</a:t>
            </a:r>
            <a:r>
              <a:rPr lang="en-GB" dirty="0" smtClean="0"/>
              <a:t>).</a:t>
            </a:r>
            <a:endParaRPr lang="en-GB" dirty="0" smtClean="0"/>
          </a:p>
          <a:p>
            <a:r>
              <a:rPr lang="en-GB" dirty="0"/>
              <a:t>For women’s hourly wages, L&amp;M </a:t>
            </a:r>
            <a:r>
              <a:rPr lang="en-GB" dirty="0" smtClean="0"/>
              <a:t>find increasing </a:t>
            </a:r>
            <a:r>
              <a:rPr lang="en-GB" dirty="0"/>
              <a:t>dispersion at top and reducing dispersion at bottom over 1998-2008. </a:t>
            </a:r>
          </a:p>
          <a:p>
            <a:pPr lvl="1"/>
            <a:r>
              <a:rPr lang="en-GB" dirty="0"/>
              <a:t>We find similar, though little change at very bottom (50-1, not reported in L&amp;M) </a:t>
            </a:r>
          </a:p>
          <a:p>
            <a:r>
              <a:rPr lang="en-GB" dirty="0" smtClean="0"/>
              <a:t>For men’s </a:t>
            </a:r>
            <a:r>
              <a:rPr lang="en-GB" dirty="0"/>
              <a:t>hourly wages, L&amp;M </a:t>
            </a:r>
            <a:r>
              <a:rPr lang="en-GB" dirty="0" smtClean="0"/>
              <a:t>find increasing </a:t>
            </a:r>
            <a:r>
              <a:rPr lang="en-GB" dirty="0"/>
              <a:t>dispersion at top and </a:t>
            </a:r>
            <a:r>
              <a:rPr lang="en-GB" dirty="0" smtClean="0"/>
              <a:t>moderately reducing </a:t>
            </a:r>
            <a:r>
              <a:rPr lang="en-GB" dirty="0"/>
              <a:t>dispersion at bottom over 1998-2008. </a:t>
            </a:r>
          </a:p>
          <a:p>
            <a:pPr lvl="1"/>
            <a:r>
              <a:rPr lang="en-GB" dirty="0"/>
              <a:t>We </a:t>
            </a:r>
            <a:r>
              <a:rPr lang="en-GB" dirty="0" smtClean="0"/>
              <a:t>only find increasing dispersion at very top (99-50, not </a:t>
            </a:r>
            <a:r>
              <a:rPr lang="en-GB" dirty="0"/>
              <a:t>reported in L&amp;M</a:t>
            </a:r>
            <a:r>
              <a:rPr lang="en-GB" dirty="0" smtClean="0"/>
              <a:t>). </a:t>
            </a:r>
          </a:p>
          <a:p>
            <a:pPr lvl="1"/>
            <a:r>
              <a:rPr lang="en-GB" dirty="0" smtClean="0"/>
              <a:t>At bottom we see no real change except in 50-1 differential (falling until 2001-2, then increasing sharply).</a:t>
            </a:r>
          </a:p>
          <a:p>
            <a:r>
              <a:rPr lang="en-GB" dirty="0" smtClean="0"/>
              <a:t>Sample differences? E.g. incomplete ASHE coverage of low paid workers; lack of coverage of new immigrants in BHPS.</a:t>
            </a:r>
            <a:endParaRPr lang="en-GB" dirty="0"/>
          </a:p>
          <a:p>
            <a:pPr lvl="1"/>
            <a:endParaRPr lang="en-GB" dirty="0"/>
          </a:p>
        </p:txBody>
      </p:sp>
      <p:sp>
        <p:nvSpPr>
          <p:cNvPr id="3" name="Title 2"/>
          <p:cNvSpPr>
            <a:spLocks noGrp="1"/>
          </p:cNvSpPr>
          <p:nvPr>
            <p:ph type="title"/>
          </p:nvPr>
        </p:nvSpPr>
        <p:spPr/>
        <p:txBody>
          <a:bodyPr/>
          <a:lstStyle/>
          <a:p>
            <a:pPr algn="ctr"/>
            <a:r>
              <a:rPr lang="en-GB" dirty="0" smtClean="0"/>
              <a:t>Wage dispersion over time</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19</a:t>
            </a:fld>
            <a:endParaRPr lang="en-GB"/>
          </a:p>
        </p:txBody>
      </p:sp>
    </p:spTree>
    <p:extLst>
      <p:ext uri="{BB962C8B-B14F-4D97-AF65-F5344CB8AC3E}">
        <p14:creationId xmlns:p14="http://schemas.microsoft.com/office/powerpoint/2010/main" val="1503302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457200" y="188640"/>
            <a:ext cx="8229600" cy="1371600"/>
          </a:xfrm>
        </p:spPr>
        <p:txBody>
          <a:bodyPr/>
          <a:lstStyle/>
          <a:p>
            <a:pPr algn="ctr"/>
            <a:r>
              <a:rPr lang="en-GB" dirty="0" smtClean="0"/>
              <a:t>Motivation</a:t>
            </a:r>
          </a:p>
        </p:txBody>
      </p:sp>
      <p:sp>
        <p:nvSpPr>
          <p:cNvPr id="56323" name="Rectangle 9"/>
          <p:cNvSpPr>
            <a:spLocks noGrp="1"/>
          </p:cNvSpPr>
          <p:nvPr>
            <p:ph type="body" idx="4294967295"/>
          </p:nvPr>
        </p:nvSpPr>
        <p:spPr>
          <a:xfrm>
            <a:off x="395288" y="1196752"/>
            <a:ext cx="8229600" cy="4741515"/>
          </a:xfrm>
        </p:spPr>
        <p:txBody>
          <a:bodyPr/>
          <a:lstStyle/>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Vast literature on wage effects of performance pay (PP)</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Expectation that PP should increase wage dispersion</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But does it? Depends on</a:t>
            </a:r>
          </a:p>
          <a:p>
            <a:pPr marL="1084263" lvl="1" indent="-341313">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Who receives it</a:t>
            </a:r>
          </a:p>
          <a:p>
            <a:pPr marL="1084263" lvl="1" indent="-341313">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Size of any PP premium/penalty across the distribution</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Evidence on contribution to changes in wage dispersion in the United States is contested</a:t>
            </a:r>
          </a:p>
          <a:p>
            <a:pPr marL="1084263" lvl="1" indent="-341313">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Important: Lemieux et al., 2009</a:t>
            </a:r>
          </a:p>
          <a:p>
            <a:pPr marL="1084263" lvl="1" indent="-341313">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Not really: Gittleman and Pierce, 2012</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What about Britain today?</a:t>
            </a:r>
            <a:endParaRPr lang="en-GB" sz="2800" dirty="0"/>
          </a:p>
        </p:txBody>
      </p:sp>
    </p:spTree>
    <p:extLst>
      <p:ext uri="{BB962C8B-B14F-4D97-AF65-F5344CB8AC3E}">
        <p14:creationId xmlns:p14="http://schemas.microsoft.com/office/powerpoint/2010/main" val="28824610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457200" y="274638"/>
            <a:ext cx="8229600" cy="706090"/>
          </a:xfrm>
        </p:spPr>
        <p:txBody>
          <a:bodyPr/>
          <a:lstStyle/>
          <a:p>
            <a:pPr algn="ctr"/>
            <a:r>
              <a:rPr lang="en-GB" sz="3600" dirty="0" smtClean="0"/>
              <a:t>Estimating PP Effect on Wage Dispersion</a:t>
            </a:r>
          </a:p>
        </p:txBody>
      </p:sp>
      <p:sp>
        <p:nvSpPr>
          <p:cNvPr id="56323" name="Rectangle 9"/>
          <p:cNvSpPr>
            <a:spLocks noGrp="1"/>
          </p:cNvSpPr>
          <p:nvPr>
            <p:ph type="body" idx="4294967295"/>
          </p:nvPr>
        </p:nvSpPr>
        <p:spPr>
          <a:xfrm>
            <a:off x="251520" y="1052736"/>
            <a:ext cx="8640960" cy="5472608"/>
          </a:xfrm>
        </p:spPr>
        <p:txBody>
          <a:bodyPr>
            <a:normAutofit fontScale="92500" lnSpcReduction="10000"/>
          </a:bodyPr>
          <a:lstStyle/>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Reweighting estimator</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Di </a:t>
            </a:r>
            <a:r>
              <a:rPr lang="en-GB" sz="2400" dirty="0" err="1" smtClean="0"/>
              <a:t>Nardo</a:t>
            </a:r>
            <a:r>
              <a:rPr lang="en-GB" sz="2400" dirty="0" smtClean="0"/>
              <a:t> and Lemieux </a:t>
            </a:r>
            <a:r>
              <a:rPr lang="en-GB" sz="2400" dirty="0" smtClean="0"/>
              <a:t>1997; Lemieux et al 2009</a:t>
            </a:r>
            <a:endParaRPr lang="en-GB" sz="2400" dirty="0" smtClean="0"/>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Constructs counterfactual wage distribution that proxies wage distribution that would have obtained in the absence of performance pay</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Achieved by reweighting fixed pay employees such that those with a higher PP probability are given a larger weight</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Outcome: obtain distribution of FP employees that is representative of whole </a:t>
            </a:r>
            <a:r>
              <a:rPr lang="en-GB" sz="2400" dirty="0" smtClean="0"/>
              <a:t>workforce. </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Compare counterfactual distribution (no PP employees) with </a:t>
            </a:r>
            <a:r>
              <a:rPr lang="en-GB" sz="2800" dirty="0"/>
              <a:t>actual distribution (that includes PP employees</a:t>
            </a:r>
            <a:r>
              <a:rPr lang="en-GB" sz="2800" dirty="0" smtClean="0"/>
              <a:t>).</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Hence recover </a:t>
            </a:r>
            <a:r>
              <a:rPr lang="en-GB" sz="2800" dirty="0" smtClean="0"/>
              <a:t>PP effect at different parts of wage distribution:</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Show PP effect on cross sectional distributions in 1998-2000 and 2006-08.</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Show </a:t>
            </a:r>
            <a:r>
              <a:rPr lang="en-GB" sz="2400" dirty="0"/>
              <a:t>how </a:t>
            </a:r>
            <a:r>
              <a:rPr lang="en-GB" sz="2400" dirty="0" smtClean="0"/>
              <a:t>actual distribution changed between 1998-2000 </a:t>
            </a:r>
            <a:r>
              <a:rPr lang="en-GB" sz="2400" dirty="0"/>
              <a:t>and </a:t>
            </a:r>
            <a:r>
              <a:rPr lang="en-GB" sz="2400" dirty="0" smtClean="0"/>
              <a:t>2006-08; and how it would have changed in absence of PP.</a:t>
            </a:r>
            <a:endParaRPr lang="en-GB" sz="2400" dirty="0" smtClean="0"/>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dirty="0" smtClean="0"/>
          </a:p>
          <a:p>
            <a:pPr marL="6842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Tree>
    <p:extLst>
      <p:ext uri="{BB962C8B-B14F-4D97-AF65-F5344CB8AC3E}">
        <p14:creationId xmlns:p14="http://schemas.microsoft.com/office/powerpoint/2010/main" val="18107708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Effect of PP (broad) on wage distribution – men</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21</a:t>
            </a:fld>
            <a:endParaRPr lang="en-GB"/>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83780" y="1959826"/>
            <a:ext cx="6140548" cy="4493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2031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Effect of PP (broad) on change in wage distribution – men</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22</a:t>
            </a:fld>
            <a:endParaRPr lang="en-GB"/>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887818"/>
            <a:ext cx="6140548" cy="4493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9110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Effect of PP (broad) on wage distribution – women</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23</a:t>
            </a:fld>
            <a:endParaRPr lang="en-GB"/>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1815810"/>
            <a:ext cx="6140548" cy="4493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9430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Effect of PP (broad) on change in wage distribution – women</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24</a:t>
            </a:fld>
            <a:endParaRPr lang="en-GB"/>
          </a:p>
        </p:txBody>
      </p:sp>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887818"/>
            <a:ext cx="6140548" cy="4493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10722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Effect of PP (broad) on wage distribution – FT women</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25</a:t>
            </a:fld>
            <a:endParaRPr lang="en-GB"/>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1887818"/>
            <a:ext cx="6140548" cy="4493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73007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Effect of PP (broad) on change in wage distribution – FT women</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26</a:t>
            </a:fld>
            <a:endParaRPr lang="en-GB"/>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83780" y="1887818"/>
            <a:ext cx="6140548" cy="4493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6682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328592"/>
          </a:xfrm>
        </p:spPr>
        <p:txBody>
          <a:bodyPr>
            <a:normAutofit fontScale="62500" lnSpcReduction="20000"/>
          </a:bodyPr>
          <a:lstStyle/>
          <a:p>
            <a:r>
              <a:rPr lang="en-GB" dirty="0" smtClean="0"/>
              <a:t>PP raises overall wages – but by different amounts across distribution</a:t>
            </a:r>
          </a:p>
          <a:p>
            <a:pPr lvl="1"/>
            <a:r>
              <a:rPr lang="en-GB" dirty="0" smtClean="0"/>
              <a:t>Note this is not the same as PP premium referred to earlier! Here we compare actual world (with PP) vs counterfactual, no PP world. There we compared PP workers vs FP workers.</a:t>
            </a:r>
          </a:p>
          <a:p>
            <a:r>
              <a:rPr lang="en-GB" dirty="0" smtClean="0"/>
              <a:t>Men:</a:t>
            </a:r>
          </a:p>
          <a:p>
            <a:pPr lvl="1"/>
            <a:r>
              <a:rPr lang="en-GB" dirty="0" smtClean="0"/>
              <a:t>PP increases wages by about 5% at median, but by substantially more (up to 10</a:t>
            </a:r>
            <a:r>
              <a:rPr lang="en-GB" dirty="0"/>
              <a:t>%+) towards top </a:t>
            </a:r>
            <a:r>
              <a:rPr lang="en-GB" dirty="0" smtClean="0"/>
              <a:t>of distribution</a:t>
            </a:r>
          </a:p>
          <a:p>
            <a:pPr lvl="1"/>
            <a:r>
              <a:rPr lang="en-GB" dirty="0" smtClean="0"/>
              <a:t>Hence PP </a:t>
            </a:r>
            <a:r>
              <a:rPr lang="en-GB" dirty="0" smtClean="0"/>
              <a:t>widens top-half inequality – but widening effect did not change between 1998-2000 and 2006-8. </a:t>
            </a:r>
          </a:p>
          <a:p>
            <a:pPr lvl="1"/>
            <a:r>
              <a:rPr lang="en-GB" dirty="0" smtClean="0"/>
              <a:t>So o</a:t>
            </a:r>
            <a:r>
              <a:rPr lang="en-GB" dirty="0" smtClean="0"/>
              <a:t>verall PP did not contribute to changes in men’s wage inequality over the period.</a:t>
            </a:r>
          </a:p>
          <a:p>
            <a:r>
              <a:rPr lang="en-GB" dirty="0" smtClean="0"/>
              <a:t>(FT) women: </a:t>
            </a:r>
          </a:p>
          <a:p>
            <a:pPr lvl="1"/>
            <a:r>
              <a:rPr lang="en-GB" dirty="0"/>
              <a:t>PP increases wages by about </a:t>
            </a:r>
            <a:r>
              <a:rPr lang="en-GB" dirty="0" smtClean="0"/>
              <a:t>2% </a:t>
            </a:r>
            <a:r>
              <a:rPr lang="en-GB" dirty="0"/>
              <a:t>at </a:t>
            </a:r>
            <a:r>
              <a:rPr lang="en-GB" dirty="0" smtClean="0"/>
              <a:t>median.</a:t>
            </a:r>
          </a:p>
          <a:p>
            <a:pPr lvl="1"/>
            <a:r>
              <a:rPr lang="en-GB" dirty="0" smtClean="0"/>
              <a:t>Larger effects (up to 4%) in lower half of distribution in 1998-2000, but larger effects in  upper half of </a:t>
            </a:r>
            <a:r>
              <a:rPr lang="en-GB" dirty="0"/>
              <a:t>distribution in </a:t>
            </a:r>
            <a:r>
              <a:rPr lang="en-GB" dirty="0" smtClean="0"/>
              <a:t>2006-8. So PP became less equalising over the period.</a:t>
            </a:r>
          </a:p>
          <a:p>
            <a:pPr lvl="1"/>
            <a:r>
              <a:rPr lang="en-GB" dirty="0" smtClean="0"/>
              <a:t>Overall effect of PP was to widen inequality in top half.</a:t>
            </a:r>
          </a:p>
          <a:p>
            <a:r>
              <a:rPr lang="en-GB" dirty="0" smtClean="0"/>
              <a:t>The above for broad PP. Preliminary estimations suggest similar results for narrow PP.</a:t>
            </a:r>
            <a:endParaRPr lang="en-GB" dirty="0"/>
          </a:p>
        </p:txBody>
      </p:sp>
      <p:sp>
        <p:nvSpPr>
          <p:cNvPr id="3" name="Title 2"/>
          <p:cNvSpPr>
            <a:spLocks noGrp="1"/>
          </p:cNvSpPr>
          <p:nvPr>
            <p:ph type="title"/>
          </p:nvPr>
        </p:nvSpPr>
        <p:spPr>
          <a:xfrm>
            <a:off x="457200" y="116632"/>
            <a:ext cx="8229600" cy="1371600"/>
          </a:xfrm>
        </p:spPr>
        <p:txBody>
          <a:bodyPr/>
          <a:lstStyle/>
          <a:p>
            <a:pPr algn="ctr"/>
            <a:r>
              <a:rPr lang="en-GB" dirty="0" smtClean="0"/>
              <a:t>Effect of PP on wage dispersion</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27</a:t>
            </a:fld>
            <a:endParaRPr lang="en-GB"/>
          </a:p>
        </p:txBody>
      </p:sp>
    </p:spTree>
    <p:extLst>
      <p:ext uri="{BB962C8B-B14F-4D97-AF65-F5344CB8AC3E}">
        <p14:creationId xmlns:p14="http://schemas.microsoft.com/office/powerpoint/2010/main" val="1639416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457200" y="274638"/>
            <a:ext cx="8229600" cy="778098"/>
          </a:xfrm>
        </p:spPr>
        <p:txBody>
          <a:bodyPr/>
          <a:lstStyle/>
          <a:p>
            <a:pPr algn="ctr"/>
            <a:r>
              <a:rPr lang="en-GB" dirty="0" smtClean="0"/>
              <a:t>Conclusions</a:t>
            </a:r>
          </a:p>
        </p:txBody>
      </p:sp>
      <p:sp>
        <p:nvSpPr>
          <p:cNvPr id="56323" name="Rectangle 9"/>
          <p:cNvSpPr>
            <a:spLocks noGrp="1"/>
          </p:cNvSpPr>
          <p:nvPr>
            <p:ph type="body" idx="4294967295"/>
          </p:nvPr>
        </p:nvSpPr>
        <p:spPr>
          <a:xfrm>
            <a:off x="395288" y="980728"/>
            <a:ext cx="8497192" cy="5029547"/>
          </a:xfrm>
        </p:spPr>
        <p:txBody>
          <a:bodyPr>
            <a:normAutofit fontScale="92500" lnSpcReduction="10000"/>
          </a:bodyPr>
          <a:lstStyle/>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PP receipt falls for women and is stable for men between 1998 and 2008</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True for broad and narrow measures of PP</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Robust to controls for demographic and job traits</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Positive selection into PP on ability (observed and unobserved)</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Thus regression-adjusted wage returns to PP are smaller than raw gap. Remain 10 log points, adjusting for observed traits, and 3 log points, adjusting for unobserved traits.</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Wage dispersion grew at the top of the wage distribution (very top for men), and reduced at the bottom of the distribution for women (not men).</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PP contributed to growing wage dispersion at the top, but only among women</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Robust to PP measure used</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Most notable among FT women</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dirty="0"/>
          </a:p>
        </p:txBody>
      </p:sp>
    </p:spTree>
    <p:extLst>
      <p:ext uri="{BB962C8B-B14F-4D97-AF65-F5344CB8AC3E}">
        <p14:creationId xmlns:p14="http://schemas.microsoft.com/office/powerpoint/2010/main" val="21494443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457200" y="274638"/>
            <a:ext cx="8229600" cy="778098"/>
          </a:xfrm>
        </p:spPr>
        <p:txBody>
          <a:bodyPr/>
          <a:lstStyle/>
          <a:p>
            <a:pPr algn="ctr"/>
            <a:r>
              <a:rPr lang="en-GB" dirty="0" smtClean="0"/>
              <a:t>Next Steps</a:t>
            </a:r>
          </a:p>
        </p:txBody>
      </p:sp>
      <p:sp>
        <p:nvSpPr>
          <p:cNvPr id="56323" name="Rectangle 9"/>
          <p:cNvSpPr>
            <a:spLocks noGrp="1"/>
          </p:cNvSpPr>
          <p:nvPr>
            <p:ph type="body" idx="4294967295"/>
          </p:nvPr>
        </p:nvSpPr>
        <p:spPr>
          <a:xfrm>
            <a:off x="395288" y="1279773"/>
            <a:ext cx="8497192" cy="5029547"/>
          </a:xfrm>
        </p:spPr>
        <p:txBody>
          <a:bodyPr/>
          <a:lstStyle/>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latin typeface="+mn-lt"/>
              </a:rPr>
              <a:t>Add detailed results for narrow PP measure. </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latin typeface="+mn-lt"/>
              </a:rPr>
              <a:t>Current results based on PP receipt in a given year. Extend to look at PP jobs (receipt in any year in a given job). </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latin typeface="+mn-lt"/>
              </a:rPr>
              <a:t>But need “end-point adjustment” to correct for limited number of periods observed at each end of panel</a:t>
            </a:r>
            <a:endParaRPr lang="en-GB" sz="2400" dirty="0" smtClean="0">
              <a:latin typeface="+mn-lt"/>
            </a:endParaRP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latin typeface="+mn-lt"/>
              </a:rPr>
              <a:t>We currently include public and private sectors. Do for private sector only? Sample sizes (for PRP workers)? </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Include irregular bonuses in hourly wage measure? </a:t>
            </a:r>
            <a:endParaRPr lang="en-GB" sz="2400" dirty="0" smtClean="0"/>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dirty="0" smtClean="0">
              <a:latin typeface="+mn-lt"/>
            </a:endParaRPr>
          </a:p>
        </p:txBody>
      </p:sp>
    </p:spTree>
    <p:extLst>
      <p:ext uri="{BB962C8B-B14F-4D97-AF65-F5344CB8AC3E}">
        <p14:creationId xmlns:p14="http://schemas.microsoft.com/office/powerpoint/2010/main" val="911498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457200" y="188640"/>
            <a:ext cx="8229600" cy="1371600"/>
          </a:xfrm>
        </p:spPr>
        <p:txBody>
          <a:bodyPr/>
          <a:lstStyle/>
          <a:p>
            <a:pPr algn="ctr"/>
            <a:r>
              <a:rPr lang="en-GB" dirty="0" smtClean="0"/>
              <a:t>What we do</a:t>
            </a:r>
          </a:p>
        </p:txBody>
      </p:sp>
      <p:sp>
        <p:nvSpPr>
          <p:cNvPr id="56323" name="Rectangle 9"/>
          <p:cNvSpPr>
            <a:spLocks noGrp="1"/>
          </p:cNvSpPr>
          <p:nvPr>
            <p:ph type="body" idx="4294967295"/>
          </p:nvPr>
        </p:nvSpPr>
        <p:spPr>
          <a:xfrm>
            <a:off x="395288" y="1340768"/>
            <a:ext cx="8229600" cy="4669507"/>
          </a:xfrm>
        </p:spPr>
        <p:txBody>
          <a:bodyPr/>
          <a:lstStyle/>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latin typeface="+mn-lt"/>
              </a:rPr>
              <a:t>Incidence of PP 1998-2008</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smtClean="0"/>
              <a:t>Types of PP</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smtClean="0">
                <a:latin typeface="+mn-lt"/>
              </a:rPr>
              <a:t>Men, Women, FT women</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latin typeface="+mn-lt"/>
            </a:endParaRP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Who receives PP?</a:t>
            </a:r>
            <a:endParaRPr lang="en-GB" dirty="0" smtClean="0">
              <a:latin typeface="+mn-lt"/>
            </a:endParaRP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smtClean="0"/>
              <a:t>Occupation, industry, demographics</a:t>
            </a:r>
            <a:endParaRPr lang="en-GB" sz="3200" dirty="0" smtClean="0">
              <a:latin typeface="+mn-lt"/>
            </a:endParaRPr>
          </a:p>
          <a:p>
            <a:pPr marL="341313" indent="-341313">
              <a:lnSpc>
                <a:spcPct val="8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latin typeface="+mn-lt"/>
            </a:endParaRP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Effects of PP on wage dispersion</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smtClean="0"/>
              <a:t>Estimate counterfactual wage distribution (as per Lemieux et al., 2009)</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latin typeface="+mn-lt"/>
            </a:endParaRP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latin typeface="+mn-lt"/>
            </a:endParaRPr>
          </a:p>
        </p:txBody>
      </p:sp>
    </p:spTree>
    <p:extLst>
      <p:ext uri="{BB962C8B-B14F-4D97-AF65-F5344CB8AC3E}">
        <p14:creationId xmlns:p14="http://schemas.microsoft.com/office/powerpoint/2010/main" val="1482768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457200" y="274638"/>
            <a:ext cx="8229600" cy="778098"/>
          </a:xfrm>
        </p:spPr>
        <p:txBody>
          <a:bodyPr/>
          <a:lstStyle/>
          <a:p>
            <a:pPr algn="ctr"/>
            <a:r>
              <a:rPr lang="en-GB" dirty="0" smtClean="0"/>
              <a:t>Findings</a:t>
            </a:r>
          </a:p>
        </p:txBody>
      </p:sp>
      <p:sp>
        <p:nvSpPr>
          <p:cNvPr id="56323" name="Rectangle 9"/>
          <p:cNvSpPr>
            <a:spLocks noGrp="1"/>
          </p:cNvSpPr>
          <p:nvPr>
            <p:ph type="body" idx="4294967295"/>
          </p:nvPr>
        </p:nvSpPr>
        <p:spPr>
          <a:xfrm>
            <a:off x="395288" y="980728"/>
            <a:ext cx="8497192" cy="5029547"/>
          </a:xfrm>
        </p:spPr>
        <p:txBody>
          <a:bodyPr>
            <a:normAutofit fontScale="92500" lnSpcReduction="10000"/>
          </a:bodyPr>
          <a:lstStyle/>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latin typeface="+mn-lt"/>
              </a:rPr>
              <a:t>PP receipt falls </a:t>
            </a:r>
            <a:r>
              <a:rPr lang="en-GB" sz="2800" dirty="0" smtClean="0">
                <a:latin typeface="+mn-lt"/>
              </a:rPr>
              <a:t>for women and is stable for men between </a:t>
            </a:r>
            <a:r>
              <a:rPr lang="en-GB" sz="2800" dirty="0" smtClean="0">
                <a:latin typeface="+mn-lt"/>
              </a:rPr>
              <a:t>1998 and 2008</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True for broad and narrow measures of </a:t>
            </a:r>
            <a:r>
              <a:rPr lang="en-GB" sz="2400" dirty="0" smtClean="0"/>
              <a:t>PP</a:t>
            </a:r>
            <a:endParaRPr lang="en-GB" sz="2400" dirty="0" smtClean="0"/>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Robust </a:t>
            </a:r>
            <a:r>
              <a:rPr lang="en-GB" sz="2400" dirty="0" smtClean="0"/>
              <a:t>to controls for demographic and job traits</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latin typeface="+mn-lt"/>
              </a:rPr>
              <a:t>Positive </a:t>
            </a:r>
            <a:r>
              <a:rPr lang="en-GB" sz="2800" dirty="0" smtClean="0">
                <a:latin typeface="+mn-lt"/>
              </a:rPr>
              <a:t>selection into PP on </a:t>
            </a:r>
            <a:r>
              <a:rPr lang="en-GB" sz="2800" dirty="0" smtClean="0">
                <a:latin typeface="+mn-lt"/>
              </a:rPr>
              <a:t>ability (observed and unobserved)</a:t>
            </a:r>
            <a:endParaRPr lang="en-GB" sz="2800" dirty="0" smtClean="0">
              <a:latin typeface="+mn-lt"/>
            </a:endParaRP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Thus regression-adjusted wage returns to PP are smaller than raw gap. </a:t>
            </a:r>
            <a:r>
              <a:rPr lang="en-GB" sz="2400" dirty="0" smtClean="0"/>
              <a:t>Remain 10 </a:t>
            </a:r>
            <a:r>
              <a:rPr lang="en-GB" sz="2400" dirty="0" smtClean="0"/>
              <a:t>log </a:t>
            </a:r>
            <a:r>
              <a:rPr lang="en-GB" sz="2400" dirty="0" smtClean="0"/>
              <a:t>points, adjusting for observed traits, and 3 log points</a:t>
            </a:r>
            <a:r>
              <a:rPr lang="en-GB" sz="2400" dirty="0"/>
              <a:t>, adjusting for </a:t>
            </a:r>
            <a:r>
              <a:rPr lang="en-GB" sz="2400" dirty="0" smtClean="0"/>
              <a:t>unobserved traits.</a:t>
            </a:r>
            <a:endParaRPr lang="en-GB" sz="2400" dirty="0" smtClean="0"/>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Wage dispersion grew </a:t>
            </a:r>
            <a:r>
              <a:rPr lang="en-GB" sz="2800" dirty="0" smtClean="0"/>
              <a:t>at </a:t>
            </a:r>
            <a:r>
              <a:rPr lang="en-GB" sz="2800" dirty="0" smtClean="0"/>
              <a:t>the top of the wage </a:t>
            </a:r>
            <a:r>
              <a:rPr lang="en-GB" sz="2800" dirty="0" smtClean="0"/>
              <a:t>distribution (very top for men), and reduced at the bottom of the distribution for women (not men).</a:t>
            </a:r>
            <a:endParaRPr lang="en-GB" sz="2800" dirty="0" smtClean="0"/>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PP contributed to growing wage </a:t>
            </a:r>
            <a:r>
              <a:rPr lang="en-GB" sz="2800" dirty="0" smtClean="0"/>
              <a:t>dispersion at the top, </a:t>
            </a:r>
            <a:r>
              <a:rPr lang="en-GB" sz="2800" dirty="0" smtClean="0"/>
              <a:t>but only among women</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Robust to PP measure used</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Most notable among FT women</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dirty="0" smtClean="0">
              <a:latin typeface="+mn-lt"/>
            </a:endParaRPr>
          </a:p>
        </p:txBody>
      </p:sp>
    </p:spTree>
    <p:extLst>
      <p:ext uri="{BB962C8B-B14F-4D97-AF65-F5344CB8AC3E}">
        <p14:creationId xmlns:p14="http://schemas.microsoft.com/office/powerpoint/2010/main" val="1516930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457200" y="274638"/>
            <a:ext cx="8229600" cy="706090"/>
          </a:xfrm>
        </p:spPr>
        <p:txBody>
          <a:bodyPr/>
          <a:lstStyle/>
          <a:p>
            <a:pPr algn="ctr"/>
            <a:r>
              <a:rPr lang="en-GB" dirty="0" smtClean="0"/>
              <a:t>PP Effect on Wage Dispersion</a:t>
            </a:r>
          </a:p>
        </p:txBody>
      </p:sp>
      <p:sp>
        <p:nvSpPr>
          <p:cNvPr id="56323" name="Rectangle 9"/>
          <p:cNvSpPr>
            <a:spLocks noGrp="1"/>
          </p:cNvSpPr>
          <p:nvPr>
            <p:ph type="body" idx="4294967295"/>
          </p:nvPr>
        </p:nvSpPr>
        <p:spPr>
          <a:xfrm>
            <a:off x="251520" y="1052736"/>
            <a:ext cx="8640960" cy="5472608"/>
          </a:xfrm>
        </p:spPr>
        <p:txBody>
          <a:bodyPr>
            <a:normAutofit fontScale="92500"/>
          </a:bodyPr>
          <a:lstStyle/>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PP raises wage dispersion via worker sorting (</a:t>
            </a:r>
            <a:r>
              <a:rPr lang="en-GB" sz="2400" dirty="0" err="1" smtClean="0"/>
              <a:t>Lazear</a:t>
            </a:r>
            <a:r>
              <a:rPr lang="en-GB" sz="2400" dirty="0" smtClean="0"/>
              <a:t> 1986, 2000; Prendergast 1999), and </a:t>
            </a:r>
            <a:r>
              <a:rPr lang="en-GB" sz="2400" dirty="0" smtClean="0"/>
              <a:t>because PP better reflects individual underlying marginal productivity than </a:t>
            </a:r>
            <a:r>
              <a:rPr lang="en-GB" sz="2400" dirty="0" smtClean="0"/>
              <a:t>fixed pay (FP) jobs:</a:t>
            </a:r>
            <a:endParaRPr lang="en-GB" sz="2400" dirty="0" smtClean="0"/>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High ability workers able to recover higher wages for that ability in presence of PP</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Effect will therefore be enhanced by high incidence of PP at top end of wage distribution (Bell and Van </a:t>
            </a:r>
            <a:r>
              <a:rPr lang="en-GB" sz="2400" dirty="0" err="1" smtClean="0"/>
              <a:t>Reenen</a:t>
            </a:r>
            <a:r>
              <a:rPr lang="en-GB" sz="2400" dirty="0" smtClean="0"/>
              <a:t>, 2010)</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PP may contribute to growing wage dispersion</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Increasing returns to ability (SBTC) -&gt; PP as the mechanism</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Growth in bargaining power of high paid (PP) workers</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Empirical evidence contested</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PP linked to higher wage dispersion across employees in cross-section (Bryson et al., 2014)</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But link to growth in wage dispersion is contested</a:t>
            </a:r>
          </a:p>
          <a:p>
            <a:pPr marL="1141413" lvl="2"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smtClean="0"/>
              <a:t>US: Lemieux et al. 2009 v </a:t>
            </a:r>
            <a:r>
              <a:rPr lang="en-GB" sz="2000" dirty="0" err="1" smtClean="0"/>
              <a:t>Gittleman</a:t>
            </a:r>
            <a:r>
              <a:rPr lang="en-GB" sz="2000" dirty="0" smtClean="0"/>
              <a:t> and Pierce 2012</a:t>
            </a:r>
          </a:p>
          <a:p>
            <a:pPr marL="1141413" lvl="2"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smtClean="0"/>
              <a:t>Germany: </a:t>
            </a:r>
            <a:r>
              <a:rPr lang="en-GB" sz="2000" dirty="0" err="1" smtClean="0"/>
              <a:t>Sommerfeld</a:t>
            </a:r>
            <a:endParaRPr lang="en-GB" sz="2000" dirty="0"/>
          </a:p>
        </p:txBody>
      </p:sp>
    </p:spTree>
    <p:extLst>
      <p:ext uri="{BB962C8B-B14F-4D97-AF65-F5344CB8AC3E}">
        <p14:creationId xmlns:p14="http://schemas.microsoft.com/office/powerpoint/2010/main" val="4205580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a:xfrm>
            <a:off x="457200" y="44624"/>
            <a:ext cx="8229600" cy="1371600"/>
          </a:xfrm>
        </p:spPr>
        <p:txBody>
          <a:bodyPr/>
          <a:lstStyle/>
          <a:p>
            <a:pPr algn="ctr"/>
            <a:r>
              <a:rPr lang="en-GB" dirty="0" smtClean="0"/>
              <a:t>Data</a:t>
            </a:r>
          </a:p>
        </p:txBody>
      </p:sp>
      <p:sp>
        <p:nvSpPr>
          <p:cNvPr id="56323" name="Rectangle 9"/>
          <p:cNvSpPr>
            <a:spLocks noGrp="1"/>
          </p:cNvSpPr>
          <p:nvPr>
            <p:ph type="body" idx="4294967295"/>
          </p:nvPr>
        </p:nvSpPr>
        <p:spPr>
          <a:xfrm>
            <a:off x="395288" y="1124744"/>
            <a:ext cx="8229600" cy="5040560"/>
          </a:xfrm>
        </p:spPr>
        <p:txBody>
          <a:bodyPr>
            <a:normAutofit lnSpcReduction="10000"/>
          </a:bodyPr>
          <a:lstStyle/>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latin typeface="+mn-lt"/>
              </a:rPr>
              <a:t>British Household Panel Survey.</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latin typeface="+mn-lt"/>
              </a:rPr>
              <a:t>Random sample of some 5k households in 1991 (wave 1) </a:t>
            </a:r>
            <a:r>
              <a:rPr lang="en-GB" sz="2800" dirty="0" smtClean="0">
                <a:latin typeface="+mn-lt"/>
              </a:rPr>
              <a:t>design to </a:t>
            </a:r>
            <a:r>
              <a:rPr lang="en-GB" sz="2800" dirty="0" smtClean="0">
                <a:latin typeface="+mn-lt"/>
              </a:rPr>
              <a:t>represent </a:t>
            </a:r>
            <a:r>
              <a:rPr lang="en-GB" sz="2800" dirty="0" smtClean="0">
                <a:latin typeface="+mn-lt"/>
              </a:rPr>
              <a:t>Britain </a:t>
            </a:r>
            <a:r>
              <a:rPr lang="en-GB" sz="2800" dirty="0" smtClean="0">
                <a:latin typeface="+mn-lt"/>
              </a:rPr>
              <a:t>(not </a:t>
            </a:r>
            <a:r>
              <a:rPr lang="en-GB" sz="2800" dirty="0" err="1" smtClean="0">
                <a:latin typeface="+mn-lt"/>
              </a:rPr>
              <a:t>inc</a:t>
            </a:r>
            <a:r>
              <a:rPr lang="en-GB" sz="2800" dirty="0" smtClean="0">
                <a:latin typeface="+mn-lt"/>
              </a:rPr>
              <a:t> NI).</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latin typeface="+mn-lt"/>
              </a:rPr>
              <a:t>All household members aged 16+ interviewed annually until 2008 (wave 18), </a:t>
            </a:r>
            <a:r>
              <a:rPr lang="en-GB" sz="2800" dirty="0" smtClean="0">
                <a:latin typeface="+mn-lt"/>
              </a:rPr>
              <a:t>plus “new</a:t>
            </a:r>
            <a:r>
              <a:rPr lang="en-GB" sz="2800" dirty="0" smtClean="0">
                <a:latin typeface="+mn-lt"/>
              </a:rPr>
              <a:t>” members (e.g. new partners and kids reaching 16 </a:t>
            </a:r>
            <a:r>
              <a:rPr lang="en-GB" sz="2800" dirty="0" err="1" smtClean="0">
                <a:latin typeface="+mn-lt"/>
              </a:rPr>
              <a:t>yrs</a:t>
            </a:r>
            <a:r>
              <a:rPr lang="en-GB" sz="2800" dirty="0" smtClean="0">
                <a:latin typeface="+mn-lt"/>
              </a:rPr>
              <a:t>).</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Does not reflect A8 immigration.</a:t>
            </a:r>
            <a:endParaRPr lang="en-GB" sz="2400" dirty="0" smtClean="0">
              <a:latin typeface="+mn-lt"/>
            </a:endParaRP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latin typeface="+mn-lt"/>
              </a:rPr>
              <a:t>Most respondents interviewed in Sept/Oct.</a:t>
            </a:r>
            <a:endParaRPr lang="en-GB" dirty="0" smtClean="0">
              <a:latin typeface="+mn-lt"/>
            </a:endParaRP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Use cross-sectional survey weights throughout.</a:t>
            </a:r>
          </a:p>
          <a:p>
            <a:pPr marL="341313"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Look </a:t>
            </a:r>
            <a:r>
              <a:rPr lang="en-GB" sz="2800" dirty="0"/>
              <a:t>at hourly wage = </a:t>
            </a:r>
            <a:r>
              <a:rPr lang="en-GB" sz="2800" dirty="0" smtClean="0"/>
              <a:t>(usual gross pay / (usual basic hours </a:t>
            </a:r>
            <a:r>
              <a:rPr lang="en-GB" sz="2800" dirty="0"/>
              <a:t>+ </a:t>
            </a:r>
            <a:r>
              <a:rPr lang="en-GB" sz="2800" dirty="0" smtClean="0"/>
              <a:t>1.5 x usual paid overtime))</a:t>
            </a:r>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Includes regular bonuses, commission </a:t>
            </a:r>
            <a:r>
              <a:rPr lang="en-GB" sz="2400" dirty="0" err="1" smtClean="0"/>
              <a:t>etc</a:t>
            </a:r>
            <a:endParaRPr lang="en-GB" sz="2400" dirty="0" smtClean="0"/>
          </a:p>
          <a:p>
            <a:pPr marL="741363" lvl="1" indent="-34131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Irregular bonuses are collected but issue </a:t>
            </a:r>
            <a:r>
              <a:rPr lang="en-GB" sz="2400" dirty="0" smtClean="0"/>
              <a:t>of how to include </a:t>
            </a:r>
            <a:r>
              <a:rPr lang="en-GB" sz="2400" dirty="0" smtClean="0"/>
              <a:t>(</a:t>
            </a:r>
            <a:r>
              <a:rPr lang="en-GB" sz="2400" dirty="0" smtClean="0"/>
              <a:t>and avoid double counting</a:t>
            </a:r>
            <a:r>
              <a:rPr lang="en-GB" sz="2400" dirty="0" smtClean="0"/>
              <a:t>). Still ongoing…</a:t>
            </a:r>
            <a:endParaRPr lang="en-GB" sz="2400" dirty="0" smtClean="0"/>
          </a:p>
          <a:p>
            <a:pPr marL="1084263" lvl="1" indent="-341313">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Tree>
    <p:extLst>
      <p:ext uri="{BB962C8B-B14F-4D97-AF65-F5344CB8AC3E}">
        <p14:creationId xmlns:p14="http://schemas.microsoft.com/office/powerpoint/2010/main" val="3820246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p:cNvSpPr>
          <p:nvPr>
            <p:ph type="title" idx="4294967295"/>
          </p:nvPr>
        </p:nvSpPr>
        <p:spPr/>
        <p:txBody>
          <a:bodyPr/>
          <a:lstStyle/>
          <a:p>
            <a:pPr algn="ctr"/>
            <a:r>
              <a:rPr lang="en-GB" dirty="0" smtClean="0"/>
              <a:t>PP measures</a:t>
            </a:r>
          </a:p>
        </p:txBody>
      </p:sp>
      <p:sp>
        <p:nvSpPr>
          <p:cNvPr id="56323" name="Rectangle 9"/>
          <p:cNvSpPr>
            <a:spLocks noGrp="1"/>
          </p:cNvSpPr>
          <p:nvPr>
            <p:ph type="body" idx="4294967295"/>
          </p:nvPr>
        </p:nvSpPr>
        <p:spPr>
          <a:xfrm>
            <a:off x="395288" y="1567334"/>
            <a:ext cx="8229600" cy="4525962"/>
          </a:xfrm>
        </p:spPr>
        <p:txBody>
          <a:bodyPr>
            <a:normAutofit fontScale="92500" lnSpcReduction="20000"/>
          </a:bodyPr>
          <a:lstStyle/>
          <a:p>
            <a:pPr marL="341313" indent="-341313">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000" dirty="0" smtClean="0"/>
              <a:t>Two measures of PP collected, but not consistently across all waves, so care needed.</a:t>
            </a:r>
          </a:p>
          <a:p>
            <a:pPr marL="341313" indent="-341313">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000" dirty="0" smtClean="0"/>
              <a:t> Bonus question:</a:t>
            </a:r>
          </a:p>
          <a:p>
            <a:pPr marL="741363" lvl="1" indent="-341313">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“Does </a:t>
            </a:r>
            <a:r>
              <a:rPr lang="en-GB" sz="2400" dirty="0"/>
              <a:t>your pay ever include incentive bonuses or profit related pay</a:t>
            </a:r>
            <a:r>
              <a:rPr lang="en-GB" sz="2400" dirty="0" smtClean="0"/>
              <a:t>?” (waves 1-5)</a:t>
            </a:r>
          </a:p>
          <a:p>
            <a:pPr marL="741363" lvl="1" indent="-341313">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a:t>“In the last 12 months have you received any bonuses such as a Christmas or quarterly bonus, profit-related pay or profit sharing bonus, or an occasional </a:t>
            </a:r>
            <a:r>
              <a:rPr lang="en-GB" sz="2400" b="1" dirty="0" smtClean="0"/>
              <a:t>commission?”</a:t>
            </a:r>
            <a:r>
              <a:rPr lang="en-GB" sz="2400" dirty="0" smtClean="0"/>
              <a:t> (waves 6-18)</a:t>
            </a:r>
          </a:p>
          <a:p>
            <a:pPr marL="341313" indent="-341313">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000" dirty="0"/>
              <a:t> </a:t>
            </a:r>
            <a:r>
              <a:rPr lang="en-GB" sz="3000" dirty="0" smtClean="0"/>
              <a:t>Performance related pay (PRP) question:</a:t>
            </a:r>
            <a:endParaRPr lang="en-GB" sz="3000" dirty="0"/>
          </a:p>
          <a:p>
            <a:pPr marL="741363" lvl="1" indent="-341313">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a:t>“Does your pay include performance related pay?”</a:t>
            </a:r>
            <a:r>
              <a:rPr lang="en-GB" sz="2400" dirty="0"/>
              <a:t> (waves </a:t>
            </a:r>
            <a:r>
              <a:rPr lang="en-GB" sz="2400" dirty="0" smtClean="0"/>
              <a:t>8-18)</a:t>
            </a:r>
            <a:endParaRPr lang="en-GB" sz="2400" dirty="0"/>
          </a:p>
          <a:p>
            <a:pPr marL="341313" indent="-341313">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000" dirty="0" smtClean="0"/>
              <a:t>As explained below, we focus on waves 8-18, so use questions in bold.</a:t>
            </a:r>
          </a:p>
          <a:p>
            <a:pPr marL="1084263" lvl="1" indent="-341313">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p>
        </p:txBody>
      </p:sp>
    </p:spTree>
    <p:extLst>
      <p:ext uri="{BB962C8B-B14F-4D97-AF65-F5344CB8AC3E}">
        <p14:creationId xmlns:p14="http://schemas.microsoft.com/office/powerpoint/2010/main" val="1538431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PP incidence over time – “bonuses”</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8</a:t>
            </a:fld>
            <a:endParaRPr lang="en-GB"/>
          </a:p>
        </p:txBody>
      </p:sp>
      <p:pic>
        <p:nvPicPr>
          <p:cNvPr id="2050"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0000" y="1980000"/>
            <a:ext cx="6140548" cy="4493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5901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PP incidence over time – “PRP”</a:t>
            </a:r>
            <a:endParaRPr lang="en-GB" dirty="0"/>
          </a:p>
        </p:txBody>
      </p:sp>
      <p:sp>
        <p:nvSpPr>
          <p:cNvPr id="4" name="Slide Number Placeholder 3"/>
          <p:cNvSpPr>
            <a:spLocks noGrp="1"/>
          </p:cNvSpPr>
          <p:nvPr>
            <p:ph type="sldNum" sz="quarter" idx="10"/>
          </p:nvPr>
        </p:nvSpPr>
        <p:spPr/>
        <p:txBody>
          <a:bodyPr/>
          <a:lstStyle/>
          <a:p>
            <a:fld id="{FE0653E4-B2DB-4F9A-BFBD-FF740B834E22}" type="slidenum">
              <a:rPr lang="en-GB" smtClean="0"/>
              <a:pPr/>
              <a:t>9</a:t>
            </a:fld>
            <a:endParaRPr lang="en-GB"/>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0000" y="1980000"/>
            <a:ext cx="6140548" cy="4493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8274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Custom 3">
      <a:dk1>
        <a:srgbClr val="000000"/>
      </a:dk1>
      <a:lt1>
        <a:srgbClr val="FFFFFF"/>
      </a:lt1>
      <a:dk2>
        <a:srgbClr val="000000"/>
      </a:dk2>
      <a:lt2>
        <a:srgbClr val="BA0000"/>
      </a:lt2>
      <a:accent1>
        <a:srgbClr val="A5A5A5"/>
      </a:accent1>
      <a:accent2>
        <a:srgbClr val="00002D"/>
      </a:accent2>
      <a:accent3>
        <a:srgbClr val="18283C"/>
      </a:accent3>
      <a:accent4>
        <a:srgbClr val="000072"/>
      </a:accent4>
      <a:accent5>
        <a:srgbClr val="FFAAAA"/>
      </a:accent5>
      <a:accent6>
        <a:srgbClr val="8EB0C3"/>
      </a:accent6>
      <a:hlink>
        <a:srgbClr val="000000"/>
      </a:hlink>
      <a:folHlink>
        <a:srgbClr val="595959"/>
      </a:folHlink>
    </a:clrScheme>
    <a:fontScheme name="ISER 2">
      <a:majorFont>
        <a:latin typeface="Gill Sans MT"/>
        <a:ea typeface=""/>
        <a:cs typeface=""/>
      </a:majorFont>
      <a:minorFont>
        <a:latin typeface="Offici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000000"/>
        </a:dk2>
        <a:lt2>
          <a:srgbClr val="779F92"/>
        </a:lt2>
        <a:accent1>
          <a:srgbClr val="FF0000"/>
        </a:accent1>
        <a:accent2>
          <a:srgbClr val="9DC2D7"/>
        </a:accent2>
        <a:accent3>
          <a:srgbClr val="FFFFFF"/>
        </a:accent3>
        <a:accent4>
          <a:srgbClr val="000000"/>
        </a:accent4>
        <a:accent5>
          <a:srgbClr val="FFAAAA"/>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2898</TotalTime>
  <Words>1979</Words>
  <Application>Microsoft Office PowerPoint</Application>
  <PresentationFormat>On-screen Show (4:3)</PresentationFormat>
  <Paragraphs>212</Paragraphs>
  <Slides>29</Slides>
  <Notes>10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Pixel</vt:lpstr>
      <vt:lpstr>PowerPoint Presentation</vt:lpstr>
      <vt:lpstr>Motivation</vt:lpstr>
      <vt:lpstr>What we do</vt:lpstr>
      <vt:lpstr>Findings</vt:lpstr>
      <vt:lpstr>PP Effect on Wage Dispersion</vt:lpstr>
      <vt:lpstr>Data</vt:lpstr>
      <vt:lpstr>PP measures</vt:lpstr>
      <vt:lpstr>PP incidence over time – “bonuses”</vt:lpstr>
      <vt:lpstr>PP incidence over time – “PRP”</vt:lpstr>
      <vt:lpstr>PP trends and correlates</vt:lpstr>
      <vt:lpstr>Performance pay by occupation</vt:lpstr>
      <vt:lpstr>Broad and narrow measures of PP</vt:lpstr>
      <vt:lpstr>PP incidence over time – broad measure of PP</vt:lpstr>
      <vt:lpstr>PP and wages</vt:lpstr>
      <vt:lpstr>Wage dispersion</vt:lpstr>
      <vt:lpstr>Wage dispersion over time - men</vt:lpstr>
      <vt:lpstr>Wage dispersion over time - women</vt:lpstr>
      <vt:lpstr>Wage dispersion over time – FT women</vt:lpstr>
      <vt:lpstr>Wage dispersion over time</vt:lpstr>
      <vt:lpstr>Estimating PP Effect on Wage Dispersion</vt:lpstr>
      <vt:lpstr>Effect of PP (broad) on wage distribution – men</vt:lpstr>
      <vt:lpstr>Effect of PP (broad) on change in wage distribution – men</vt:lpstr>
      <vt:lpstr>Effect of PP (broad) on wage distribution – women</vt:lpstr>
      <vt:lpstr>Effect of PP (broad) on change in wage distribution – women</vt:lpstr>
      <vt:lpstr>Effect of PP (broad) on wage distribution – FT women</vt:lpstr>
      <vt:lpstr>Effect of PP (broad) on change in wage distribution – FT women</vt:lpstr>
      <vt:lpstr>Effect of PP on wage dispersion</vt:lpstr>
      <vt:lpstr>Conclusions</vt:lpstr>
      <vt:lpstr>Next Steps</vt:lpstr>
    </vt:vector>
  </TitlesOfParts>
  <Company>University of Essex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Institute for Social and Economic Research</dc:title>
  <dc:creator>cgarr</dc:creator>
  <cp:lastModifiedBy>markb</cp:lastModifiedBy>
  <cp:revision>199</cp:revision>
  <cp:lastPrinted>2014-06-19T14:47:01Z</cp:lastPrinted>
  <dcterms:created xsi:type="dcterms:W3CDTF">2009-04-01T09:41:17Z</dcterms:created>
  <dcterms:modified xsi:type="dcterms:W3CDTF">2014-06-19T15:14:58Z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