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4"/>
  </p:notesMasterIdLst>
  <p:sldIdLst>
    <p:sldId id="329" r:id="rId2"/>
    <p:sldId id="312" r:id="rId3"/>
    <p:sldId id="304" r:id="rId4"/>
    <p:sldId id="305" r:id="rId5"/>
    <p:sldId id="330" r:id="rId6"/>
    <p:sldId id="327" r:id="rId7"/>
    <p:sldId id="328" r:id="rId8"/>
    <p:sldId id="331" r:id="rId9"/>
    <p:sldId id="332" r:id="rId10"/>
    <p:sldId id="333" r:id="rId11"/>
    <p:sldId id="325" r:id="rId12"/>
    <p:sldId id="334" r:id="rId13"/>
  </p:sldIdLst>
  <p:sldSz cx="9144000" cy="6858000" type="screen4x3"/>
  <p:notesSz cx="6858000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15153"/>
            <a:ext cx="548640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28583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00BED2F-937C-4DB5-BA28-7B50B6C04E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270174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7348" name="Slide Number Placeholder 3"/>
          <p:cNvSpPr txBox="1">
            <a:spLocks noGrp="1"/>
          </p:cNvSpPr>
          <p:nvPr/>
        </p:nvSpPr>
        <p:spPr bwMode="auto">
          <a:xfrm>
            <a:off x="3884614" y="9428583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7FD9163-5489-4C16-B40E-717361B1584A}" type="slidenum">
              <a:rPr lang="en-GB" sz="1200"/>
              <a:pPr algn="r"/>
              <a:t>1</a:t>
            </a:fld>
            <a:endParaRPr lang="en-GB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7348" name="Slide Number Placeholder 3"/>
          <p:cNvSpPr txBox="1">
            <a:spLocks noGrp="1"/>
          </p:cNvSpPr>
          <p:nvPr/>
        </p:nvSpPr>
        <p:spPr bwMode="auto">
          <a:xfrm>
            <a:off x="3884614" y="9428583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7FD9163-5489-4C16-B40E-717361B1584A}" type="slidenum">
              <a:rPr lang="en-GB" sz="1200"/>
              <a:pPr algn="r"/>
              <a:t>5</a:t>
            </a:fld>
            <a:endParaRPr lang="en-GB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7348" name="Slide Number Placeholder 3"/>
          <p:cNvSpPr txBox="1">
            <a:spLocks noGrp="1"/>
          </p:cNvSpPr>
          <p:nvPr/>
        </p:nvSpPr>
        <p:spPr bwMode="auto">
          <a:xfrm>
            <a:off x="3884614" y="9428583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7FD9163-5489-4C16-B40E-717361B1584A}" type="slidenum">
              <a:rPr lang="en-GB" sz="1200"/>
              <a:pPr algn="r"/>
              <a:t>6</a:t>
            </a:fld>
            <a:endParaRPr lang="en-GB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7348" name="Slide Number Placeholder 3"/>
          <p:cNvSpPr txBox="1">
            <a:spLocks noGrp="1"/>
          </p:cNvSpPr>
          <p:nvPr/>
        </p:nvSpPr>
        <p:spPr bwMode="auto">
          <a:xfrm>
            <a:off x="3884614" y="9428583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7FD9163-5489-4C16-B40E-717361B1584A}" type="slidenum">
              <a:rPr lang="en-GB" sz="1200"/>
              <a:pPr algn="r"/>
              <a:t>7</a:t>
            </a:fld>
            <a:endParaRPr lang="en-GB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7348" name="Slide Number Placeholder 3"/>
          <p:cNvSpPr txBox="1">
            <a:spLocks noGrp="1"/>
          </p:cNvSpPr>
          <p:nvPr/>
        </p:nvSpPr>
        <p:spPr bwMode="auto">
          <a:xfrm>
            <a:off x="3884614" y="9428583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7FD9163-5489-4C16-B40E-717361B1584A}" type="slidenum">
              <a:rPr lang="en-GB" sz="1200"/>
              <a:pPr algn="r"/>
              <a:t>8</a:t>
            </a:fld>
            <a:endParaRPr lang="en-GB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7348" name="Slide Number Placeholder 3"/>
          <p:cNvSpPr txBox="1">
            <a:spLocks noGrp="1"/>
          </p:cNvSpPr>
          <p:nvPr/>
        </p:nvSpPr>
        <p:spPr bwMode="auto">
          <a:xfrm>
            <a:off x="3884614" y="9428583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7FD9163-5489-4C16-B40E-717361B1584A}" type="slidenum">
              <a:rPr lang="en-GB" sz="1200"/>
              <a:pPr algn="r"/>
              <a:t>10</a:t>
            </a:fld>
            <a:endParaRPr lang="en-GB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7348" name="Slide Number Placeholder 3"/>
          <p:cNvSpPr txBox="1">
            <a:spLocks noGrp="1"/>
          </p:cNvSpPr>
          <p:nvPr/>
        </p:nvSpPr>
        <p:spPr bwMode="auto">
          <a:xfrm>
            <a:off x="3884614" y="9428583"/>
            <a:ext cx="29718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7FD9163-5489-4C16-B40E-717361B1584A}" type="slidenum">
              <a:rPr lang="en-GB" sz="1200"/>
              <a:pPr algn="r"/>
              <a:t>12</a:t>
            </a:fld>
            <a:endParaRPr lang="en-GB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hidden">
            <a:xfrm>
              <a:off x="1081" y="810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0" y="417"/>
              <a:ext cx="1806" cy="1989"/>
              <a:chOff x="0" y="417"/>
              <a:chExt cx="1806" cy="1989"/>
            </a:xfrm>
          </p:grpSpPr>
          <p:sp>
            <p:nvSpPr>
              <p:cNvPr id="8" name="Rectangle 7"/>
              <p:cNvSpPr>
                <a:spLocks noChangeArrowheads="1"/>
              </p:cNvSpPr>
              <p:nvPr userDrawn="1"/>
            </p:nvSpPr>
            <p:spPr bwMode="auto">
              <a:xfrm>
                <a:off x="361" y="2002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 userDrawn="1"/>
            </p:nvSpPr>
            <p:spPr bwMode="auto">
              <a:xfrm>
                <a:off x="1081" y="810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 userDrawn="1"/>
            </p:nvSpPr>
            <p:spPr bwMode="auto">
              <a:xfrm>
                <a:off x="1437" y="417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 userDrawn="1"/>
            </p:nvSpPr>
            <p:spPr bwMode="auto">
              <a:xfrm>
                <a:off x="719" y="2002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 userDrawn="1"/>
            </p:nvSpPr>
            <p:spPr bwMode="auto">
              <a:xfrm>
                <a:off x="1437" y="810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719" y="1221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0" y="1209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1081" y="1209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361" y="1602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 userDrawn="1"/>
            </p:nvSpPr>
            <p:spPr bwMode="auto">
              <a:xfrm>
                <a:off x="720" y="1619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pic>
        <p:nvPicPr>
          <p:cNvPr id="21" name="Picture 5" descr="iser-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24" y="142852"/>
            <a:ext cx="93345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6" descr="iser-txt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052736"/>
            <a:ext cx="2786082" cy="93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653E4-B2DB-4F9A-BFBD-FF740B834E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6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307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pic>
        <p:nvPicPr>
          <p:cNvPr id="17" name="Picture 5" descr="iser-logo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5949280"/>
            <a:ext cx="669411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 descr="iser-txt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6597352"/>
            <a:ext cx="3000396" cy="1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>
          <a:xfrm>
            <a:off x="6732240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653E4-B2DB-4F9A-BFBD-FF740B834E2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6632"/>
          </a:xfrm>
        </p:spPr>
        <p:txBody>
          <a:bodyPr>
            <a:normAutofit/>
          </a:bodyPr>
          <a:lstStyle/>
          <a:p>
            <a:r>
              <a:rPr lang="en-GB" dirty="0" smtClean="0"/>
              <a:t>Trend in PRP broadly stable</a:t>
            </a:r>
          </a:p>
          <a:p>
            <a:endParaRPr lang="en-GB" dirty="0" smtClean="0"/>
          </a:p>
          <a:p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371600"/>
          </a:xfrm>
        </p:spPr>
        <p:txBody>
          <a:bodyPr/>
          <a:lstStyle/>
          <a:p>
            <a:pPr algn="ctr"/>
            <a:r>
              <a:rPr lang="en-GB" dirty="0" smtClean="0"/>
              <a:t>PRP and wage inequality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6632"/>
          </a:xfrm>
        </p:spPr>
        <p:txBody>
          <a:bodyPr>
            <a:normAutofit/>
          </a:bodyPr>
          <a:lstStyle/>
          <a:p>
            <a:r>
              <a:rPr lang="en-GB" dirty="0" smtClean="0"/>
              <a:t>Aligns with other work that indicates broad stability in the incidence of PRP in 2000s</a:t>
            </a:r>
          </a:p>
          <a:p>
            <a:r>
              <a:rPr lang="en-GB" dirty="0" smtClean="0"/>
              <a:t>How to treat irregular bonuses?</a:t>
            </a:r>
          </a:p>
          <a:p>
            <a:r>
              <a:rPr lang="en-GB" dirty="0" smtClean="0"/>
              <a:t>The devil is in the detail</a:t>
            </a:r>
          </a:p>
          <a:p>
            <a:r>
              <a:rPr lang="en-GB" dirty="0" smtClean="0"/>
              <a:t>The importance of selection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371600"/>
          </a:xfrm>
        </p:spPr>
        <p:txBody>
          <a:bodyPr/>
          <a:lstStyle/>
          <a:p>
            <a:pPr algn="ctr"/>
            <a:r>
              <a:rPr lang="en-GB" dirty="0" smtClean="0"/>
              <a:t>PRP and wage inequality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18942180"/>
              </p:ext>
            </p:extLst>
          </p:nvPr>
        </p:nvGraphicFramePr>
        <p:xfrm>
          <a:off x="457200" y="2780928"/>
          <a:ext cx="8229600" cy="3337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Raw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Adjusted (OLS)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Adjusted (FE)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Broad 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20.4%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11.3%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2.9%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Women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13.0%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10.0%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4.1%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Women (FT)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10.9%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11.1%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4.1%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Narrow</a:t>
                      </a:r>
                      <a:r>
                        <a:rPr lang="en-GB" b="1" baseline="0" dirty="0" smtClean="0"/>
                        <a:t> PP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21.0%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9.8%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2.1%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Women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23.4%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9.8%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3.9%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Women (FT)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19.1%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10.3%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3.5%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371600"/>
          </a:xfrm>
        </p:spPr>
        <p:txBody>
          <a:bodyPr/>
          <a:lstStyle/>
          <a:p>
            <a:pPr algn="ctr"/>
            <a:r>
              <a:rPr lang="en-GB" dirty="0" smtClean="0"/>
              <a:t>PP and wages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653E4-B2DB-4F9A-BFBD-FF740B834E22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457200" y="1124744"/>
            <a:ext cx="822960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000" kern="0" dirty="0" smtClean="0"/>
              <a:t>Before looking at wage distribution, check whether there is a PP premium at the mean and how much can be explained by selection of workers into jobs.</a:t>
            </a:r>
          </a:p>
          <a:p>
            <a:r>
              <a:rPr lang="en-GB" sz="2000" kern="0" dirty="0" smtClean="0"/>
              <a:t>Wages of PP workers are on average 11-24% higher than for FP workers. After controlling for </a:t>
            </a:r>
            <a:r>
              <a:rPr lang="en-GB" sz="2000" kern="0" dirty="0"/>
              <a:t>personal and job </a:t>
            </a:r>
            <a:r>
              <a:rPr lang="en-GB" sz="2000" kern="0" dirty="0" smtClean="0"/>
              <a:t>characteristics, premium is 10-11%, and after controlling for unobserved individual traits it is 2-4%. </a:t>
            </a:r>
          </a:p>
          <a:p>
            <a:r>
              <a:rPr lang="en-GB" sz="2000" kern="0" dirty="0" smtClean="0"/>
              <a:t>So on average PP raises wages but there is positive sorting into PP jobs.</a:t>
            </a:r>
          </a:p>
          <a:p>
            <a:endParaRPr lang="en-GB" kern="0" dirty="0" smtClean="0"/>
          </a:p>
          <a:p>
            <a:endParaRPr lang="en-GB" kern="0" dirty="0" smtClean="0"/>
          </a:p>
          <a:p>
            <a:pPr lvl="1"/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xmlns="" val="763746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6632"/>
          </a:xfrm>
        </p:spPr>
        <p:txBody>
          <a:bodyPr>
            <a:normAutofit/>
          </a:bodyPr>
          <a:lstStyle/>
          <a:p>
            <a:r>
              <a:rPr lang="en-GB" dirty="0" smtClean="0"/>
              <a:t>Aligns with other work that indicates broad stability in the incidence of PRP in 2000s</a:t>
            </a:r>
          </a:p>
          <a:p>
            <a:r>
              <a:rPr lang="en-GB" dirty="0" smtClean="0"/>
              <a:t>How to treat irregular bonuses?</a:t>
            </a:r>
          </a:p>
          <a:p>
            <a:r>
              <a:rPr lang="en-GB" dirty="0" smtClean="0"/>
              <a:t>The devil is in the detail</a:t>
            </a:r>
          </a:p>
          <a:p>
            <a:r>
              <a:rPr lang="en-GB" dirty="0" smtClean="0"/>
              <a:t>The importance of selection</a:t>
            </a:r>
          </a:p>
          <a:p>
            <a:r>
              <a:rPr lang="en-GB" dirty="0" smtClean="0"/>
              <a:t>Mechanisms – changes in returns?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371600"/>
          </a:xfrm>
        </p:spPr>
        <p:txBody>
          <a:bodyPr/>
          <a:lstStyle/>
          <a:p>
            <a:pPr algn="ctr"/>
            <a:r>
              <a:rPr lang="en-GB" dirty="0" smtClean="0"/>
              <a:t>PRP and wage inequality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PP incidence over time – broad measure of PP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653E4-B2DB-4F9A-BFBD-FF740B834E22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999" y="1979999"/>
            <a:ext cx="6140548" cy="4493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412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PP incidence over time – “bonuses”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653E4-B2DB-4F9A-BFBD-FF740B834E22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20000" y="1980000"/>
            <a:ext cx="6140548" cy="4493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5590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PP incidence over time – “PRP”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653E4-B2DB-4F9A-BFBD-FF740B834E22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20000" y="1980000"/>
            <a:ext cx="6140548" cy="4493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7827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6632"/>
          </a:xfrm>
        </p:spPr>
        <p:txBody>
          <a:bodyPr>
            <a:normAutofit/>
          </a:bodyPr>
          <a:lstStyle/>
          <a:p>
            <a:r>
              <a:rPr lang="en-GB" dirty="0" smtClean="0"/>
              <a:t>Aligns with other work that indicates broad stability in the incidence of PRP in 2000s</a:t>
            </a:r>
          </a:p>
          <a:p>
            <a:r>
              <a:rPr lang="en-GB" dirty="0" smtClean="0"/>
              <a:t>How to treat irregular bonuses?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371600"/>
          </a:xfrm>
        </p:spPr>
        <p:txBody>
          <a:bodyPr/>
          <a:lstStyle/>
          <a:p>
            <a:pPr algn="ctr"/>
            <a:r>
              <a:rPr lang="en-GB" dirty="0" smtClean="0"/>
              <a:t>PRP and wage inequality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3303" y="873256"/>
            <a:ext cx="6641065" cy="486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43303" y="908720"/>
            <a:ext cx="6641065" cy="486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6632"/>
          </a:xfrm>
        </p:spPr>
        <p:txBody>
          <a:bodyPr>
            <a:normAutofit/>
          </a:bodyPr>
          <a:lstStyle/>
          <a:p>
            <a:r>
              <a:rPr lang="en-GB" dirty="0" smtClean="0"/>
              <a:t>Aligns with other work that indicates broad stability in the incidence of PRP in 2000s</a:t>
            </a:r>
          </a:p>
          <a:p>
            <a:r>
              <a:rPr lang="en-GB" dirty="0" smtClean="0"/>
              <a:t>How to treat irregular bonuses?</a:t>
            </a:r>
          </a:p>
          <a:p>
            <a:r>
              <a:rPr lang="en-GB" dirty="0" smtClean="0"/>
              <a:t>The devil is in the detail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371600"/>
          </a:xfrm>
        </p:spPr>
        <p:txBody>
          <a:bodyPr/>
          <a:lstStyle/>
          <a:p>
            <a:pPr algn="ctr"/>
            <a:r>
              <a:rPr lang="en-GB" dirty="0" smtClean="0"/>
              <a:t>PRP and wage inequality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Wage dispersion over time - men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653E4-B2DB-4F9A-BFBD-FF740B834E22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55788" y="1620000"/>
            <a:ext cx="6140548" cy="4493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9609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BA0000"/>
      </a:lt2>
      <a:accent1>
        <a:srgbClr val="A5A5A5"/>
      </a:accent1>
      <a:accent2>
        <a:srgbClr val="00002D"/>
      </a:accent2>
      <a:accent3>
        <a:srgbClr val="18283C"/>
      </a:accent3>
      <a:accent4>
        <a:srgbClr val="000072"/>
      </a:accent4>
      <a:accent5>
        <a:srgbClr val="FFAAAA"/>
      </a:accent5>
      <a:accent6>
        <a:srgbClr val="8EB0C3"/>
      </a:accent6>
      <a:hlink>
        <a:srgbClr val="000000"/>
      </a:hlink>
      <a:folHlink>
        <a:srgbClr val="595959"/>
      </a:folHlink>
    </a:clrScheme>
    <a:fontScheme name="ISER 2">
      <a:majorFont>
        <a:latin typeface="Gill Sans MT"/>
        <a:ea typeface=""/>
        <a:cs typeface=""/>
      </a:majorFont>
      <a:minorFont>
        <a:latin typeface="Offici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FF0000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2936</TotalTime>
  <Words>330</Words>
  <Application>Microsoft Office PowerPoint</Application>
  <PresentationFormat>On-screen Show (4:3)</PresentationFormat>
  <Paragraphs>79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Pixel</vt:lpstr>
      <vt:lpstr>PRP and wage inequality</vt:lpstr>
      <vt:lpstr>PP incidence over time – broad measure of PP</vt:lpstr>
      <vt:lpstr>PP incidence over time – “bonuses”</vt:lpstr>
      <vt:lpstr>PP incidence over time – “PRP”</vt:lpstr>
      <vt:lpstr>PRP and wage inequality</vt:lpstr>
      <vt:lpstr>Slide 6</vt:lpstr>
      <vt:lpstr>Slide 7</vt:lpstr>
      <vt:lpstr>PRP and wage inequality</vt:lpstr>
      <vt:lpstr>Wage dispersion over time - men</vt:lpstr>
      <vt:lpstr>PRP and wage inequality</vt:lpstr>
      <vt:lpstr>PP and wages</vt:lpstr>
      <vt:lpstr>PRP and wage inequality</vt:lpstr>
    </vt:vector>
  </TitlesOfParts>
  <Company>University of Essex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Institute for Social and Economic Research</dc:title>
  <dc:creator>cgarr</dc:creator>
  <cp:lastModifiedBy>Eurofound Word template</cp:lastModifiedBy>
  <cp:revision>203</cp:revision>
  <cp:lastPrinted>2014-06-19T14:47:01Z</cp:lastPrinted>
  <dcterms:created xsi:type="dcterms:W3CDTF">2009-04-01T09:41:17Z</dcterms:created>
  <dcterms:modified xsi:type="dcterms:W3CDTF">2014-06-25T10:30:16Z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