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1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2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06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6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2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3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1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3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9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57A7-9DA5-4272-BE6A-1CD4DE0631B1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160B1-9E1C-4650-8BB5-9FBBF74D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2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Performance Related Pay in </a:t>
            </a:r>
            <a:r>
              <a:rPr lang="en-GB" b="1" dirty="0"/>
              <a:t>the Public Sector: the Known Unknowns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Margaret </a:t>
            </a:r>
            <a:r>
              <a:rPr lang="en-GB" sz="2700" dirty="0" err="1" smtClean="0"/>
              <a:t>McEvoy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Chief Economist</a:t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Office </a:t>
            </a:r>
            <a:r>
              <a:rPr lang="en-GB" sz="2700" dirty="0"/>
              <a:t>of Manpower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6400800" cy="1752600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1420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interest in PRP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OME </a:t>
            </a:r>
            <a:r>
              <a:rPr lang="en-GB" dirty="0"/>
              <a:t>supports 7 pay review bodies which make recommendations on pay for 2.5 million workers/ £</a:t>
            </a:r>
            <a:r>
              <a:rPr lang="en-GB" dirty="0" smtClean="0"/>
              <a:t>100bn </a:t>
            </a:r>
            <a:r>
              <a:rPr lang="en-GB" dirty="0" err="1" smtClean="0"/>
              <a:t>paybill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Covers health, education, senior public servants </a:t>
            </a:r>
            <a:r>
              <a:rPr lang="en-GB" dirty="0" smtClean="0"/>
              <a:t>(</a:t>
            </a:r>
            <a:r>
              <a:rPr lang="en-GB" dirty="0" err="1" smtClean="0"/>
              <a:t>incl</a:t>
            </a:r>
            <a:r>
              <a:rPr lang="en-GB" dirty="0" smtClean="0"/>
              <a:t> </a:t>
            </a:r>
            <a:r>
              <a:rPr lang="en-GB" dirty="0"/>
              <a:t>judges, health) police, armed forces,  </a:t>
            </a:r>
            <a:r>
              <a:rPr lang="en-GB" dirty="0" smtClean="0"/>
              <a:t>prisons</a:t>
            </a:r>
            <a:endParaRPr lang="en-GB" dirty="0"/>
          </a:p>
          <a:p>
            <a:pPr lvl="0"/>
            <a:r>
              <a:rPr lang="en-GB" dirty="0" smtClean="0"/>
              <a:t>Workforce = variety </a:t>
            </a:r>
            <a:r>
              <a:rPr lang="en-GB" dirty="0"/>
              <a:t>of professions/more educated/ more female/ intrinsic </a:t>
            </a:r>
            <a:r>
              <a:rPr lang="en-GB" dirty="0" smtClean="0"/>
              <a:t>motivation;</a:t>
            </a:r>
            <a:endParaRPr lang="en-GB" dirty="0"/>
          </a:p>
          <a:p>
            <a:pPr lvl="0"/>
            <a:r>
              <a:rPr lang="en-GB" dirty="0"/>
              <a:t>More </a:t>
            </a:r>
            <a:r>
              <a:rPr lang="en-GB" dirty="0" smtClean="0"/>
              <a:t>recent focus on PRP. Schools </a:t>
            </a:r>
            <a:r>
              <a:rPr lang="en-GB" dirty="0"/>
              <a:t>now have </a:t>
            </a:r>
            <a:r>
              <a:rPr lang="en-GB" dirty="0" smtClean="0"/>
              <a:t>greater </a:t>
            </a:r>
            <a:r>
              <a:rPr lang="en-GB" dirty="0"/>
              <a:t>freedoms in </a:t>
            </a:r>
            <a:r>
              <a:rPr lang="en-GB" dirty="0" smtClean="0"/>
              <a:t>setting pay/allowances and linking pay </a:t>
            </a:r>
            <a:r>
              <a:rPr lang="en-GB" dirty="0"/>
              <a:t>progression </a:t>
            </a:r>
            <a:r>
              <a:rPr lang="en-GB" dirty="0" smtClean="0"/>
              <a:t>to performance.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36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Teachers’ pay: recent reforms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hanges </a:t>
            </a:r>
            <a:r>
              <a:rPr lang="en-GB" dirty="0"/>
              <a:t>for </a:t>
            </a:r>
            <a:r>
              <a:rPr lang="en-GB" b="1" dirty="0"/>
              <a:t>classroom teachers</a:t>
            </a:r>
            <a:r>
              <a:rPr lang="en-GB" dirty="0"/>
              <a:t> from </a:t>
            </a:r>
            <a:r>
              <a:rPr lang="en-GB" dirty="0" smtClean="0"/>
              <a:t>Sept ’13</a:t>
            </a:r>
            <a:endParaRPr lang="en-GB" dirty="0"/>
          </a:p>
          <a:p>
            <a:pPr lvl="0"/>
            <a:r>
              <a:rPr lang="en-GB" dirty="0" smtClean="0"/>
              <a:t>extension </a:t>
            </a:r>
            <a:r>
              <a:rPr lang="en-GB" dirty="0"/>
              <a:t>of performance-related pay progression to all;</a:t>
            </a:r>
          </a:p>
          <a:p>
            <a:pPr lvl="0"/>
            <a:r>
              <a:rPr lang="en-GB" dirty="0"/>
              <a:t>abolition of mandatory pay points</a:t>
            </a:r>
            <a:r>
              <a:rPr lang="en-GB" i="1" dirty="0"/>
              <a:t> </a:t>
            </a:r>
            <a:r>
              <a:rPr lang="en-GB" dirty="0"/>
              <a:t>within </a:t>
            </a:r>
            <a:r>
              <a:rPr lang="en-GB" dirty="0" smtClean="0"/>
              <a:t>pay </a:t>
            </a:r>
            <a:r>
              <a:rPr lang="en-GB" dirty="0"/>
              <a:t>ranges; </a:t>
            </a:r>
          </a:p>
          <a:p>
            <a:pPr lvl="0"/>
            <a:r>
              <a:rPr lang="en-GB" dirty="0" smtClean="0"/>
              <a:t>new </a:t>
            </a:r>
            <a:r>
              <a:rPr lang="en-GB" dirty="0"/>
              <a:t>leading practitioner pay range </a:t>
            </a:r>
            <a:r>
              <a:rPr lang="en-GB" dirty="0" smtClean="0"/>
              <a:t>enabling </a:t>
            </a:r>
            <a:r>
              <a:rPr lang="en-GB" dirty="0"/>
              <a:t>the very best teachers to stay </a:t>
            </a:r>
            <a:r>
              <a:rPr lang="en-GB" dirty="0" smtClean="0"/>
              <a:t>in classrooms; </a:t>
            </a:r>
            <a:endParaRPr lang="en-GB" dirty="0"/>
          </a:p>
          <a:p>
            <a:pPr lvl="0"/>
            <a:r>
              <a:rPr lang="en-GB" dirty="0"/>
              <a:t>greater discretion for schools </a:t>
            </a:r>
            <a:r>
              <a:rPr lang="en-GB" dirty="0" smtClean="0"/>
              <a:t>in use </a:t>
            </a:r>
            <a:r>
              <a:rPr lang="en-GB" dirty="0"/>
              <a:t>of allowances.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1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Teachers’ pay: recent reforms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Changes to </a:t>
            </a:r>
            <a:r>
              <a:rPr lang="en-GB" b="1" dirty="0"/>
              <a:t>leadership pay</a:t>
            </a:r>
            <a:r>
              <a:rPr lang="en-GB" dirty="0"/>
              <a:t> from </a:t>
            </a:r>
            <a:r>
              <a:rPr lang="en-GB" dirty="0" smtClean="0"/>
              <a:t>Sept ‘14</a:t>
            </a:r>
            <a:endParaRPr lang="en-GB" dirty="0"/>
          </a:p>
          <a:p>
            <a:pPr lvl="0"/>
            <a:r>
              <a:rPr lang="en-GB" dirty="0" smtClean="0"/>
              <a:t>new </a:t>
            </a:r>
            <a:r>
              <a:rPr lang="en-GB" dirty="0"/>
              <a:t>national framework for local </a:t>
            </a:r>
            <a:r>
              <a:rPr lang="en-GB" dirty="0" smtClean="0"/>
              <a:t>decisions </a:t>
            </a:r>
            <a:r>
              <a:rPr lang="en-GB" dirty="0"/>
              <a:t>taking account of school  </a:t>
            </a:r>
            <a:r>
              <a:rPr lang="en-GB" dirty="0" smtClean="0"/>
              <a:t>circs/challenge </a:t>
            </a:r>
            <a:r>
              <a:rPr lang="en-GB" dirty="0"/>
              <a:t>of </a:t>
            </a:r>
            <a:r>
              <a:rPr lang="en-GB" dirty="0" smtClean="0"/>
              <a:t>role</a:t>
            </a:r>
            <a:r>
              <a:rPr lang="en-GB" dirty="0"/>
              <a:t>; </a:t>
            </a:r>
          </a:p>
          <a:p>
            <a:pPr lvl="0"/>
            <a:r>
              <a:rPr lang="en-GB" dirty="0"/>
              <a:t>removal of complex rules on starting pay and differentials within the leadership group</a:t>
            </a:r>
            <a:r>
              <a:rPr lang="en-GB" dirty="0" smtClean="0"/>
              <a:t>;</a:t>
            </a:r>
            <a:endParaRPr lang="en-GB" dirty="0"/>
          </a:p>
          <a:p>
            <a:pPr lvl="0"/>
            <a:r>
              <a:rPr lang="en-GB" dirty="0"/>
              <a:t>abolition of fixed pay points within </a:t>
            </a:r>
            <a:r>
              <a:rPr lang="en-GB" dirty="0" smtClean="0"/>
              <a:t>pay </a:t>
            </a:r>
            <a:r>
              <a:rPr lang="en-GB" dirty="0"/>
              <a:t>bands.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98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 and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What </a:t>
            </a:r>
            <a:r>
              <a:rPr lang="en-GB" dirty="0"/>
              <a:t>is the evidence on the impact, effectiveness and value for money of </a:t>
            </a:r>
            <a:r>
              <a:rPr lang="en-GB" dirty="0" smtClean="0"/>
              <a:t>PRP in public sector?</a:t>
            </a:r>
            <a:endParaRPr lang="en-GB" dirty="0"/>
          </a:p>
          <a:p>
            <a:pPr lvl="0"/>
            <a:r>
              <a:rPr lang="en-GB" dirty="0" smtClean="0"/>
              <a:t>What are </a:t>
            </a:r>
            <a:r>
              <a:rPr lang="en-GB" dirty="0"/>
              <a:t>characteristics of a well designed PRP scheme</a:t>
            </a:r>
            <a:r>
              <a:rPr lang="en-GB" dirty="0" smtClean="0"/>
              <a:t>?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Literature review of PRP in the public sector: two studies commissioned by </a:t>
            </a:r>
            <a:r>
              <a:rPr lang="en-GB" dirty="0" smtClean="0"/>
              <a:t>OME;</a:t>
            </a:r>
            <a:endParaRPr lang="en-GB" dirty="0"/>
          </a:p>
          <a:p>
            <a:pPr lvl="0"/>
            <a:r>
              <a:rPr lang="en-GB" dirty="0"/>
              <a:t>Performance related pay in the public sector: a review of the issues and evidence by </a:t>
            </a:r>
            <a:r>
              <a:rPr lang="en-GB" b="1" dirty="0"/>
              <a:t>Burgess, </a:t>
            </a:r>
            <a:r>
              <a:rPr lang="en-GB" b="1" dirty="0" err="1"/>
              <a:t>Propper</a:t>
            </a:r>
            <a:r>
              <a:rPr lang="en-GB" b="1" dirty="0"/>
              <a:t>, and Prentice </a:t>
            </a:r>
            <a:r>
              <a:rPr lang="en-GB" dirty="0" smtClean="0"/>
              <a:t>(2007) </a:t>
            </a:r>
            <a:endParaRPr lang="en-GB" dirty="0"/>
          </a:p>
          <a:p>
            <a:pPr lvl="0"/>
            <a:r>
              <a:rPr lang="en-GB" dirty="0"/>
              <a:t>A review of the evidence on the impact, effectiveness and value for money of PRP by </a:t>
            </a:r>
            <a:r>
              <a:rPr lang="en-GB" b="1" dirty="0"/>
              <a:t>The Work </a:t>
            </a:r>
            <a:r>
              <a:rPr lang="en-GB" b="1" dirty="0" smtClean="0"/>
              <a:t>Foundation –</a:t>
            </a:r>
            <a:r>
              <a:rPr lang="en-GB" dirty="0" smtClean="0"/>
              <a:t> (expect to publish </a:t>
            </a:r>
            <a:r>
              <a:rPr lang="en-GB" dirty="0"/>
              <a:t>Autumn </a:t>
            </a:r>
            <a:r>
              <a:rPr lang="en-GB" dirty="0" smtClean="0"/>
              <a:t>2014).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80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GB" dirty="0" smtClean="0"/>
              <a:t>Evidence on PRP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Is mixed but suggests;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b="1" dirty="0" smtClean="0"/>
              <a:t>can </a:t>
            </a:r>
            <a:r>
              <a:rPr lang="en-GB" b="1" dirty="0"/>
              <a:t>increase productivity </a:t>
            </a:r>
            <a:r>
              <a:rPr lang="en-GB" dirty="0"/>
              <a:t>through</a:t>
            </a:r>
          </a:p>
          <a:p>
            <a:pPr lvl="0"/>
            <a:r>
              <a:rPr lang="en-GB" dirty="0"/>
              <a:t>Improved </a:t>
            </a:r>
            <a:r>
              <a:rPr lang="en-GB" dirty="0" smtClean="0"/>
              <a:t>motivation;</a:t>
            </a:r>
            <a:endParaRPr lang="en-GB" dirty="0"/>
          </a:p>
          <a:p>
            <a:pPr lvl="0"/>
            <a:r>
              <a:rPr lang="en-GB" dirty="0"/>
              <a:t>Recruitment of more effective </a:t>
            </a:r>
            <a:r>
              <a:rPr lang="en-GB" dirty="0" smtClean="0"/>
              <a:t>staff;</a:t>
            </a:r>
            <a:endParaRPr lang="en-GB" dirty="0"/>
          </a:p>
          <a:p>
            <a:pPr lvl="0"/>
            <a:r>
              <a:rPr lang="en-GB" dirty="0"/>
              <a:t>Retention of high achievers/improved performance/shedding of low </a:t>
            </a:r>
            <a:r>
              <a:rPr lang="en-GB" dirty="0" smtClean="0"/>
              <a:t>achievers.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Though </a:t>
            </a:r>
            <a:r>
              <a:rPr lang="en-GB" b="1" dirty="0" smtClean="0"/>
              <a:t>disadvantages</a:t>
            </a:r>
            <a:r>
              <a:rPr lang="en-GB" dirty="0"/>
              <a:t>	</a:t>
            </a:r>
          </a:p>
          <a:p>
            <a:pPr lvl="0"/>
            <a:r>
              <a:rPr lang="en-GB" dirty="0"/>
              <a:t>Difficult to </a:t>
            </a:r>
            <a:r>
              <a:rPr lang="en-GB" dirty="0" smtClean="0"/>
              <a:t>implement/multiple </a:t>
            </a:r>
            <a:r>
              <a:rPr lang="en-GB" dirty="0"/>
              <a:t>principles/misallocation of </a:t>
            </a:r>
            <a:r>
              <a:rPr lang="en-GB" dirty="0" smtClean="0"/>
              <a:t>effort;</a:t>
            </a:r>
            <a:endParaRPr lang="en-GB" dirty="0"/>
          </a:p>
          <a:p>
            <a:pPr lvl="0"/>
            <a:r>
              <a:rPr lang="en-GB" dirty="0"/>
              <a:t>Intrinsic motivation of </a:t>
            </a:r>
            <a:r>
              <a:rPr lang="en-GB" dirty="0" smtClean="0"/>
              <a:t>workers </a:t>
            </a:r>
            <a:r>
              <a:rPr lang="en-GB" dirty="0"/>
              <a:t>could be </a:t>
            </a:r>
            <a:r>
              <a:rPr lang="en-GB" dirty="0" smtClean="0"/>
              <a:t>reduced;</a:t>
            </a:r>
            <a:endParaRPr lang="en-GB" dirty="0"/>
          </a:p>
          <a:p>
            <a:pPr lvl="0"/>
            <a:r>
              <a:rPr lang="en-GB" dirty="0"/>
              <a:t>Risk of gaming/strategic </a:t>
            </a:r>
            <a:r>
              <a:rPr lang="en-GB" dirty="0" smtClean="0"/>
              <a:t>behaviour.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Drawbacks of research 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Paucity </a:t>
            </a:r>
            <a:r>
              <a:rPr lang="en-GB" dirty="0"/>
              <a:t>of </a:t>
            </a:r>
            <a:r>
              <a:rPr lang="en-GB" dirty="0" smtClean="0"/>
              <a:t>evidence;</a:t>
            </a:r>
            <a:endParaRPr lang="en-GB" dirty="0"/>
          </a:p>
          <a:p>
            <a:pPr lvl="0"/>
            <a:r>
              <a:rPr lang="en-GB" dirty="0"/>
              <a:t>Studies mainly in health, education and the civil </a:t>
            </a:r>
            <a:r>
              <a:rPr lang="en-GB" dirty="0" smtClean="0"/>
              <a:t>service;</a:t>
            </a:r>
            <a:endParaRPr lang="en-GB" dirty="0"/>
          </a:p>
          <a:p>
            <a:pPr lvl="0"/>
            <a:r>
              <a:rPr lang="en-GB" dirty="0"/>
              <a:t>Mainly from the </a:t>
            </a:r>
            <a:r>
              <a:rPr lang="en-GB" dirty="0" smtClean="0"/>
              <a:t>US;  </a:t>
            </a:r>
            <a:endParaRPr lang="en-GB" dirty="0"/>
          </a:p>
          <a:p>
            <a:pPr lvl="0"/>
            <a:r>
              <a:rPr lang="en-GB" dirty="0"/>
              <a:t>Few experimental </a:t>
            </a:r>
            <a:r>
              <a:rPr lang="en-GB" dirty="0" smtClean="0"/>
              <a:t>studies; </a:t>
            </a:r>
            <a:endParaRPr lang="en-GB" dirty="0"/>
          </a:p>
          <a:p>
            <a:r>
              <a:rPr lang="en-GB" dirty="0"/>
              <a:t>Little evidence on cost effectiveness or </a:t>
            </a:r>
            <a:r>
              <a:rPr lang="en-GB" dirty="0" err="1" smtClean="0"/>
              <a:t>vfm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39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Evidence Gaps: research needed on PRP to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improve knowledge of what works for UK public sector /</a:t>
            </a:r>
            <a:r>
              <a:rPr lang="en-GB" dirty="0" smtClean="0"/>
              <a:t>professions/groups;</a:t>
            </a:r>
            <a:endParaRPr lang="en-GB" dirty="0" smtClean="0"/>
          </a:p>
          <a:p>
            <a:pPr lvl="0"/>
            <a:r>
              <a:rPr lang="en-GB" dirty="0" smtClean="0"/>
              <a:t>measure </a:t>
            </a:r>
            <a:r>
              <a:rPr lang="en-GB" dirty="0" err="1"/>
              <a:t>longterm</a:t>
            </a:r>
            <a:r>
              <a:rPr lang="en-GB" dirty="0"/>
              <a:t> </a:t>
            </a:r>
            <a:r>
              <a:rPr lang="en-GB" dirty="0" smtClean="0"/>
              <a:t>impacts; </a:t>
            </a:r>
          </a:p>
          <a:p>
            <a:pPr lvl="0"/>
            <a:r>
              <a:rPr lang="en-GB" dirty="0" smtClean="0"/>
              <a:t>establish </a:t>
            </a:r>
            <a:r>
              <a:rPr lang="en-GB" dirty="0"/>
              <a:t>differential  impacts </a:t>
            </a:r>
            <a:r>
              <a:rPr lang="en-GB" dirty="0" err="1"/>
              <a:t>eg</a:t>
            </a:r>
            <a:r>
              <a:rPr lang="en-GB" dirty="0"/>
              <a:t> on high/low </a:t>
            </a:r>
            <a:r>
              <a:rPr lang="en-GB" dirty="0" smtClean="0"/>
              <a:t>paid, male/female workers, high/low awards;</a:t>
            </a:r>
          </a:p>
          <a:p>
            <a:pPr lvl="0"/>
            <a:r>
              <a:rPr lang="en-GB" dirty="0" smtClean="0"/>
              <a:t>establish </a:t>
            </a:r>
            <a:r>
              <a:rPr lang="en-GB" dirty="0"/>
              <a:t>the full costs, benefits and  </a:t>
            </a:r>
            <a:r>
              <a:rPr lang="en-GB" dirty="0" err="1" smtClean="0"/>
              <a:t>vfm</a:t>
            </a:r>
            <a:r>
              <a:rPr lang="en-GB" dirty="0" smtClean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29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412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Performance Related Pay in the Public Sector: the Known Unknowns  Margaret McEvoy  Chief Economist  Office of Manpower Economics</vt:lpstr>
      <vt:lpstr>Why the interest in PRP</vt:lpstr>
      <vt:lpstr>Teachers’ pay: recent reforms</vt:lpstr>
      <vt:lpstr>Teachers’ pay: recent reforms</vt:lpstr>
      <vt:lpstr>Key questions and evidence</vt:lpstr>
      <vt:lpstr>Evidence on PRP </vt:lpstr>
      <vt:lpstr>Drawbacks of research base</vt:lpstr>
      <vt:lpstr>Evidence Gaps: research needed on PRP to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PRP in the Public Sector: the Known Unknowns Margaret McEvoy Office of Manpower Economics</dc:title>
  <dc:creator>Margaret</dc:creator>
  <cp:lastModifiedBy>Margaret McEvoy</cp:lastModifiedBy>
  <cp:revision>16</cp:revision>
  <dcterms:created xsi:type="dcterms:W3CDTF">2014-06-25T18:31:26Z</dcterms:created>
  <dcterms:modified xsi:type="dcterms:W3CDTF">2014-07-09T11:59:15Z</dcterms:modified>
</cp:coreProperties>
</file>