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23"/>
  </p:notesMasterIdLst>
  <p:sldIdLst>
    <p:sldId id="275" r:id="rId3"/>
    <p:sldId id="276" r:id="rId4"/>
    <p:sldId id="277"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130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64B3BE-106A-734A-904B-6BD69D81814C}" type="datetimeFigureOut">
              <a:rPr lang="en-US" smtClean="0"/>
              <a:t>09/11/14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E8D5E-4CF1-3948-8E1B-FC699C11CECE}" type="slidenum">
              <a:rPr lang="en-US" smtClean="0"/>
              <a:t>‹#›</a:t>
            </a:fld>
            <a:endParaRPr lang="en-US"/>
          </a:p>
        </p:txBody>
      </p:sp>
    </p:spTree>
    <p:extLst>
      <p:ext uri="{BB962C8B-B14F-4D97-AF65-F5344CB8AC3E}">
        <p14:creationId xmlns:p14="http://schemas.microsoft.com/office/powerpoint/2010/main" val="13822630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655F7E5-FE79-114A-A27E-F297321B6590}" type="datetimeFigureOut">
              <a:rPr lang="en-US" smtClean="0"/>
              <a:t>09/11/14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5B3EE-A0E5-1E41-9B36-61B4540FFD21}" type="slidenum">
              <a:rPr lang="en-US" smtClean="0"/>
              <a:t>‹#›</a:t>
            </a:fld>
            <a:endParaRPr lang="en-US"/>
          </a:p>
        </p:txBody>
      </p:sp>
    </p:spTree>
    <p:extLst>
      <p:ext uri="{BB962C8B-B14F-4D97-AF65-F5344CB8AC3E}">
        <p14:creationId xmlns:p14="http://schemas.microsoft.com/office/powerpoint/2010/main" val="404690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655F7E5-FE79-114A-A27E-F297321B6590}" type="datetimeFigureOut">
              <a:rPr lang="en-US" smtClean="0"/>
              <a:t>09/11/14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5B3EE-A0E5-1E41-9B36-61B4540FFD21}" type="slidenum">
              <a:rPr lang="en-US" smtClean="0"/>
              <a:t>‹#›</a:t>
            </a:fld>
            <a:endParaRPr lang="en-US"/>
          </a:p>
        </p:txBody>
      </p:sp>
    </p:spTree>
    <p:extLst>
      <p:ext uri="{BB962C8B-B14F-4D97-AF65-F5344CB8AC3E}">
        <p14:creationId xmlns:p14="http://schemas.microsoft.com/office/powerpoint/2010/main" val="59700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655F7E5-FE79-114A-A27E-F297321B6590}" type="datetimeFigureOut">
              <a:rPr lang="en-US" smtClean="0"/>
              <a:t>09/11/14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5B3EE-A0E5-1E41-9B36-61B4540FFD21}" type="slidenum">
              <a:rPr lang="en-US" smtClean="0"/>
              <a:t>‹#›</a:t>
            </a:fld>
            <a:endParaRPr lang="en-US"/>
          </a:p>
        </p:txBody>
      </p:sp>
    </p:spTree>
    <p:extLst>
      <p:ext uri="{BB962C8B-B14F-4D97-AF65-F5344CB8AC3E}">
        <p14:creationId xmlns:p14="http://schemas.microsoft.com/office/powerpoint/2010/main" val="2476858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9509DFC-222F-0148-B2F9-557AE839BC40}" type="datetimeFigureOut">
              <a:rPr lang="en-US" smtClean="0">
                <a:solidFill>
                  <a:prstClr val="black">
                    <a:tint val="75000"/>
                  </a:prstClr>
                </a:solidFill>
              </a:rPr>
              <a:pPr/>
              <a:t>09/11/14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B4D9F4-2B32-3A44-93D2-B9924C830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170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9509DFC-222F-0148-B2F9-557AE839BC40}" type="datetimeFigureOut">
              <a:rPr lang="en-US" smtClean="0">
                <a:solidFill>
                  <a:prstClr val="black">
                    <a:tint val="75000"/>
                  </a:prstClr>
                </a:solidFill>
              </a:rPr>
              <a:pPr/>
              <a:t>09/11/14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B4D9F4-2B32-3A44-93D2-B9924C830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188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9509DFC-222F-0148-B2F9-557AE839BC40}" type="datetimeFigureOut">
              <a:rPr lang="en-US" smtClean="0">
                <a:solidFill>
                  <a:prstClr val="black">
                    <a:tint val="75000"/>
                  </a:prstClr>
                </a:solidFill>
              </a:rPr>
              <a:pPr/>
              <a:t>09/11/14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B4D9F4-2B32-3A44-93D2-B9924C830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282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9509DFC-222F-0148-B2F9-557AE839BC40}" type="datetimeFigureOut">
              <a:rPr lang="en-US" smtClean="0">
                <a:solidFill>
                  <a:prstClr val="black">
                    <a:tint val="75000"/>
                  </a:prstClr>
                </a:solidFill>
              </a:rPr>
              <a:pPr/>
              <a:t>09/11/14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B4D9F4-2B32-3A44-93D2-B9924C830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348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9509DFC-222F-0148-B2F9-557AE839BC40}" type="datetimeFigureOut">
              <a:rPr lang="en-US" smtClean="0">
                <a:solidFill>
                  <a:prstClr val="black">
                    <a:tint val="75000"/>
                  </a:prstClr>
                </a:solidFill>
              </a:rPr>
              <a:pPr/>
              <a:t>09/11/14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B4D9F4-2B32-3A44-93D2-B9924C830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26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9509DFC-222F-0148-B2F9-557AE839BC40}" type="datetimeFigureOut">
              <a:rPr lang="en-US" smtClean="0">
                <a:solidFill>
                  <a:prstClr val="black">
                    <a:tint val="75000"/>
                  </a:prstClr>
                </a:solidFill>
              </a:rPr>
              <a:pPr/>
              <a:t>09/11/14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B4D9F4-2B32-3A44-93D2-B9924C830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6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09DFC-222F-0148-B2F9-557AE839BC40}" type="datetimeFigureOut">
              <a:rPr lang="en-US" smtClean="0">
                <a:solidFill>
                  <a:prstClr val="black">
                    <a:tint val="75000"/>
                  </a:prstClr>
                </a:solidFill>
              </a:rPr>
              <a:pPr/>
              <a:t>09/11/14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B4D9F4-2B32-3A44-93D2-B9924C830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661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9509DFC-222F-0148-B2F9-557AE839BC40}" type="datetimeFigureOut">
              <a:rPr lang="en-US" smtClean="0">
                <a:solidFill>
                  <a:prstClr val="black">
                    <a:tint val="75000"/>
                  </a:prstClr>
                </a:solidFill>
              </a:rPr>
              <a:pPr/>
              <a:t>09/11/14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B4D9F4-2B32-3A44-93D2-B9924C830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76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655F7E5-FE79-114A-A27E-F297321B6590}" type="datetimeFigureOut">
              <a:rPr lang="en-US" smtClean="0"/>
              <a:t>09/11/14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5B3EE-A0E5-1E41-9B36-61B4540FFD21}" type="slidenum">
              <a:rPr lang="en-US" smtClean="0"/>
              <a:t>‹#›</a:t>
            </a:fld>
            <a:endParaRPr lang="en-US"/>
          </a:p>
        </p:txBody>
      </p:sp>
    </p:spTree>
    <p:extLst>
      <p:ext uri="{BB962C8B-B14F-4D97-AF65-F5344CB8AC3E}">
        <p14:creationId xmlns:p14="http://schemas.microsoft.com/office/powerpoint/2010/main" val="3243972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9509DFC-222F-0148-B2F9-557AE839BC40}" type="datetimeFigureOut">
              <a:rPr lang="en-US" smtClean="0">
                <a:solidFill>
                  <a:prstClr val="black">
                    <a:tint val="75000"/>
                  </a:prstClr>
                </a:solidFill>
              </a:rPr>
              <a:pPr/>
              <a:t>09/11/14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B4D9F4-2B32-3A44-93D2-B9924C830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214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9509DFC-222F-0148-B2F9-557AE839BC40}" type="datetimeFigureOut">
              <a:rPr lang="en-US" smtClean="0">
                <a:solidFill>
                  <a:prstClr val="black">
                    <a:tint val="75000"/>
                  </a:prstClr>
                </a:solidFill>
              </a:rPr>
              <a:pPr/>
              <a:t>09/11/14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B4D9F4-2B32-3A44-93D2-B9924C830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351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9509DFC-222F-0148-B2F9-557AE839BC40}" type="datetimeFigureOut">
              <a:rPr lang="en-US" smtClean="0">
                <a:solidFill>
                  <a:prstClr val="black">
                    <a:tint val="75000"/>
                  </a:prstClr>
                </a:solidFill>
              </a:rPr>
              <a:pPr/>
              <a:t>09/11/14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B4D9F4-2B32-3A44-93D2-B9924C830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90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655F7E5-FE79-114A-A27E-F297321B6590}" type="datetimeFigureOut">
              <a:rPr lang="en-US" smtClean="0"/>
              <a:t>09/11/14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5B3EE-A0E5-1E41-9B36-61B4540FFD21}" type="slidenum">
              <a:rPr lang="en-US" smtClean="0"/>
              <a:t>‹#›</a:t>
            </a:fld>
            <a:endParaRPr lang="en-US"/>
          </a:p>
        </p:txBody>
      </p:sp>
    </p:spTree>
    <p:extLst>
      <p:ext uri="{BB962C8B-B14F-4D97-AF65-F5344CB8AC3E}">
        <p14:creationId xmlns:p14="http://schemas.microsoft.com/office/powerpoint/2010/main" val="114125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655F7E5-FE79-114A-A27E-F297321B6590}" type="datetimeFigureOut">
              <a:rPr lang="en-US" smtClean="0"/>
              <a:t>09/11/14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5B3EE-A0E5-1E41-9B36-61B4540FFD21}" type="slidenum">
              <a:rPr lang="en-US" smtClean="0"/>
              <a:t>‹#›</a:t>
            </a:fld>
            <a:endParaRPr lang="en-US"/>
          </a:p>
        </p:txBody>
      </p:sp>
    </p:spTree>
    <p:extLst>
      <p:ext uri="{BB962C8B-B14F-4D97-AF65-F5344CB8AC3E}">
        <p14:creationId xmlns:p14="http://schemas.microsoft.com/office/powerpoint/2010/main" val="242504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655F7E5-FE79-114A-A27E-F297321B6590}" type="datetimeFigureOut">
              <a:rPr lang="en-US" smtClean="0"/>
              <a:t>09/11/14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15B3EE-A0E5-1E41-9B36-61B4540FFD21}" type="slidenum">
              <a:rPr lang="en-US" smtClean="0"/>
              <a:t>‹#›</a:t>
            </a:fld>
            <a:endParaRPr lang="en-US"/>
          </a:p>
        </p:txBody>
      </p:sp>
    </p:spTree>
    <p:extLst>
      <p:ext uri="{BB962C8B-B14F-4D97-AF65-F5344CB8AC3E}">
        <p14:creationId xmlns:p14="http://schemas.microsoft.com/office/powerpoint/2010/main" val="359560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655F7E5-FE79-114A-A27E-F297321B6590}" type="datetimeFigureOut">
              <a:rPr lang="en-US" smtClean="0"/>
              <a:t>09/11/14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5B3EE-A0E5-1E41-9B36-61B4540FFD21}" type="slidenum">
              <a:rPr lang="en-US" smtClean="0"/>
              <a:t>‹#›</a:t>
            </a:fld>
            <a:endParaRPr lang="en-US"/>
          </a:p>
        </p:txBody>
      </p:sp>
    </p:spTree>
    <p:extLst>
      <p:ext uri="{BB962C8B-B14F-4D97-AF65-F5344CB8AC3E}">
        <p14:creationId xmlns:p14="http://schemas.microsoft.com/office/powerpoint/2010/main" val="2253508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5F7E5-FE79-114A-A27E-F297321B6590}" type="datetimeFigureOut">
              <a:rPr lang="en-US" smtClean="0"/>
              <a:t>09/11/14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15B3EE-A0E5-1E41-9B36-61B4540FFD21}" type="slidenum">
              <a:rPr lang="en-US" smtClean="0"/>
              <a:t>‹#›</a:t>
            </a:fld>
            <a:endParaRPr lang="en-US"/>
          </a:p>
        </p:txBody>
      </p:sp>
    </p:spTree>
    <p:extLst>
      <p:ext uri="{BB962C8B-B14F-4D97-AF65-F5344CB8AC3E}">
        <p14:creationId xmlns:p14="http://schemas.microsoft.com/office/powerpoint/2010/main" val="212501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655F7E5-FE79-114A-A27E-F297321B6590}" type="datetimeFigureOut">
              <a:rPr lang="en-US" smtClean="0"/>
              <a:t>09/11/14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5B3EE-A0E5-1E41-9B36-61B4540FFD21}" type="slidenum">
              <a:rPr lang="en-US" smtClean="0"/>
              <a:t>‹#›</a:t>
            </a:fld>
            <a:endParaRPr lang="en-US"/>
          </a:p>
        </p:txBody>
      </p:sp>
    </p:spTree>
    <p:extLst>
      <p:ext uri="{BB962C8B-B14F-4D97-AF65-F5344CB8AC3E}">
        <p14:creationId xmlns:p14="http://schemas.microsoft.com/office/powerpoint/2010/main" val="8201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655F7E5-FE79-114A-A27E-F297321B6590}" type="datetimeFigureOut">
              <a:rPr lang="en-US" smtClean="0"/>
              <a:t>09/11/14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5B3EE-A0E5-1E41-9B36-61B4540FFD21}" type="slidenum">
              <a:rPr lang="en-US" smtClean="0"/>
              <a:t>‹#›</a:t>
            </a:fld>
            <a:endParaRPr lang="en-US"/>
          </a:p>
        </p:txBody>
      </p:sp>
    </p:spTree>
    <p:extLst>
      <p:ext uri="{BB962C8B-B14F-4D97-AF65-F5344CB8AC3E}">
        <p14:creationId xmlns:p14="http://schemas.microsoft.com/office/powerpoint/2010/main" val="2104864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5F7E5-FE79-114A-A27E-F297321B6590}" type="datetimeFigureOut">
              <a:rPr lang="en-US" smtClean="0"/>
              <a:t>09/11/14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5B3EE-A0E5-1E41-9B36-61B4540FFD21}" type="slidenum">
              <a:rPr lang="en-US" smtClean="0"/>
              <a:t>‹#›</a:t>
            </a:fld>
            <a:endParaRPr lang="en-US"/>
          </a:p>
        </p:txBody>
      </p:sp>
    </p:spTree>
    <p:extLst>
      <p:ext uri="{BB962C8B-B14F-4D97-AF65-F5344CB8AC3E}">
        <p14:creationId xmlns:p14="http://schemas.microsoft.com/office/powerpoint/2010/main" val="4254719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09DFC-222F-0148-B2F9-557AE839BC40}" type="datetimeFigureOut">
              <a:rPr lang="en-US" smtClean="0">
                <a:solidFill>
                  <a:prstClr val="black">
                    <a:tint val="75000"/>
                  </a:prstClr>
                </a:solidFill>
              </a:rPr>
              <a:pPr/>
              <a:t>09/11/14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4D9F4-2B32-3A44-93D2-B9924C830E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433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945" y="1046400"/>
            <a:ext cx="8852711" cy="1470025"/>
          </a:xfrm>
        </p:spPr>
        <p:txBody>
          <a:bodyPr>
            <a:noAutofit/>
          </a:bodyPr>
          <a:lstStyle/>
          <a:p>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1200" dirty="0" smtClean="0">
                <a:solidFill>
                  <a:schemeClr val="bg1">
                    <a:lumMod val="50000"/>
                  </a:schemeClr>
                </a:solidFill>
              </a:rPr>
              <a:t/>
            </a:r>
            <a:br>
              <a:rPr lang="en-US" sz="1200" dirty="0" smtClean="0">
                <a:solidFill>
                  <a:schemeClr val="bg1">
                    <a:lumMod val="50000"/>
                  </a:schemeClr>
                </a:solidFill>
              </a:rPr>
            </a:br>
            <a:r>
              <a:rPr lang="en-US" sz="1200" dirty="0" smtClean="0">
                <a:solidFill>
                  <a:schemeClr val="bg1">
                    <a:lumMod val="50000"/>
                  </a:schemeClr>
                </a:solidFill>
              </a:rPr>
              <a:t/>
            </a:r>
            <a:br>
              <a:rPr lang="en-US" sz="1200" dirty="0" smtClean="0">
                <a:solidFill>
                  <a:schemeClr val="bg1">
                    <a:lumMod val="50000"/>
                  </a:schemeClr>
                </a:solidFill>
              </a:rPr>
            </a:br>
            <a:r>
              <a:rPr lang="en-GB" sz="3200" dirty="0">
                <a:solidFill>
                  <a:srgbClr val="0000FF"/>
                </a:solidFill>
              </a:rPr>
              <a:t>The UK Productivity Puzzle, 2008-2012: Evidence using Plant Level Estimates of Total Factor Productivity</a:t>
            </a:r>
            <a:r>
              <a:rPr lang="en-GB" sz="3200" dirty="0">
                <a:solidFill>
                  <a:srgbClr val="0000FF"/>
                </a:solidFill>
              </a:rPr>
              <a:t> </a:t>
            </a:r>
            <a:r>
              <a:rPr lang="en-US" sz="3200" b="1" dirty="0" smtClean="0">
                <a:solidFill>
                  <a:srgbClr val="0000FF"/>
                </a:solidFill>
              </a:rPr>
              <a:t/>
            </a:r>
            <a:br>
              <a:rPr lang="en-US" sz="3200" b="1" dirty="0" smtClean="0">
                <a:solidFill>
                  <a:srgbClr val="0000FF"/>
                </a:solidFill>
              </a:rPr>
            </a:br>
            <a:r>
              <a:rPr lang="en-US" sz="3200" b="1" dirty="0" smtClean="0">
                <a:solidFill>
                  <a:schemeClr val="bg1">
                    <a:lumMod val="50000"/>
                  </a:schemeClr>
                </a:solidFill>
              </a:rPr>
              <a:t>									</a:t>
            </a:r>
            <a:r>
              <a:rPr lang="en-US" sz="3200" b="1" dirty="0" smtClean="0">
                <a:solidFill>
                  <a:srgbClr val="FF0000"/>
                </a:solidFill>
              </a:rPr>
              <a:t/>
            </a:r>
            <a:br>
              <a:rPr lang="en-US" sz="3200" b="1" dirty="0" smtClean="0">
                <a:solidFill>
                  <a:srgbClr val="FF0000"/>
                </a:solidFill>
              </a:rPr>
            </a:br>
            <a:r>
              <a:rPr lang="en-US" sz="2400" dirty="0" smtClean="0">
                <a:solidFill>
                  <a:schemeClr val="bg1">
                    <a:lumMod val="50000"/>
                  </a:schemeClr>
                </a:solidFill>
              </a:rPr>
              <a:t>presentation by</a:t>
            </a:r>
            <a:r>
              <a:rPr lang="en-US" sz="2400" dirty="0">
                <a:solidFill>
                  <a:schemeClr val="bg1">
                    <a:lumMod val="50000"/>
                  </a:schemeClr>
                </a:solidFill>
              </a:rPr>
              <a:t/>
            </a:r>
            <a:br>
              <a:rPr lang="en-US" sz="2400" dirty="0">
                <a:solidFill>
                  <a:schemeClr val="bg1">
                    <a:lumMod val="50000"/>
                  </a:schemeClr>
                </a:solidFill>
              </a:rPr>
            </a:br>
            <a:r>
              <a:rPr lang="en-US" sz="2400" dirty="0" smtClean="0">
                <a:solidFill>
                  <a:schemeClr val="bg1">
                    <a:lumMod val="50000"/>
                  </a:schemeClr>
                </a:solidFill>
              </a:rPr>
              <a:t>Richard </a:t>
            </a:r>
            <a:r>
              <a:rPr lang="en-US" sz="2400" dirty="0" smtClean="0">
                <a:solidFill>
                  <a:schemeClr val="bg1">
                    <a:lumMod val="50000"/>
                  </a:schemeClr>
                </a:solidFill>
              </a:rPr>
              <a:t>Harris</a:t>
            </a:r>
            <a:endParaRPr lang="en-US" sz="3600" dirty="0">
              <a:solidFill>
                <a:schemeClr val="bg1">
                  <a:lumMod val="50000"/>
                </a:schemeClr>
              </a:solidFill>
            </a:endParaRPr>
          </a:p>
        </p:txBody>
      </p:sp>
      <p:sp>
        <p:nvSpPr>
          <p:cNvPr id="3" name="TextBox 2"/>
          <p:cNvSpPr txBox="1"/>
          <p:nvPr/>
        </p:nvSpPr>
        <p:spPr>
          <a:xfrm>
            <a:off x="394550" y="5264478"/>
            <a:ext cx="8236227" cy="1107996"/>
          </a:xfrm>
          <a:prstGeom prst="rect">
            <a:avLst/>
          </a:prstGeom>
          <a:noFill/>
        </p:spPr>
        <p:txBody>
          <a:bodyPr wrap="square" rtlCol="0">
            <a:spAutoFit/>
          </a:bodyPr>
          <a:lstStyle/>
          <a:p>
            <a:pPr algn="just"/>
            <a:r>
              <a:rPr lang="en-GB" sz="1200" dirty="0"/>
              <a:t>This work contains statistical data from ONS which is Crown copyright and reproduced with the permission of the controller of HMSO and Queen's Printer for Scotland. The use of the ONS statistical data in this work does not imply the endorsement of the ONS in relation to the interpretation or analysis of the statistical data. This work uses research datasets which may not exactly reproduce National Statistics aggregates.</a:t>
            </a:r>
          </a:p>
          <a:p>
            <a:endParaRPr lang="en-US" dirty="0"/>
          </a:p>
        </p:txBody>
      </p:sp>
    </p:spTree>
    <p:extLst>
      <p:ext uri="{BB962C8B-B14F-4D97-AF65-F5344CB8AC3E}">
        <p14:creationId xmlns:p14="http://schemas.microsoft.com/office/powerpoint/2010/main" val="4278102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22300"/>
            <a:ext cx="9144000" cy="5593734"/>
          </a:xfrm>
          <a:prstGeom prst="rect">
            <a:avLst/>
          </a:prstGeom>
        </p:spPr>
      </p:pic>
      <p:cxnSp>
        <p:nvCxnSpPr>
          <p:cNvPr id="7" name="Straight Arrow Connector 6"/>
          <p:cNvCxnSpPr/>
          <p:nvPr/>
        </p:nvCxnSpPr>
        <p:spPr>
          <a:xfrm flipV="1">
            <a:off x="5116818" y="3476775"/>
            <a:ext cx="1368594" cy="17507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434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7990"/>
            <a:ext cx="9144000" cy="3211908"/>
          </a:xfrm>
          <a:prstGeom prst="rect">
            <a:avLst/>
          </a:prstGeom>
        </p:spPr>
      </p:pic>
      <p:sp>
        <p:nvSpPr>
          <p:cNvPr id="5" name="Rectangle 4"/>
          <p:cNvSpPr/>
          <p:nvPr/>
        </p:nvSpPr>
        <p:spPr>
          <a:xfrm>
            <a:off x="382219" y="3465651"/>
            <a:ext cx="8544469" cy="3108544"/>
          </a:xfrm>
          <a:prstGeom prst="rect">
            <a:avLst/>
          </a:prstGeom>
        </p:spPr>
        <p:txBody>
          <a:bodyPr wrap="square">
            <a:spAutoFit/>
          </a:bodyPr>
          <a:lstStyle/>
          <a:p>
            <a:r>
              <a:rPr lang="en-GB" sz="2800" dirty="0"/>
              <a:t>In summary, the results presented show </a:t>
            </a:r>
            <a:r>
              <a:rPr lang="en-GB" sz="2800" dirty="0" smtClean="0"/>
              <a:t>that:</a:t>
            </a:r>
          </a:p>
          <a:p>
            <a:pPr marL="285750" indent="-285750" algn="just">
              <a:buFont typeface="Arial"/>
              <a:buChar char="•"/>
            </a:pPr>
            <a:r>
              <a:rPr lang="en-GB" sz="2400" dirty="0" smtClean="0"/>
              <a:t>‘</a:t>
            </a:r>
            <a:r>
              <a:rPr lang="en-GB" sz="2400" dirty="0"/>
              <a:t>composition’ is an important part of the explanation of the (TFP) ‘productivity puzzle</a:t>
            </a:r>
            <a:r>
              <a:rPr lang="en-GB" sz="2400" dirty="0" smtClean="0"/>
              <a:t>’</a:t>
            </a:r>
          </a:p>
          <a:p>
            <a:pPr marL="742950" lvl="1" indent="-285750" algn="just">
              <a:buFont typeface="Arial"/>
              <a:buChar char="•"/>
            </a:pPr>
            <a:r>
              <a:rPr lang="en-GB" sz="2400" dirty="0" smtClean="0"/>
              <a:t>larger</a:t>
            </a:r>
            <a:r>
              <a:rPr lang="en-GB" sz="2400" dirty="0"/>
              <a:t>, manufacturing plants less likely to have experienced any significant decline in productivity post-2007, especially if they were foreign-owned. </a:t>
            </a:r>
            <a:endParaRPr lang="en-GB" sz="2400" dirty="0" smtClean="0"/>
          </a:p>
          <a:p>
            <a:pPr marL="285750" indent="-285750" algn="just">
              <a:buFont typeface="Arial"/>
              <a:buChar char="•"/>
            </a:pPr>
            <a:r>
              <a:rPr lang="en-GB" sz="2400" dirty="0" smtClean="0"/>
              <a:t>a TFP </a:t>
            </a:r>
            <a:r>
              <a:rPr lang="en-GB" sz="2400" dirty="0"/>
              <a:t>productivity puzzle is mostly confined to a smaller, service sector plants phenomenon.</a:t>
            </a:r>
          </a:p>
        </p:txBody>
      </p:sp>
    </p:spTree>
    <p:extLst>
      <p:ext uri="{BB962C8B-B14F-4D97-AF65-F5344CB8AC3E}">
        <p14:creationId xmlns:p14="http://schemas.microsoft.com/office/powerpoint/2010/main" val="4180004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7" y="274638"/>
            <a:ext cx="8852711" cy="1143000"/>
          </a:xfrm>
        </p:spPr>
        <p:txBody>
          <a:bodyPr>
            <a:normAutofit fontScale="90000"/>
          </a:bodyPr>
          <a:lstStyle/>
          <a:p>
            <a:r>
              <a:rPr lang="en-GB" dirty="0">
                <a:solidFill>
                  <a:srgbClr val="FF0000"/>
                </a:solidFill>
                <a:latin typeface="Arial"/>
                <a:cs typeface="Arial"/>
              </a:rPr>
              <a:t>Reconciling differences in the levels of labour productivity and TFP</a:t>
            </a:r>
            <a:r>
              <a:rPr lang="en-GB" dirty="0">
                <a:solidFill>
                  <a:srgbClr val="FF0000"/>
                </a:solidFill>
                <a:latin typeface="Arial"/>
                <a:cs typeface="Arial"/>
              </a:rPr>
              <a:t> </a:t>
            </a:r>
            <a:endParaRPr lang="en-US" dirty="0">
              <a:solidFill>
                <a:srgbClr val="FF0000"/>
              </a:solidFill>
              <a:latin typeface="Arial"/>
              <a:cs typeface="Arial"/>
            </a:endParaRPr>
          </a:p>
        </p:txBody>
      </p:sp>
      <p:sp>
        <p:nvSpPr>
          <p:cNvPr id="3" name="Content Placeholder 2"/>
          <p:cNvSpPr>
            <a:spLocks noGrp="1"/>
          </p:cNvSpPr>
          <p:nvPr>
            <p:ph idx="1"/>
          </p:nvPr>
        </p:nvSpPr>
        <p:spPr>
          <a:xfrm>
            <a:off x="457200" y="2726565"/>
            <a:ext cx="8229600" cy="4525963"/>
          </a:xfrm>
        </p:spPr>
        <p:txBody>
          <a:bodyPr/>
          <a:lstStyle/>
          <a:p>
            <a:r>
              <a:rPr lang="en-US" dirty="0" smtClean="0"/>
              <a:t>Consider first </a:t>
            </a:r>
            <a:r>
              <a:rPr lang="en-GB" dirty="0"/>
              <a:t>those plants in operation in both years (the continuers</a:t>
            </a:r>
            <a:r>
              <a:rPr lang="en-GB" dirty="0" smtClean="0"/>
              <a:t>) </a:t>
            </a:r>
          </a:p>
          <a:p>
            <a:r>
              <a:rPr lang="en-GB" dirty="0"/>
              <a:t>L</a:t>
            </a:r>
            <a:r>
              <a:rPr lang="en-GB" dirty="0" smtClean="0"/>
              <a:t>ater</a:t>
            </a:r>
            <a:r>
              <a:rPr lang="en-GB" dirty="0"/>
              <a:t>, we consider productivity in plants that entered post-2007 or ceased production before 2012. </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769461383"/>
              </p:ext>
            </p:extLst>
          </p:nvPr>
        </p:nvGraphicFramePr>
        <p:xfrm>
          <a:off x="-1127925" y="1827387"/>
          <a:ext cx="11281649" cy="675398"/>
        </p:xfrm>
        <a:graphic>
          <a:graphicData uri="http://schemas.openxmlformats.org/presentationml/2006/ole">
            <mc:AlternateContent xmlns:mc="http://schemas.openxmlformats.org/markup-compatibility/2006">
              <mc:Choice xmlns:v="urn:schemas-microsoft-com:vml" Requires="v">
                <p:oleObj spid="_x0000_s1029" name="Document" r:id="rId3" imgW="5727700" imgH="342900" progId="Word.Document.12">
                  <p:embed/>
                </p:oleObj>
              </mc:Choice>
              <mc:Fallback>
                <p:oleObj name="Document" r:id="rId3" imgW="5727700" imgH="342900" progId="Word.Document.12">
                  <p:embed/>
                  <p:pic>
                    <p:nvPicPr>
                      <p:cNvPr id="0" name=""/>
                      <p:cNvPicPr/>
                      <p:nvPr/>
                    </p:nvPicPr>
                    <p:blipFill>
                      <a:blip r:embed="rId4"/>
                      <a:stretch>
                        <a:fillRect/>
                      </a:stretch>
                    </p:blipFill>
                    <p:spPr>
                      <a:xfrm>
                        <a:off x="-1127925" y="1827387"/>
                        <a:ext cx="11281649" cy="675398"/>
                      </a:xfrm>
                      <a:prstGeom prst="rect">
                        <a:avLst/>
                      </a:prstGeom>
                    </p:spPr>
                  </p:pic>
                </p:oleObj>
              </mc:Fallback>
            </mc:AlternateContent>
          </a:graphicData>
        </a:graphic>
      </p:graphicFrame>
    </p:spTree>
    <p:extLst>
      <p:ext uri="{BB962C8B-B14F-4D97-AF65-F5344CB8AC3E}">
        <p14:creationId xmlns:p14="http://schemas.microsoft.com/office/powerpoint/2010/main" val="21496130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0176" y="64651"/>
            <a:ext cx="8371854" cy="6979559"/>
          </a:xfrm>
          <a:prstGeom prst="rect">
            <a:avLst/>
          </a:prstGeom>
        </p:spPr>
      </p:pic>
      <p:sp>
        <p:nvSpPr>
          <p:cNvPr id="3" name="Rectangle 2"/>
          <p:cNvSpPr/>
          <p:nvPr/>
        </p:nvSpPr>
        <p:spPr>
          <a:xfrm>
            <a:off x="5610005" y="961661"/>
            <a:ext cx="764440" cy="22192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7969418" y="1225022"/>
            <a:ext cx="764440" cy="22192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304355" y="2046612"/>
            <a:ext cx="653473" cy="139317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969418" y="2046612"/>
            <a:ext cx="653473" cy="139317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683983" y="2046612"/>
            <a:ext cx="653473" cy="57946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622334" y="4048360"/>
            <a:ext cx="764440" cy="22192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957088" y="4368914"/>
            <a:ext cx="764440" cy="22192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683983" y="5182627"/>
            <a:ext cx="764440" cy="22192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957088" y="5503181"/>
            <a:ext cx="764440" cy="22192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475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9" presetClass="exit" presetSubtype="0" fill="hold" grpId="1" nodeType="withEffect">
                                  <p:stCondLst>
                                    <p:cond delay="0"/>
                                  </p:stCondLst>
                                  <p:childTnLst>
                                    <p:animEffect transition="out" filter="dissolv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1" presetClass="entr" presetSubtype="0" fill="hold" grpId="2" nodeType="withEffect">
                                  <p:stCondLst>
                                    <p:cond delay="0"/>
                                  </p:stCondLst>
                                  <p:childTnLst>
                                    <p:set>
                                      <p:cBhvr>
                                        <p:cTn id="45" dur="1" fill="hold">
                                          <p:stCondLst>
                                            <p:cond delay="0"/>
                                          </p:stCondLst>
                                        </p:cTn>
                                        <p:tgtEl>
                                          <p:spTgt spid="3"/>
                                        </p:tgtEl>
                                        <p:attrNameLst>
                                          <p:attrName>style.visibility</p:attrName>
                                        </p:attrNameLst>
                                      </p:cBhvr>
                                      <p:to>
                                        <p:strVal val="visible"/>
                                      </p:to>
                                    </p:set>
                                  </p:childTnLst>
                                </p:cTn>
                              </p:par>
                              <p:par>
                                <p:cTn id="46" presetID="1" presetClass="entr" presetSubtype="0" fill="hold" grpId="2" nodeType="with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P spid="4" grpId="2" animBg="1"/>
      <p:bldP spid="5" grpId="0" animBg="1"/>
      <p:bldP spid="5" grpId="1" animBg="1"/>
      <p:bldP spid="6" grpId="0" animBg="1"/>
      <p:bldP spid="6" grpId="1" animBg="1"/>
      <p:bldP spid="7" grpId="0" animBg="1"/>
      <p:bldP spid="7" grpId="1"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95895"/>
            <a:ext cx="8987153" cy="5609691"/>
          </a:xfrm>
          <a:prstGeom prst="rect">
            <a:avLst/>
          </a:prstGeom>
        </p:spPr>
      </p:pic>
      <p:sp>
        <p:nvSpPr>
          <p:cNvPr id="3" name="Rectangle 2"/>
          <p:cNvSpPr/>
          <p:nvPr/>
        </p:nvSpPr>
        <p:spPr>
          <a:xfrm>
            <a:off x="3415322" y="1528795"/>
            <a:ext cx="752110" cy="245346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554097" y="1528795"/>
            <a:ext cx="3213602" cy="245346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235043" y="1528795"/>
            <a:ext cx="752110" cy="245346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493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4439" y="309149"/>
            <a:ext cx="7747907" cy="6348505"/>
          </a:xfrm>
          <a:prstGeom prst="rect">
            <a:avLst/>
          </a:prstGeom>
        </p:spPr>
      </p:pic>
    </p:spTree>
    <p:extLst>
      <p:ext uri="{BB962C8B-B14F-4D97-AF65-F5344CB8AC3E}">
        <p14:creationId xmlns:p14="http://schemas.microsoft.com/office/powerpoint/2010/main" val="42248435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2068"/>
          </a:xfrm>
        </p:spPr>
        <p:txBody>
          <a:bodyPr>
            <a:noAutofit/>
          </a:bodyPr>
          <a:lstStyle/>
          <a:p>
            <a:r>
              <a:rPr lang="en-GB" sz="3000" dirty="0">
                <a:solidFill>
                  <a:srgbClr val="FF0000"/>
                </a:solidFill>
                <a:latin typeface="Arial"/>
                <a:cs typeface="Arial"/>
              </a:rPr>
              <a:t>Changes in productivity levels and in output shares</a:t>
            </a:r>
            <a:r>
              <a:rPr lang="en-GB" sz="3000" dirty="0">
                <a:solidFill>
                  <a:srgbClr val="FF0000"/>
                </a:solidFill>
                <a:latin typeface="Arial"/>
                <a:cs typeface="Arial"/>
              </a:rPr>
              <a:t> </a:t>
            </a:r>
            <a:endParaRPr lang="en-US" sz="3000" dirty="0">
              <a:solidFill>
                <a:srgbClr val="FF0000"/>
              </a:solidFill>
              <a:latin typeface="Arial"/>
              <a:cs typeface="Arial"/>
            </a:endParaRPr>
          </a:p>
        </p:txBody>
      </p:sp>
      <p:pic>
        <p:nvPicPr>
          <p:cNvPr id="4" name="Picture 3"/>
          <p:cNvPicPr>
            <a:picLocks noChangeAspect="1"/>
          </p:cNvPicPr>
          <p:nvPr/>
        </p:nvPicPr>
        <p:blipFill>
          <a:blip r:embed="rId2"/>
          <a:stretch>
            <a:fillRect/>
          </a:stretch>
        </p:blipFill>
        <p:spPr>
          <a:xfrm>
            <a:off x="0" y="752068"/>
            <a:ext cx="9144000" cy="6105932"/>
          </a:xfrm>
          <a:prstGeom prst="rect">
            <a:avLst/>
          </a:prstGeom>
        </p:spPr>
      </p:pic>
    </p:spTree>
    <p:extLst>
      <p:ext uri="{BB962C8B-B14F-4D97-AF65-F5344CB8AC3E}">
        <p14:creationId xmlns:p14="http://schemas.microsoft.com/office/powerpoint/2010/main" val="36342003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50812"/>
            <a:ext cx="9144000" cy="1855304"/>
          </a:xfrm>
          <a:prstGeom prst="rect">
            <a:avLst/>
          </a:prstGeom>
        </p:spPr>
      </p:pic>
      <p:pic>
        <p:nvPicPr>
          <p:cNvPr id="4" name="Picture 3"/>
          <p:cNvPicPr>
            <a:picLocks noChangeAspect="1"/>
          </p:cNvPicPr>
          <p:nvPr/>
        </p:nvPicPr>
        <p:blipFill>
          <a:blip r:embed="rId3"/>
          <a:stretch>
            <a:fillRect/>
          </a:stretch>
        </p:blipFill>
        <p:spPr>
          <a:xfrm>
            <a:off x="0" y="3590276"/>
            <a:ext cx="9144000" cy="2449117"/>
          </a:xfrm>
          <a:prstGeom prst="rect">
            <a:avLst/>
          </a:prstGeom>
        </p:spPr>
      </p:pic>
      <p:sp>
        <p:nvSpPr>
          <p:cNvPr id="5" name="Rectangle 4"/>
          <p:cNvSpPr/>
          <p:nvPr/>
        </p:nvSpPr>
        <p:spPr>
          <a:xfrm>
            <a:off x="2478266" y="1701400"/>
            <a:ext cx="493187" cy="55480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22490" y="1681194"/>
            <a:ext cx="493187" cy="55480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99260" y="1681195"/>
            <a:ext cx="1277844" cy="24212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429504" y="1681194"/>
            <a:ext cx="493187" cy="24212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999260" y="1833595"/>
            <a:ext cx="1277844" cy="24212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478266" y="4500081"/>
            <a:ext cx="394550" cy="19726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478266" y="4849745"/>
            <a:ext cx="394550" cy="19726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515255" y="5244272"/>
            <a:ext cx="394550" cy="19726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746927" y="4500081"/>
            <a:ext cx="1175764" cy="19726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734598" y="4849745"/>
            <a:ext cx="1175764" cy="19726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999260" y="5244272"/>
            <a:ext cx="1911102" cy="19726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8440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grpId="1" nodeType="clickEffect">
                                  <p:stCondLst>
                                    <p:cond delay="0"/>
                                  </p:stCondLst>
                                  <p:childTnLst>
                                    <p:animEffect transition="out" filter="dissolv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par>
                                <p:cTn id="63" presetID="1" presetClass="entr" presetSubtype="0" fill="hold" grpId="2" nodeType="with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grpId="3" nodeType="clickEffect">
                                  <p:stCondLst>
                                    <p:cond delay="0"/>
                                  </p:stCondLst>
                                  <p:childTnLst>
                                    <p:animEffect transition="out" filter="dissolv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9" presetClass="exit" presetSubtype="0" fill="hold" grpId="1" nodeType="withEffect">
                                  <p:stCondLst>
                                    <p:cond delay="0"/>
                                  </p:stCondLst>
                                  <p:childTnLst>
                                    <p:animEffect transition="out" filter="dissolve">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par>
                                <p:cTn id="75" presetID="1" presetClass="entr" presetSubtype="0" fill="hold" grpId="2" nodeType="with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10" grpId="0" animBg="1"/>
      <p:bldP spid="10" grpId="1" animBg="1"/>
      <p:bldP spid="11" grpId="0" animBg="1"/>
      <p:bldP spid="11" grpId="1" animBg="1"/>
      <p:bldP spid="11" grpId="2" animBg="1"/>
      <p:bldP spid="11" grpId="3" animBg="1"/>
      <p:bldP spid="12" grpId="0" animBg="1"/>
      <p:bldP spid="12" grpId="1" animBg="1"/>
      <p:bldP spid="12" grpId="2" animBg="1"/>
      <p:bldP spid="13" grpId="0" animBg="1"/>
      <p:bldP spid="13" grpId="1" animBg="1"/>
      <p:bldP spid="14" grpId="0" animBg="1"/>
      <p:bldP spid="14" grpId="1"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normAutofit/>
          </a:bodyPr>
          <a:lstStyle/>
          <a:p>
            <a:r>
              <a:rPr lang="en-US" sz="4000" dirty="0" smtClean="0">
                <a:solidFill>
                  <a:srgbClr val="FF0000"/>
                </a:solidFill>
              </a:rPr>
              <a:t>Conclusions</a:t>
            </a:r>
            <a:endParaRPr lang="en-US" sz="4000" dirty="0">
              <a:solidFill>
                <a:srgbClr val="FF0000"/>
              </a:solidFill>
            </a:endParaRPr>
          </a:p>
        </p:txBody>
      </p:sp>
      <p:sp>
        <p:nvSpPr>
          <p:cNvPr id="3" name="Content Placeholder 2"/>
          <p:cNvSpPr>
            <a:spLocks noGrp="1"/>
          </p:cNvSpPr>
          <p:nvPr>
            <p:ph idx="1"/>
          </p:nvPr>
        </p:nvSpPr>
        <p:spPr>
          <a:xfrm>
            <a:off x="1" y="579462"/>
            <a:ext cx="9144000" cy="6278538"/>
          </a:xfrm>
        </p:spPr>
        <p:txBody>
          <a:bodyPr>
            <a:normAutofit fontScale="70000" lnSpcReduction="20000"/>
          </a:bodyPr>
          <a:lstStyle/>
          <a:p>
            <a:r>
              <a:rPr lang="en-GB" dirty="0"/>
              <a:t>For labour </a:t>
            </a:r>
            <a:r>
              <a:rPr lang="en-GB" dirty="0" smtClean="0"/>
              <a:t>productivity: </a:t>
            </a:r>
          </a:p>
          <a:p>
            <a:pPr lvl="1"/>
            <a:r>
              <a:rPr lang="en-GB" dirty="0" smtClean="0"/>
              <a:t>both </a:t>
            </a:r>
            <a:r>
              <a:rPr lang="en-GB" dirty="0"/>
              <a:t>manufacturing and service sectors experienced a substantial and sustained decline of around 4.5-5 per cent, post-2007. </a:t>
            </a:r>
            <a:endParaRPr lang="en-GB" dirty="0" smtClean="0"/>
          </a:p>
          <a:p>
            <a:r>
              <a:rPr lang="en-GB" dirty="0" smtClean="0"/>
              <a:t>For TFP </a:t>
            </a:r>
          </a:p>
          <a:p>
            <a:pPr lvl="1"/>
            <a:r>
              <a:rPr lang="en-GB" dirty="0" smtClean="0"/>
              <a:t>no </a:t>
            </a:r>
            <a:r>
              <a:rPr lang="en-GB" dirty="0"/>
              <a:t>evidence of any ‘productivity puzzle’ in </a:t>
            </a:r>
            <a:r>
              <a:rPr lang="en-GB" dirty="0" smtClean="0"/>
              <a:t>manufacturing </a:t>
            </a:r>
          </a:p>
          <a:p>
            <a:pPr lvl="1"/>
            <a:r>
              <a:rPr lang="en-GB" dirty="0" smtClean="0"/>
              <a:t>the </a:t>
            </a:r>
            <a:r>
              <a:rPr lang="en-GB" dirty="0"/>
              <a:t>entire post 2008 decline in TFP was accounted for by services. </a:t>
            </a:r>
            <a:endParaRPr lang="en-GB" dirty="0" smtClean="0"/>
          </a:p>
          <a:p>
            <a:pPr lvl="2"/>
            <a:r>
              <a:rPr lang="en-GB" dirty="0"/>
              <a:t>also confined to smaller plants (especially the very smallest</a:t>
            </a:r>
            <a:r>
              <a:rPr lang="en-GB" dirty="0" smtClean="0"/>
              <a:t>)</a:t>
            </a:r>
          </a:p>
          <a:p>
            <a:r>
              <a:rPr lang="en-GB" dirty="0" smtClean="0"/>
              <a:t>For LP </a:t>
            </a:r>
            <a:r>
              <a:rPr lang="en-GB" dirty="0"/>
              <a:t>during 2007-2012 based upon changes in factor inputs and </a:t>
            </a:r>
            <a:r>
              <a:rPr lang="en-GB" dirty="0" smtClean="0"/>
              <a:t>TFP:</a:t>
            </a:r>
          </a:p>
          <a:p>
            <a:pPr lvl="1"/>
            <a:r>
              <a:rPr lang="en-GB" dirty="0" smtClean="0"/>
              <a:t> </a:t>
            </a:r>
            <a:r>
              <a:rPr lang="en-GB" dirty="0"/>
              <a:t>manufacturing </a:t>
            </a:r>
            <a:r>
              <a:rPr lang="en-GB" dirty="0" smtClean="0"/>
              <a:t>plants </a:t>
            </a:r>
            <a:r>
              <a:rPr lang="en-GB" dirty="0"/>
              <a:t>that operated in both 2007 and 2012 </a:t>
            </a:r>
            <a:r>
              <a:rPr lang="en-GB" dirty="0" smtClean="0"/>
              <a:t>linked </a:t>
            </a:r>
            <a:r>
              <a:rPr lang="en-GB" dirty="0"/>
              <a:t>to a ‘factor proportions’ </a:t>
            </a:r>
            <a:r>
              <a:rPr lang="en-GB" dirty="0" smtClean="0"/>
              <a:t>story</a:t>
            </a:r>
          </a:p>
          <a:p>
            <a:pPr lvl="2"/>
            <a:r>
              <a:rPr lang="en-GB" dirty="0"/>
              <a:t>but not </a:t>
            </a:r>
            <a:r>
              <a:rPr lang="en-GB" dirty="0" smtClean="0"/>
              <a:t>falls </a:t>
            </a:r>
            <a:r>
              <a:rPr lang="en-GB" dirty="0"/>
              <a:t>in the capital-labour ratio (which actually rises). Instead there was a substantial decline in the intermediate inputs-labour </a:t>
            </a:r>
            <a:r>
              <a:rPr lang="en-GB" dirty="0" smtClean="0"/>
              <a:t>ratio</a:t>
            </a:r>
          </a:p>
          <a:p>
            <a:pPr lvl="1"/>
            <a:r>
              <a:rPr lang="en-GB" dirty="0" smtClean="0"/>
              <a:t>service sector decline </a:t>
            </a:r>
            <a:r>
              <a:rPr lang="en-GB" dirty="0"/>
              <a:t>in 2007-12 in LP (nearly 10 per cent for continuing plants) was explained by a much greater fall in TFP (nearly 15 per cent)</a:t>
            </a:r>
            <a:r>
              <a:rPr lang="en-GB" dirty="0"/>
              <a:t> </a:t>
            </a:r>
            <a:endParaRPr lang="en-GB" dirty="0" smtClean="0"/>
          </a:p>
          <a:p>
            <a:pPr lvl="1"/>
            <a:r>
              <a:rPr lang="en-GB" dirty="0" smtClean="0"/>
              <a:t>Entry:</a:t>
            </a:r>
          </a:p>
          <a:p>
            <a:pPr lvl="2"/>
            <a:r>
              <a:rPr lang="en-GB" dirty="0"/>
              <a:t>LP was on average nearly 44 per cent lower than for plants in 2007 that continued in operation until </a:t>
            </a:r>
            <a:r>
              <a:rPr lang="en-GB" dirty="0" smtClean="0"/>
              <a:t>2012</a:t>
            </a:r>
            <a:r>
              <a:rPr lang="en-GB" dirty="0"/>
              <a:t> </a:t>
            </a:r>
            <a:r>
              <a:rPr lang="en-GB" dirty="0" smtClean="0"/>
              <a:t>– </a:t>
            </a:r>
            <a:r>
              <a:rPr lang="en-GB" dirty="0"/>
              <a:t>t</a:t>
            </a:r>
            <a:r>
              <a:rPr lang="en-GB" dirty="0" smtClean="0"/>
              <a:t>his </a:t>
            </a:r>
            <a:r>
              <a:rPr lang="en-GB" dirty="0"/>
              <a:t>was due to these plants being smaller</a:t>
            </a:r>
            <a:r>
              <a:rPr lang="en-GB" dirty="0"/>
              <a:t> </a:t>
            </a:r>
            <a:r>
              <a:rPr lang="en-GB" dirty="0" smtClean="0"/>
              <a:t>BUT </a:t>
            </a:r>
            <a:r>
              <a:rPr lang="en-GB" dirty="0"/>
              <a:t>also had 39 per cent higher TFP compared to incumbents</a:t>
            </a:r>
            <a:r>
              <a:rPr lang="en-GB" dirty="0"/>
              <a:t> </a:t>
            </a:r>
            <a:endParaRPr lang="en-GB" dirty="0" smtClean="0"/>
          </a:p>
          <a:p>
            <a:pPr lvl="1"/>
            <a:r>
              <a:rPr lang="en-GB" dirty="0" smtClean="0"/>
              <a:t>Exit:</a:t>
            </a:r>
          </a:p>
          <a:p>
            <a:pPr lvl="2"/>
            <a:r>
              <a:rPr lang="en-GB" dirty="0"/>
              <a:t>LP (around 16 per cent lower</a:t>
            </a:r>
            <a:r>
              <a:rPr lang="en-GB" dirty="0" smtClean="0"/>
              <a:t>) </a:t>
            </a:r>
            <a:r>
              <a:rPr lang="en-GB" dirty="0"/>
              <a:t>because they were on average also relatively small plants, but they also had 34 per cent higher TFP than continuers</a:t>
            </a:r>
            <a:r>
              <a:rPr lang="en-GB" dirty="0"/>
              <a:t> </a:t>
            </a:r>
            <a:endParaRPr lang="en-GB" dirty="0" smtClean="0"/>
          </a:p>
          <a:p>
            <a:pPr lvl="2"/>
            <a:r>
              <a:rPr lang="en-GB" dirty="0"/>
              <a:t>using a simple hazard model we also found the rate of plant closure declined in this period</a:t>
            </a:r>
            <a:r>
              <a:rPr lang="en-GB" dirty="0"/>
              <a:t> </a:t>
            </a:r>
            <a:endParaRPr lang="en-US" dirty="0"/>
          </a:p>
        </p:txBody>
      </p:sp>
    </p:spTree>
    <p:extLst>
      <p:ext uri="{BB962C8B-B14F-4D97-AF65-F5344CB8AC3E}">
        <p14:creationId xmlns:p14="http://schemas.microsoft.com/office/powerpoint/2010/main" val="1756030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1515"/>
            <a:ext cx="8229600" cy="6139835"/>
          </a:xfrm>
        </p:spPr>
        <p:txBody>
          <a:bodyPr/>
          <a:lstStyle/>
          <a:p>
            <a:r>
              <a:rPr lang="en-GB" dirty="0"/>
              <a:t>when plant level productivity in each year was weighted by the plant’s share in total output to provide aggregate </a:t>
            </a:r>
            <a:r>
              <a:rPr lang="en-GB" dirty="0" smtClean="0"/>
              <a:t>figures </a:t>
            </a:r>
          </a:p>
          <a:p>
            <a:pPr lvl="1"/>
            <a:r>
              <a:rPr lang="en-GB" dirty="0" smtClean="0"/>
              <a:t>we </a:t>
            </a:r>
            <a:r>
              <a:rPr lang="en-GB" dirty="0"/>
              <a:t>were able to show that both aggregate LP and TFP were on a general upward trend between 2005 and 2012</a:t>
            </a:r>
            <a:r>
              <a:rPr lang="en-GB" dirty="0"/>
              <a:t> </a:t>
            </a:r>
            <a:endParaRPr lang="en-GB" dirty="0" smtClean="0"/>
          </a:p>
          <a:p>
            <a:pPr lvl="1"/>
            <a:r>
              <a:rPr lang="en-GB" dirty="0"/>
              <a:t>shows that reallocation of output shares across plants had an important positive effect </a:t>
            </a:r>
            <a:endParaRPr lang="en-GB" dirty="0" smtClean="0"/>
          </a:p>
          <a:p>
            <a:pPr lvl="2"/>
            <a:r>
              <a:rPr lang="en-GB" dirty="0" smtClean="0"/>
              <a:t>mitigating </a:t>
            </a:r>
            <a:r>
              <a:rPr lang="en-GB" dirty="0"/>
              <a:t>the impact of declines in TFP that were experienced by the majority of plants (especially in services) post-2007</a:t>
            </a:r>
            <a:r>
              <a:rPr lang="en-GB" dirty="0"/>
              <a:t> </a:t>
            </a:r>
            <a:endParaRPr lang="en-US" dirty="0"/>
          </a:p>
        </p:txBody>
      </p:sp>
    </p:spTree>
    <p:extLst>
      <p:ext uri="{BB962C8B-B14F-4D97-AF65-F5344CB8AC3E}">
        <p14:creationId xmlns:p14="http://schemas.microsoft.com/office/powerpoint/2010/main" val="25630558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50"/>
            <a:ext cx="8229600" cy="1143000"/>
          </a:xfrm>
        </p:spPr>
        <p:txBody>
          <a:bodyPr/>
          <a:lstStyle/>
          <a:p>
            <a:r>
              <a:rPr lang="en-US" dirty="0" smtClean="0">
                <a:solidFill>
                  <a:srgbClr val="FF0000"/>
                </a:solidFill>
              </a:rPr>
              <a:t>Motivation</a:t>
            </a:r>
            <a:endParaRPr lang="en-US" dirty="0">
              <a:solidFill>
                <a:srgbClr val="FF0000"/>
              </a:solidFill>
            </a:endParaRPr>
          </a:p>
        </p:txBody>
      </p:sp>
      <p:sp>
        <p:nvSpPr>
          <p:cNvPr id="3" name="Content Placeholder 2"/>
          <p:cNvSpPr>
            <a:spLocks noGrp="1"/>
          </p:cNvSpPr>
          <p:nvPr>
            <p:ph idx="1"/>
          </p:nvPr>
        </p:nvSpPr>
        <p:spPr>
          <a:xfrm>
            <a:off x="118674" y="786486"/>
            <a:ext cx="9025326" cy="5735549"/>
          </a:xfrm>
        </p:spPr>
        <p:txBody>
          <a:bodyPr>
            <a:normAutofit fontScale="85000" lnSpcReduction="10000"/>
          </a:bodyPr>
          <a:lstStyle/>
          <a:p>
            <a:r>
              <a:rPr lang="en-GB" dirty="0"/>
              <a:t>S</a:t>
            </a:r>
            <a:r>
              <a:rPr lang="en-GB" dirty="0" smtClean="0"/>
              <a:t>ome </a:t>
            </a:r>
            <a:r>
              <a:rPr lang="en-GB" dirty="0"/>
              <a:t>6 years after the 2008 banking </a:t>
            </a:r>
            <a:r>
              <a:rPr lang="en-GB" dirty="0" smtClean="0"/>
              <a:t>crisis</a:t>
            </a:r>
          </a:p>
          <a:p>
            <a:pPr lvl="1"/>
            <a:r>
              <a:rPr lang="en-GB" dirty="0" smtClean="0"/>
              <a:t> </a:t>
            </a:r>
            <a:r>
              <a:rPr lang="en-GB" dirty="0"/>
              <a:t>official </a:t>
            </a:r>
            <a:r>
              <a:rPr lang="en-GB" dirty="0" smtClean="0"/>
              <a:t>ONS data shows:</a:t>
            </a:r>
          </a:p>
          <a:p>
            <a:pPr lvl="2"/>
            <a:r>
              <a:rPr lang="en-GB" dirty="0" smtClean="0"/>
              <a:t>output</a:t>
            </a:r>
            <a:r>
              <a:rPr lang="en-GB" dirty="0"/>
              <a:t>-per-worker for the whole economy </a:t>
            </a:r>
            <a:r>
              <a:rPr lang="en-GB" dirty="0" smtClean="0"/>
              <a:t>some </a:t>
            </a:r>
            <a:r>
              <a:rPr lang="en-GB" dirty="0"/>
              <a:t>4 per cent below the pre-2008 level, and </a:t>
            </a:r>
            <a:endParaRPr lang="en-GB" dirty="0" smtClean="0"/>
          </a:p>
          <a:p>
            <a:pPr lvl="2"/>
            <a:r>
              <a:rPr lang="en-GB" dirty="0" smtClean="0"/>
              <a:t>16 </a:t>
            </a:r>
            <a:r>
              <a:rPr lang="en-GB" dirty="0"/>
              <a:t>per cent lower than if the pre-2007 trend had </a:t>
            </a:r>
            <a:r>
              <a:rPr lang="en-GB" dirty="0" smtClean="0"/>
              <a:t>continued</a:t>
            </a:r>
          </a:p>
          <a:p>
            <a:r>
              <a:rPr lang="en-GB" dirty="0"/>
              <a:t>US, France and Germany, labour productivity has fully recovered </a:t>
            </a:r>
            <a:endParaRPr lang="en-GB" dirty="0" smtClean="0"/>
          </a:p>
          <a:p>
            <a:pPr lvl="1"/>
            <a:r>
              <a:rPr lang="en-GB" dirty="0"/>
              <a:t>opening up a ‘productivity gap’ with the UK </a:t>
            </a:r>
            <a:endParaRPr lang="en-GB" dirty="0" smtClean="0"/>
          </a:p>
          <a:p>
            <a:r>
              <a:rPr lang="en-GB" dirty="0"/>
              <a:t>I</a:t>
            </a:r>
            <a:r>
              <a:rPr lang="en-GB" dirty="0" smtClean="0"/>
              <a:t>mportant </a:t>
            </a:r>
            <a:r>
              <a:rPr lang="en-GB" dirty="0"/>
              <a:t>consequences </a:t>
            </a:r>
            <a:endParaRPr lang="en-GB" dirty="0" smtClean="0"/>
          </a:p>
          <a:p>
            <a:pPr lvl="1"/>
            <a:r>
              <a:rPr lang="en-GB" dirty="0" smtClean="0"/>
              <a:t>for </a:t>
            </a:r>
            <a:r>
              <a:rPr lang="en-GB" dirty="0"/>
              <a:t>long-run growth</a:t>
            </a:r>
            <a:r>
              <a:rPr lang="en-GB" dirty="0"/>
              <a:t> </a:t>
            </a:r>
            <a:endParaRPr lang="en-GB" dirty="0" smtClean="0"/>
          </a:p>
          <a:p>
            <a:pPr lvl="1"/>
            <a:r>
              <a:rPr lang="en-GB" dirty="0"/>
              <a:t>f</a:t>
            </a:r>
            <a:r>
              <a:rPr lang="en-GB" dirty="0" smtClean="0"/>
              <a:t>or effective </a:t>
            </a:r>
            <a:r>
              <a:rPr lang="en-GB" dirty="0"/>
              <a:t>operation of </a:t>
            </a:r>
            <a:r>
              <a:rPr lang="en-GB" dirty="0" smtClean="0"/>
              <a:t>monetary and fiscal policy as knowledge </a:t>
            </a:r>
            <a:r>
              <a:rPr lang="en-GB" dirty="0"/>
              <a:t>of the productive capacity of the </a:t>
            </a:r>
            <a:r>
              <a:rPr lang="en-GB" dirty="0" smtClean="0"/>
              <a:t>economy/‘output </a:t>
            </a:r>
            <a:r>
              <a:rPr lang="en-GB" dirty="0"/>
              <a:t>gap’ </a:t>
            </a:r>
            <a:r>
              <a:rPr lang="en-GB" dirty="0" smtClean="0"/>
              <a:t>informs:</a:t>
            </a:r>
          </a:p>
          <a:p>
            <a:pPr lvl="2"/>
            <a:r>
              <a:rPr lang="en-GB" dirty="0" smtClean="0"/>
              <a:t>decisions </a:t>
            </a:r>
            <a:r>
              <a:rPr lang="en-GB" dirty="0"/>
              <a:t>relating to the size of the government’s financial deficit</a:t>
            </a:r>
            <a:r>
              <a:rPr lang="en-GB" dirty="0"/>
              <a:t> </a:t>
            </a:r>
            <a:endParaRPr lang="en-GB" dirty="0" smtClean="0"/>
          </a:p>
          <a:p>
            <a:pPr lvl="2"/>
            <a:r>
              <a:rPr lang="en-GB" dirty="0"/>
              <a:t>use of discretionary fiscal and monetary policy to boost/constrain output </a:t>
            </a:r>
            <a:endParaRPr lang="en-US" dirty="0" smtClean="0"/>
          </a:p>
        </p:txBody>
      </p:sp>
    </p:spTree>
    <p:extLst>
      <p:ext uri="{BB962C8B-B14F-4D97-AF65-F5344CB8AC3E}">
        <p14:creationId xmlns:p14="http://schemas.microsoft.com/office/powerpoint/2010/main" val="899148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89046"/>
            <a:ext cx="7772400" cy="1005882"/>
          </a:xfrm>
        </p:spPr>
        <p:txBody>
          <a:bodyPr>
            <a:noAutofit/>
          </a:bodyPr>
          <a:lstStyle/>
          <a:p>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endParaRPr lang="en-US" sz="3600" dirty="0"/>
          </a:p>
        </p:txBody>
      </p:sp>
      <p:sp>
        <p:nvSpPr>
          <p:cNvPr id="4" name="Subtitle 2"/>
          <p:cNvSpPr>
            <a:spLocks noGrp="1"/>
          </p:cNvSpPr>
          <p:nvPr>
            <p:ph type="subTitle" idx="1"/>
          </p:nvPr>
        </p:nvSpPr>
        <p:spPr>
          <a:xfrm>
            <a:off x="1010043" y="1947146"/>
            <a:ext cx="7118647" cy="2264636"/>
          </a:xfrm>
        </p:spPr>
        <p:txBody>
          <a:bodyPr>
            <a:normAutofit/>
          </a:bodyPr>
          <a:lstStyle/>
          <a:p>
            <a:endParaRPr lang="en-US" sz="2200" dirty="0" smtClean="0">
              <a:solidFill>
                <a:srgbClr val="FF0000"/>
              </a:solidFill>
            </a:endParaRPr>
          </a:p>
          <a:p>
            <a:endParaRPr lang="en-US" sz="2200" dirty="0">
              <a:solidFill>
                <a:srgbClr val="FF0000"/>
              </a:solidFill>
            </a:endParaRPr>
          </a:p>
          <a:p>
            <a:r>
              <a:rPr lang="en-US" sz="5400" dirty="0" smtClean="0">
                <a:solidFill>
                  <a:schemeClr val="tx1"/>
                </a:solidFill>
              </a:rPr>
              <a:t>Thank you</a:t>
            </a:r>
          </a:p>
          <a:p>
            <a:endParaRPr lang="en-US" sz="2200" dirty="0">
              <a:solidFill>
                <a:srgbClr val="FF0000"/>
              </a:solidFill>
            </a:endParaRPr>
          </a:p>
          <a:p>
            <a:endParaRPr lang="en-US" sz="2200" dirty="0">
              <a:solidFill>
                <a:srgbClr val="FF0000"/>
              </a:solidFill>
            </a:endParaRPr>
          </a:p>
        </p:txBody>
      </p:sp>
    </p:spTree>
    <p:extLst>
      <p:ext uri="{BB962C8B-B14F-4D97-AF65-F5344CB8AC3E}">
        <p14:creationId xmlns:p14="http://schemas.microsoft.com/office/powerpoint/2010/main" val="3075062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348"/>
            <a:ext cx="8229600" cy="637707"/>
          </a:xfrm>
        </p:spPr>
        <p:txBody>
          <a:bodyPr>
            <a:normAutofit fontScale="90000"/>
          </a:bodyPr>
          <a:lstStyle/>
          <a:p>
            <a:r>
              <a:rPr lang="en-US" dirty="0" smtClean="0">
                <a:solidFill>
                  <a:srgbClr val="FF0000"/>
                </a:solidFill>
              </a:rPr>
              <a:t>Overview</a:t>
            </a:r>
            <a:endParaRPr lang="en-US" dirty="0">
              <a:solidFill>
                <a:srgbClr val="FF0000"/>
              </a:solidFill>
            </a:endParaRPr>
          </a:p>
        </p:txBody>
      </p:sp>
      <p:sp>
        <p:nvSpPr>
          <p:cNvPr id="3" name="Content Placeholder 2"/>
          <p:cNvSpPr>
            <a:spLocks noGrp="1"/>
          </p:cNvSpPr>
          <p:nvPr>
            <p:ph idx="1"/>
          </p:nvPr>
        </p:nvSpPr>
        <p:spPr>
          <a:xfrm>
            <a:off x="160286" y="961661"/>
            <a:ext cx="8754074" cy="5622019"/>
          </a:xfrm>
        </p:spPr>
        <p:txBody>
          <a:bodyPr>
            <a:normAutofit fontScale="92500" lnSpcReduction="20000"/>
          </a:bodyPr>
          <a:lstStyle/>
          <a:p>
            <a:r>
              <a:rPr lang="en-US" dirty="0" smtClean="0"/>
              <a:t>Use ABS plant-level data to look for evidence of </a:t>
            </a:r>
          </a:p>
          <a:p>
            <a:pPr lvl="1"/>
            <a:r>
              <a:rPr lang="en-GB" dirty="0" smtClean="0"/>
              <a:t>post</a:t>
            </a:r>
            <a:r>
              <a:rPr lang="en-GB" dirty="0"/>
              <a:t>-2007 </a:t>
            </a:r>
            <a:r>
              <a:rPr lang="en-GB" dirty="0" smtClean="0"/>
              <a:t>differences </a:t>
            </a:r>
            <a:r>
              <a:rPr lang="en-GB" dirty="0"/>
              <a:t>in the levels of TFP/LP </a:t>
            </a:r>
            <a:r>
              <a:rPr lang="en-GB" dirty="0"/>
              <a:t>to consider a ‘compositional effect’ </a:t>
            </a:r>
            <a:r>
              <a:rPr lang="en-GB" dirty="0" smtClean="0"/>
              <a:t>explanation</a:t>
            </a:r>
          </a:p>
          <a:p>
            <a:pPr lvl="2"/>
            <a:r>
              <a:rPr lang="en-GB" dirty="0" smtClean="0"/>
              <a:t>across </a:t>
            </a:r>
            <a:r>
              <a:rPr lang="en-GB" dirty="0"/>
              <a:t>industry and plant size bands (and other relevant sub-groups such as foreign-owned plants) </a:t>
            </a:r>
            <a:endParaRPr lang="en-GB" dirty="0" smtClean="0"/>
          </a:p>
          <a:p>
            <a:pPr lvl="1"/>
            <a:r>
              <a:rPr lang="en-GB" dirty="0" smtClean="0"/>
              <a:t>the effect on LP </a:t>
            </a:r>
            <a:r>
              <a:rPr lang="en-GB" dirty="0"/>
              <a:t>of capital/intermediate-inputs deepening and TFP</a:t>
            </a:r>
            <a:r>
              <a:rPr lang="en-GB" dirty="0"/>
              <a:t> </a:t>
            </a:r>
            <a:endParaRPr lang="en-GB" dirty="0" smtClean="0"/>
          </a:p>
          <a:p>
            <a:pPr lvl="2"/>
            <a:r>
              <a:rPr lang="en-GB" dirty="0" smtClean="0"/>
              <a:t>To consider a ‘factor-proportions’ (substitution of labour for capital) </a:t>
            </a:r>
            <a:r>
              <a:rPr lang="en-GB" dirty="0"/>
              <a:t>explanation</a:t>
            </a:r>
            <a:endParaRPr lang="en-GB" dirty="0" smtClean="0"/>
          </a:p>
          <a:p>
            <a:pPr lvl="2"/>
            <a:r>
              <a:rPr lang="en-US" dirty="0" smtClean="0"/>
              <a:t>‘innovation pessimism’ argument</a:t>
            </a:r>
          </a:p>
          <a:p>
            <a:pPr lvl="1"/>
            <a:r>
              <a:rPr lang="en-US" dirty="0" smtClean="0"/>
              <a:t>Whether plant closure declined post-2007</a:t>
            </a:r>
          </a:p>
          <a:p>
            <a:pPr lvl="2"/>
            <a:r>
              <a:rPr lang="en-US" dirty="0" smtClean="0"/>
              <a:t>Leading to ‘zombie firms’ and confirmation of ‘misallocation’ explanation</a:t>
            </a:r>
          </a:p>
          <a:p>
            <a:r>
              <a:rPr lang="en-US" dirty="0" smtClean="0"/>
              <a:t>Misallocation is also considered through:</a:t>
            </a:r>
          </a:p>
          <a:p>
            <a:pPr lvl="1"/>
            <a:r>
              <a:rPr lang="en-GB" dirty="0"/>
              <a:t>a decomposition of TFP productivity growth for 2007-2012</a:t>
            </a:r>
            <a:r>
              <a:rPr lang="en-GB" dirty="0"/>
              <a:t> </a:t>
            </a:r>
            <a:r>
              <a:rPr lang="en-US" dirty="0" smtClean="0"/>
              <a:t> </a:t>
            </a:r>
            <a:endParaRPr lang="en-US" dirty="0"/>
          </a:p>
        </p:txBody>
      </p:sp>
    </p:spTree>
    <p:extLst>
      <p:ext uri="{BB962C8B-B14F-4D97-AF65-F5344CB8AC3E}">
        <p14:creationId xmlns:p14="http://schemas.microsoft.com/office/powerpoint/2010/main" val="881589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4638"/>
            <a:ext cx="8229600" cy="706437"/>
          </a:xfrm>
        </p:spPr>
        <p:txBody>
          <a:bodyPr>
            <a:normAutofit fontScale="90000"/>
          </a:bodyPr>
          <a:lstStyle/>
          <a:p>
            <a:r>
              <a:rPr lang="en-GB" dirty="0" smtClean="0">
                <a:solidFill>
                  <a:srgbClr val="FF0000"/>
                </a:solidFill>
                <a:latin typeface="Arial" charset="0"/>
                <a:ea typeface="ＭＳ Ｐゴシック" charset="0"/>
                <a:cs typeface="ＭＳ Ｐゴシック" charset="0"/>
              </a:rPr>
              <a:t>Estimates of TFP</a:t>
            </a:r>
            <a:endParaRPr lang="en-US" dirty="0">
              <a:solidFill>
                <a:srgbClr val="FF0000"/>
              </a:solidFill>
              <a:latin typeface="Arial" charset="0"/>
              <a:ea typeface="ＭＳ Ｐゴシック" charset="0"/>
              <a:cs typeface="ＭＳ Ｐゴシック" charset="0"/>
            </a:endParaRPr>
          </a:p>
        </p:txBody>
      </p:sp>
      <p:sp>
        <p:nvSpPr>
          <p:cNvPr id="21506" name="Content Placeholder 2"/>
          <p:cNvSpPr>
            <a:spLocks noGrp="1"/>
          </p:cNvSpPr>
          <p:nvPr>
            <p:ph idx="1"/>
          </p:nvPr>
        </p:nvSpPr>
        <p:spPr>
          <a:xfrm>
            <a:off x="457200" y="1196975"/>
            <a:ext cx="8229600" cy="4929188"/>
          </a:xfrm>
        </p:spPr>
        <p:txBody>
          <a:bodyPr/>
          <a:lstStyle/>
          <a:p>
            <a:r>
              <a:rPr lang="en-US" dirty="0">
                <a:latin typeface="Arial" charset="0"/>
                <a:ea typeface="ＭＳ Ｐゴシック" charset="0"/>
                <a:cs typeface="ＭＳ Ｐゴシック" charset="0"/>
              </a:rPr>
              <a:t>Estimate:</a:t>
            </a: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To obtain:</a:t>
            </a: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Use system-GMM </a:t>
            </a:r>
          </a:p>
          <a:p>
            <a:pPr lvl="1"/>
            <a:r>
              <a:rPr lang="en-US" dirty="0">
                <a:latin typeface="Arial" charset="0"/>
                <a:ea typeface="ＭＳ Ｐゴシック" charset="0"/>
              </a:rPr>
              <a:t>Fixed effects, endogeneity, dynamics</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9CD133-F754-EC44-90A7-92B7CAC69D44}" type="slidenum">
              <a:rPr lang="en-US" sz="1400"/>
              <a:pPr eaLnBrk="1" hangingPunct="1"/>
              <a:t>4</a:t>
            </a:fld>
            <a:endParaRPr lang="en-US" sz="140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916113"/>
            <a:ext cx="72723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789363"/>
            <a:ext cx="73453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4372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7071" y="56790"/>
            <a:ext cx="6728509" cy="7106352"/>
          </a:xfrm>
          <a:prstGeom prst="rect">
            <a:avLst/>
          </a:prstGeom>
        </p:spPr>
      </p:pic>
    </p:spTree>
    <p:extLst>
      <p:ext uri="{BB962C8B-B14F-4D97-AF65-F5344CB8AC3E}">
        <p14:creationId xmlns:p14="http://schemas.microsoft.com/office/powerpoint/2010/main" val="21923893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38" y="530146"/>
            <a:ext cx="9147237" cy="6322064"/>
          </a:xfrm>
          <a:prstGeom prst="rect">
            <a:avLst/>
          </a:prstGeom>
        </p:spPr>
      </p:pic>
    </p:spTree>
    <p:extLst>
      <p:ext uri="{BB962C8B-B14F-4D97-AF65-F5344CB8AC3E}">
        <p14:creationId xmlns:p14="http://schemas.microsoft.com/office/powerpoint/2010/main" val="18666041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612900"/>
            <a:ext cx="9144000" cy="3609474"/>
          </a:xfrm>
          <a:prstGeom prst="rect">
            <a:avLst/>
          </a:prstGeom>
        </p:spPr>
      </p:pic>
    </p:spTree>
    <p:extLst>
      <p:ext uri="{BB962C8B-B14F-4D97-AF65-F5344CB8AC3E}">
        <p14:creationId xmlns:p14="http://schemas.microsoft.com/office/powerpoint/2010/main" val="15055694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1472" y="1198538"/>
            <a:ext cx="8448429" cy="4830338"/>
          </a:xfrm>
          <a:prstGeom prst="rect">
            <a:avLst/>
          </a:prstGeom>
        </p:spPr>
      </p:pic>
      <p:sp>
        <p:nvSpPr>
          <p:cNvPr id="3" name="TextBox 2"/>
          <p:cNvSpPr txBox="1"/>
          <p:nvPr/>
        </p:nvSpPr>
        <p:spPr>
          <a:xfrm>
            <a:off x="690462" y="308225"/>
            <a:ext cx="7829348" cy="707886"/>
          </a:xfrm>
          <a:prstGeom prst="rect">
            <a:avLst/>
          </a:prstGeom>
          <a:noFill/>
        </p:spPr>
        <p:txBody>
          <a:bodyPr wrap="square" rtlCol="0">
            <a:spAutoFit/>
          </a:bodyPr>
          <a:lstStyle/>
          <a:p>
            <a:pPr algn="ctr"/>
            <a:r>
              <a:rPr lang="en-GB" sz="4000" dirty="0">
                <a:solidFill>
                  <a:srgbClr val="FF0000"/>
                </a:solidFill>
                <a:latin typeface="Arial"/>
                <a:cs typeface="Arial"/>
              </a:rPr>
              <a:t>Productivity levels post-2007</a:t>
            </a:r>
            <a:r>
              <a:rPr lang="en-GB" sz="4000" dirty="0">
                <a:solidFill>
                  <a:srgbClr val="FF0000"/>
                </a:solidFill>
                <a:latin typeface="Arial"/>
                <a:cs typeface="Arial"/>
              </a:rPr>
              <a:t> </a:t>
            </a:r>
            <a:endParaRPr lang="en-US" sz="4000" dirty="0">
              <a:solidFill>
                <a:srgbClr val="FF0000"/>
              </a:solidFill>
              <a:latin typeface="Arial"/>
              <a:cs typeface="Arial"/>
            </a:endParaRPr>
          </a:p>
        </p:txBody>
      </p:sp>
    </p:spTree>
    <p:extLst>
      <p:ext uri="{BB962C8B-B14F-4D97-AF65-F5344CB8AC3E}">
        <p14:creationId xmlns:p14="http://schemas.microsoft.com/office/powerpoint/2010/main" val="1318957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4045" y="0"/>
            <a:ext cx="7274512" cy="3353485"/>
          </a:xfrm>
          <a:prstGeom prst="rect">
            <a:avLst/>
          </a:prstGeom>
        </p:spPr>
      </p:pic>
      <p:pic>
        <p:nvPicPr>
          <p:cNvPr id="5" name="Picture 4"/>
          <p:cNvPicPr>
            <a:picLocks noChangeAspect="1"/>
          </p:cNvPicPr>
          <p:nvPr/>
        </p:nvPicPr>
        <p:blipFill>
          <a:blip r:embed="rId3"/>
          <a:stretch>
            <a:fillRect/>
          </a:stretch>
        </p:blipFill>
        <p:spPr>
          <a:xfrm>
            <a:off x="813759" y="3353485"/>
            <a:ext cx="7977304" cy="3504514"/>
          </a:xfrm>
          <a:prstGeom prst="rect">
            <a:avLst/>
          </a:prstGeom>
        </p:spPr>
      </p:pic>
      <p:cxnSp>
        <p:nvCxnSpPr>
          <p:cNvPr id="7" name="Straight Arrow Connector 6"/>
          <p:cNvCxnSpPr/>
          <p:nvPr/>
        </p:nvCxnSpPr>
        <p:spPr>
          <a:xfrm>
            <a:off x="7866337" y="690423"/>
            <a:ext cx="0" cy="1763046"/>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909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1946</TotalTime>
  <Words>785</Words>
  <Application>Microsoft Macintosh PowerPoint</Application>
  <PresentationFormat>On-screen Show (4:3)</PresentationFormat>
  <Paragraphs>68</Paragraphs>
  <Slides>20</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Office Theme</vt:lpstr>
      <vt:lpstr>2_Office Theme</vt:lpstr>
      <vt:lpstr>Microsoft Word Document</vt:lpstr>
      <vt:lpstr>     The UK Productivity Puzzle, 2008-2012: Evidence using Plant Level Estimates of Total Factor Productivity            presentation by Richard Harris</vt:lpstr>
      <vt:lpstr>Motivation</vt:lpstr>
      <vt:lpstr>Overview</vt:lpstr>
      <vt:lpstr>Estimates of TFP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Reconciling differences in the levels of labour productivity and TFP </vt:lpstr>
      <vt:lpstr>PowerPoint Presentation</vt:lpstr>
      <vt:lpstr>PowerPoint Presentation</vt:lpstr>
      <vt:lpstr>PowerPoint Presentation</vt:lpstr>
      <vt:lpstr>Changes in productivity levels and in output shares </vt:lpstr>
      <vt:lpstr>PowerPoint Presentation</vt:lpstr>
      <vt:lpstr>Conclusions</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outward FDI in Europe: opportunities for expansion</dc:title>
  <dc:creator>Richard Harris</dc:creator>
  <cp:lastModifiedBy>Richard Harris</cp:lastModifiedBy>
  <cp:revision>79</cp:revision>
  <dcterms:created xsi:type="dcterms:W3CDTF">2014-08-24T13:52:20Z</dcterms:created>
  <dcterms:modified xsi:type="dcterms:W3CDTF">2014-11-09T15:30:19Z</dcterms:modified>
</cp:coreProperties>
</file>