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86" r:id="rId3"/>
    <p:sldId id="263" r:id="rId4"/>
    <p:sldId id="264" r:id="rId5"/>
    <p:sldId id="266" r:id="rId6"/>
    <p:sldId id="267" r:id="rId7"/>
    <p:sldId id="270" r:id="rId8"/>
    <p:sldId id="314" r:id="rId9"/>
    <p:sldId id="321" r:id="rId10"/>
    <p:sldId id="290" r:id="rId11"/>
    <p:sldId id="315" r:id="rId12"/>
    <p:sldId id="316" r:id="rId13"/>
    <p:sldId id="318" r:id="rId14"/>
    <p:sldId id="298" r:id="rId15"/>
    <p:sldId id="300" r:id="rId16"/>
    <p:sldId id="301" r:id="rId17"/>
    <p:sldId id="320" r:id="rId18"/>
  </p:sldIdLst>
  <p:sldSz cx="9144000" cy="6858000" type="screen4x3"/>
  <p:notesSz cx="6858000" cy="91440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31" autoAdjust="0"/>
    <p:restoredTop sz="94660"/>
  </p:normalViewPr>
  <p:slideViewPr>
    <p:cSldViewPr>
      <p:cViewPr varScale="1">
        <p:scale>
          <a:sx n="122" d="100"/>
          <a:sy n="122" d="100"/>
        </p:scale>
        <p:origin x="-1302"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97ADD9-36DA-4402-88D4-0AC46B3BA1F9}" type="datetimeFigureOut">
              <a:rPr lang="en-GB" smtClean="0"/>
              <a:pPr/>
              <a:t>02/07/2014</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D0ED84-D2D2-4881-9736-3EF0E6E767F2}"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Rot="1" noChangeAspect="1" noTextEdit="1"/>
          </p:cNvSpPr>
          <p:nvPr>
            <p:ph type="sldImg"/>
          </p:nvPr>
        </p:nvSpPr>
        <p:spPr bwMode="auto">
          <a:noFill/>
          <a:ln>
            <a:solidFill>
              <a:srgbClr val="000000"/>
            </a:solidFill>
            <a:miter lim="800000"/>
            <a:headEnd/>
            <a:tailEnd/>
          </a:ln>
        </p:spPr>
      </p:sp>
      <p:sp>
        <p:nvSpPr>
          <p:cNvPr id="181251" name="Rectangle 3"/>
          <p:cNvSpPr>
            <a:spLocks noGrp="1"/>
          </p:cNvSpPr>
          <p:nvPr>
            <p:ph type="body" idx="1"/>
          </p:nvPr>
        </p:nvSpPr>
        <p:spPr bwMode="auto">
          <a:noFill/>
        </p:spPr>
        <p:txBody>
          <a:bodyPr wrap="square" numCol="1" anchor="t" anchorCtr="0" compatLnSpc="1">
            <a:prstTxWarp prst="textNoShape">
              <a:avLst/>
            </a:prstTxWarp>
          </a:bodyPr>
          <a:lstStyle/>
          <a:p>
            <a:endParaRPr lang="en-GB"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Rot="1" noChangeAspect="1" noTextEdit="1"/>
          </p:cNvSpPr>
          <p:nvPr>
            <p:ph type="sldImg"/>
          </p:nvPr>
        </p:nvSpPr>
        <p:spPr bwMode="auto">
          <a:noFill/>
          <a:ln>
            <a:solidFill>
              <a:srgbClr val="000000"/>
            </a:solidFill>
            <a:miter lim="800000"/>
            <a:headEnd/>
            <a:tailEnd/>
          </a:ln>
        </p:spPr>
      </p:sp>
      <p:sp>
        <p:nvSpPr>
          <p:cNvPr id="183299" name="Rectangle 3"/>
          <p:cNvSpPr>
            <a:spLocks noGrp="1"/>
          </p:cNvSpPr>
          <p:nvPr>
            <p:ph type="body" idx="1"/>
          </p:nvPr>
        </p:nvSpPr>
        <p:spPr bwMode="auto">
          <a:noFill/>
        </p:spPr>
        <p:txBody>
          <a:bodyPr wrap="square" numCol="1" anchor="t" anchorCtr="0" compatLnSpc="1">
            <a:prstTxWarp prst="textNoShape">
              <a:avLst/>
            </a:prstTxWarp>
          </a:bodyPr>
          <a:lstStyle/>
          <a:p>
            <a:endParaRPr lang="en-GB"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TextEdit="1"/>
          </p:cNvSpPr>
          <p:nvPr>
            <p:ph type="sldImg"/>
          </p:nvPr>
        </p:nvSpPr>
        <p:spPr bwMode="auto">
          <a:noFill/>
          <a:ln>
            <a:solidFill>
              <a:srgbClr val="000000"/>
            </a:solidFill>
            <a:miter lim="800000"/>
            <a:headEnd/>
            <a:tailEnd/>
          </a:ln>
        </p:spPr>
      </p:sp>
      <p:sp>
        <p:nvSpPr>
          <p:cNvPr id="109571" name="Rectangle 3"/>
          <p:cNvSpPr>
            <a:spLocks noGrp="1"/>
          </p:cNvSpPr>
          <p:nvPr>
            <p:ph type="body" idx="1"/>
          </p:nvPr>
        </p:nvSpPr>
        <p:spPr bwMode="auto">
          <a:noFill/>
        </p:spPr>
        <p:txBody>
          <a:bodyPr wrap="square" numCol="1" anchor="t" anchorCtr="0" compatLnSpc="1">
            <a:prstTxWarp prst="textNoShape">
              <a:avLst/>
            </a:prstTxWarp>
          </a:bodyPr>
          <a:lstStyle/>
          <a:p>
            <a:endParaRPr lang="en-GB"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TextEdit="1"/>
          </p:cNvSpPr>
          <p:nvPr>
            <p:ph type="sldImg"/>
          </p:nvPr>
        </p:nvSpPr>
        <p:spPr bwMode="auto">
          <a:noFill/>
          <a:ln>
            <a:solidFill>
              <a:srgbClr val="000000"/>
            </a:solidFill>
            <a:miter lim="800000"/>
            <a:headEnd/>
            <a:tailEnd/>
          </a:ln>
        </p:spPr>
      </p:sp>
      <p:sp>
        <p:nvSpPr>
          <p:cNvPr id="125955" name="Rectangle 3"/>
          <p:cNvSpPr>
            <a:spLocks noGrp="1"/>
          </p:cNvSpPr>
          <p:nvPr>
            <p:ph type="body" idx="1"/>
          </p:nvPr>
        </p:nvSpPr>
        <p:spPr bwMode="auto">
          <a:noFill/>
        </p:spPr>
        <p:txBody>
          <a:bodyPr wrap="square" numCol="1" anchor="t" anchorCtr="0" compatLnSpc="1">
            <a:prstTxWarp prst="textNoShape">
              <a:avLst/>
            </a:prstTxWarp>
          </a:bodyPr>
          <a:lstStyle/>
          <a:p>
            <a:endParaRPr lang="en-GB"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TextEdit="1"/>
          </p:cNvSpPr>
          <p:nvPr>
            <p:ph type="sldImg"/>
          </p:nvPr>
        </p:nvSpPr>
        <p:spPr bwMode="auto">
          <a:noFill/>
          <a:ln>
            <a:solidFill>
              <a:srgbClr val="000000"/>
            </a:solidFill>
            <a:miter lim="800000"/>
            <a:headEnd/>
            <a:tailEnd/>
          </a:ln>
        </p:spPr>
      </p:sp>
      <p:sp>
        <p:nvSpPr>
          <p:cNvPr id="87043" name="Rectangle 3"/>
          <p:cNvSpPr>
            <a:spLocks noGrp="1"/>
          </p:cNvSpPr>
          <p:nvPr>
            <p:ph type="body" idx="1"/>
          </p:nvPr>
        </p:nvSpPr>
        <p:spPr bwMode="auto">
          <a:noFill/>
        </p:spPr>
        <p:txBody>
          <a:bodyPr wrap="square" numCol="1" anchor="t" anchorCtr="0" compatLnSpc="1">
            <a:prstTxWarp prst="textNoShape">
              <a:avLst/>
            </a:prstTxWarp>
          </a:bodyPr>
          <a:lstStyle/>
          <a:p>
            <a:endParaRPr lang="en-GB"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TextEdit="1"/>
          </p:cNvSpPr>
          <p:nvPr>
            <p:ph type="sldImg"/>
          </p:nvPr>
        </p:nvSpPr>
        <p:spPr bwMode="auto">
          <a:noFill/>
          <a:ln>
            <a:solidFill>
              <a:srgbClr val="000000"/>
            </a:solidFill>
            <a:miter lim="800000"/>
            <a:headEnd/>
            <a:tailEnd/>
          </a:ln>
        </p:spPr>
      </p:sp>
      <p:sp>
        <p:nvSpPr>
          <p:cNvPr id="87043" name="Rectangle 3"/>
          <p:cNvSpPr>
            <a:spLocks noGrp="1"/>
          </p:cNvSpPr>
          <p:nvPr>
            <p:ph type="body" idx="1"/>
          </p:nvPr>
        </p:nvSpPr>
        <p:spPr bwMode="auto">
          <a:noFill/>
        </p:spPr>
        <p:txBody>
          <a:bodyPr wrap="square" numCol="1" anchor="t" anchorCtr="0" compatLnSpc="1">
            <a:prstTxWarp prst="textNoShape">
              <a:avLst/>
            </a:prstTxWarp>
          </a:bodyPr>
          <a:lstStyle/>
          <a:p>
            <a:endParaRPr lang="en-GB"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TextEdit="1"/>
          </p:cNvSpPr>
          <p:nvPr>
            <p:ph type="sldImg"/>
          </p:nvPr>
        </p:nvSpPr>
        <p:spPr bwMode="auto">
          <a:noFill/>
          <a:ln>
            <a:solidFill>
              <a:srgbClr val="000000"/>
            </a:solidFill>
            <a:miter lim="800000"/>
            <a:headEnd/>
            <a:tailEnd/>
          </a:ln>
        </p:spPr>
      </p:sp>
      <p:sp>
        <p:nvSpPr>
          <p:cNvPr id="87043" name="Rectangle 3"/>
          <p:cNvSpPr>
            <a:spLocks noGrp="1"/>
          </p:cNvSpPr>
          <p:nvPr>
            <p:ph type="body" idx="1"/>
          </p:nvPr>
        </p:nvSpPr>
        <p:spPr bwMode="auto">
          <a:noFill/>
        </p:spPr>
        <p:txBody>
          <a:bodyPr wrap="square" numCol="1" anchor="t" anchorCtr="0" compatLnSpc="1">
            <a:prstTxWarp prst="textNoShape">
              <a:avLst/>
            </a:prstTxWarp>
          </a:bodyPr>
          <a:lstStyle/>
          <a:p>
            <a:endParaRPr lang="en-GB"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F30ADB87-23AB-4F33-9010-283360182805}" type="slidenum">
              <a:rPr lang="en-GB" smtClean="0"/>
              <a:pPr/>
              <a:t>10</a:t>
            </a:fld>
            <a:endParaRPr lang="en-GB" dirty="0" smtClean="0"/>
          </a:p>
        </p:txBody>
      </p:sp>
      <p:sp>
        <p:nvSpPr>
          <p:cNvPr id="45059" name="Rectangle 7"/>
          <p:cNvSpPr txBox="1">
            <a:spLocks noGrp="1" noChangeArrowheads="1"/>
          </p:cNvSpPr>
          <p:nvPr/>
        </p:nvSpPr>
        <p:spPr bwMode="auto">
          <a:xfrm>
            <a:off x="3883854" y="8686802"/>
            <a:ext cx="2972547" cy="455730"/>
          </a:xfrm>
          <a:prstGeom prst="rect">
            <a:avLst/>
          </a:prstGeom>
          <a:noFill/>
          <a:ln w="9525">
            <a:noFill/>
            <a:miter lim="800000"/>
            <a:headEnd/>
            <a:tailEnd/>
          </a:ln>
        </p:spPr>
        <p:txBody>
          <a:bodyPr lIns="91733" tIns="45866" rIns="91733" bIns="45866" anchor="b"/>
          <a:lstStyle/>
          <a:p>
            <a:pPr algn="r" eaLnBrk="0" hangingPunct="0"/>
            <a:fld id="{5AEDA493-722B-4A7C-8299-E175747CDC12}" type="slidenum">
              <a:rPr lang="en-US" sz="1200">
                <a:latin typeface="Verdana" pitchFamily="34" charset="0"/>
              </a:rPr>
              <a:pPr algn="r" eaLnBrk="0" hangingPunct="0"/>
              <a:t>10</a:t>
            </a:fld>
            <a:endParaRPr lang="en-US" sz="1200" dirty="0">
              <a:latin typeface="Verdana" pitchFamily="34" charset="0"/>
            </a:endParaRPr>
          </a:p>
        </p:txBody>
      </p:sp>
      <p:sp>
        <p:nvSpPr>
          <p:cNvPr id="45060" name="Rectangle 2"/>
          <p:cNvSpPr>
            <a:spLocks noGrp="1" noRot="1" noChangeAspect="1" noChangeArrowheads="1" noTextEdit="1"/>
          </p:cNvSpPr>
          <p:nvPr>
            <p:ph type="sldImg"/>
          </p:nvPr>
        </p:nvSpPr>
        <p:spPr>
          <a:xfrm>
            <a:off x="1149350" y="687388"/>
            <a:ext cx="4567238" cy="3425825"/>
          </a:xfrm>
          <a:ln/>
        </p:spPr>
      </p:sp>
      <p:sp>
        <p:nvSpPr>
          <p:cNvPr id="45061" name="Rectangle 3"/>
          <p:cNvSpPr>
            <a:spLocks noGrp="1" noChangeArrowheads="1"/>
          </p:cNvSpPr>
          <p:nvPr>
            <p:ph type="body" idx="1"/>
          </p:nvPr>
        </p:nvSpPr>
        <p:spPr>
          <a:xfrm>
            <a:off x="256256" y="4341197"/>
            <a:ext cx="6345492" cy="4517606"/>
          </a:xfrm>
          <a:noFill/>
          <a:ln/>
        </p:spPr>
        <p:txBody>
          <a:bodyPr lIns="91733" tIns="45866" rIns="91733" bIns="45866"/>
          <a:lstStyle/>
          <a:p>
            <a:pPr eaLnBrk="1" hangingPunct="1">
              <a:lnSpc>
                <a:spcPct val="90000"/>
              </a:lnSpc>
            </a:pPr>
            <a:endParaRPr lang="en-CA" sz="1000"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87A9F36-2EF1-49A2-B7C4-6E37B6B28DB1}" type="datetimeFigureOut">
              <a:rPr lang="en-GB" smtClean="0"/>
              <a:pPr/>
              <a:t>02/07/2014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D969683-FA1D-4FC4-B942-C33FFE32B13B}" type="slidenum">
              <a:rPr lang="en-GB" smtClean="0"/>
              <a:pPr/>
              <a:t>‹#›</a:t>
            </a:fld>
            <a:endParaRPr lang="en-GB" dirty="0"/>
          </a:p>
        </p:txBody>
      </p:sp>
    </p:spTree>
    <p:extLst>
      <p:ext uri="{BB962C8B-B14F-4D97-AF65-F5344CB8AC3E}">
        <p14:creationId xmlns:p14="http://schemas.microsoft.com/office/powerpoint/2010/main" xmlns="" val="3569280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7A9F36-2EF1-49A2-B7C4-6E37B6B28DB1}" type="datetimeFigureOut">
              <a:rPr lang="en-GB" smtClean="0"/>
              <a:pPr/>
              <a:t>02/07/2014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D969683-FA1D-4FC4-B942-C33FFE32B13B}" type="slidenum">
              <a:rPr lang="en-GB" smtClean="0"/>
              <a:pPr/>
              <a:t>‹#›</a:t>
            </a:fld>
            <a:endParaRPr lang="en-GB" dirty="0"/>
          </a:p>
        </p:txBody>
      </p:sp>
    </p:spTree>
    <p:extLst>
      <p:ext uri="{BB962C8B-B14F-4D97-AF65-F5344CB8AC3E}">
        <p14:creationId xmlns:p14="http://schemas.microsoft.com/office/powerpoint/2010/main" xmlns="" val="3626240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7A9F36-2EF1-49A2-B7C4-6E37B6B28DB1}" type="datetimeFigureOut">
              <a:rPr lang="en-GB" smtClean="0"/>
              <a:pPr/>
              <a:t>02/07/2014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D969683-FA1D-4FC4-B942-C33FFE32B13B}" type="slidenum">
              <a:rPr lang="en-GB" smtClean="0"/>
              <a:pPr/>
              <a:t>‹#›</a:t>
            </a:fld>
            <a:endParaRPr lang="en-GB" dirty="0"/>
          </a:p>
        </p:txBody>
      </p:sp>
    </p:spTree>
    <p:extLst>
      <p:ext uri="{BB962C8B-B14F-4D97-AF65-F5344CB8AC3E}">
        <p14:creationId xmlns:p14="http://schemas.microsoft.com/office/powerpoint/2010/main" xmlns="" val="1345651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7A9F36-2EF1-49A2-B7C4-6E37B6B28DB1}" type="datetimeFigureOut">
              <a:rPr lang="en-GB" smtClean="0"/>
              <a:pPr/>
              <a:t>02/07/2014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D969683-FA1D-4FC4-B942-C33FFE32B13B}" type="slidenum">
              <a:rPr lang="en-GB" smtClean="0"/>
              <a:pPr/>
              <a:t>‹#›</a:t>
            </a:fld>
            <a:endParaRPr lang="en-GB" dirty="0"/>
          </a:p>
        </p:txBody>
      </p:sp>
    </p:spTree>
    <p:extLst>
      <p:ext uri="{BB962C8B-B14F-4D97-AF65-F5344CB8AC3E}">
        <p14:creationId xmlns:p14="http://schemas.microsoft.com/office/powerpoint/2010/main" xmlns="" val="422232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7A9F36-2EF1-49A2-B7C4-6E37B6B28DB1}" type="datetimeFigureOut">
              <a:rPr lang="en-GB" smtClean="0"/>
              <a:pPr/>
              <a:t>02/07/2014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D969683-FA1D-4FC4-B942-C33FFE32B13B}" type="slidenum">
              <a:rPr lang="en-GB" smtClean="0"/>
              <a:pPr/>
              <a:t>‹#›</a:t>
            </a:fld>
            <a:endParaRPr lang="en-GB" dirty="0"/>
          </a:p>
        </p:txBody>
      </p:sp>
    </p:spTree>
    <p:extLst>
      <p:ext uri="{BB962C8B-B14F-4D97-AF65-F5344CB8AC3E}">
        <p14:creationId xmlns:p14="http://schemas.microsoft.com/office/powerpoint/2010/main" xmlns="" val="2437405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87A9F36-2EF1-49A2-B7C4-6E37B6B28DB1}" type="datetimeFigureOut">
              <a:rPr lang="en-GB" smtClean="0"/>
              <a:pPr/>
              <a:t>02/07/2014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D969683-FA1D-4FC4-B942-C33FFE32B13B}" type="slidenum">
              <a:rPr lang="en-GB" smtClean="0"/>
              <a:pPr/>
              <a:t>‹#›</a:t>
            </a:fld>
            <a:endParaRPr lang="en-GB" dirty="0"/>
          </a:p>
        </p:txBody>
      </p:sp>
    </p:spTree>
    <p:extLst>
      <p:ext uri="{BB962C8B-B14F-4D97-AF65-F5344CB8AC3E}">
        <p14:creationId xmlns:p14="http://schemas.microsoft.com/office/powerpoint/2010/main" xmlns="" val="2708562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87A9F36-2EF1-49A2-B7C4-6E37B6B28DB1}" type="datetimeFigureOut">
              <a:rPr lang="en-GB" smtClean="0"/>
              <a:pPr/>
              <a:t>02/07/2014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D969683-FA1D-4FC4-B942-C33FFE32B13B}" type="slidenum">
              <a:rPr lang="en-GB" smtClean="0"/>
              <a:pPr/>
              <a:t>‹#›</a:t>
            </a:fld>
            <a:endParaRPr lang="en-GB" dirty="0"/>
          </a:p>
        </p:txBody>
      </p:sp>
    </p:spTree>
    <p:extLst>
      <p:ext uri="{BB962C8B-B14F-4D97-AF65-F5344CB8AC3E}">
        <p14:creationId xmlns:p14="http://schemas.microsoft.com/office/powerpoint/2010/main" xmlns="" val="3335477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87A9F36-2EF1-49A2-B7C4-6E37B6B28DB1}" type="datetimeFigureOut">
              <a:rPr lang="en-GB" smtClean="0"/>
              <a:pPr/>
              <a:t>02/07/2014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D969683-FA1D-4FC4-B942-C33FFE32B13B}" type="slidenum">
              <a:rPr lang="en-GB" smtClean="0"/>
              <a:pPr/>
              <a:t>‹#›</a:t>
            </a:fld>
            <a:endParaRPr lang="en-GB" dirty="0"/>
          </a:p>
        </p:txBody>
      </p:sp>
    </p:spTree>
    <p:extLst>
      <p:ext uri="{BB962C8B-B14F-4D97-AF65-F5344CB8AC3E}">
        <p14:creationId xmlns:p14="http://schemas.microsoft.com/office/powerpoint/2010/main" xmlns="" val="789186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7A9F36-2EF1-49A2-B7C4-6E37B6B28DB1}" type="datetimeFigureOut">
              <a:rPr lang="en-GB" smtClean="0"/>
              <a:pPr/>
              <a:t>02/07/2014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D969683-FA1D-4FC4-B942-C33FFE32B13B}" type="slidenum">
              <a:rPr lang="en-GB" smtClean="0"/>
              <a:pPr/>
              <a:t>‹#›</a:t>
            </a:fld>
            <a:endParaRPr lang="en-GB" dirty="0"/>
          </a:p>
        </p:txBody>
      </p:sp>
    </p:spTree>
    <p:extLst>
      <p:ext uri="{BB962C8B-B14F-4D97-AF65-F5344CB8AC3E}">
        <p14:creationId xmlns:p14="http://schemas.microsoft.com/office/powerpoint/2010/main" xmlns="" val="2203600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7A9F36-2EF1-49A2-B7C4-6E37B6B28DB1}" type="datetimeFigureOut">
              <a:rPr lang="en-GB" smtClean="0"/>
              <a:pPr/>
              <a:t>02/07/2014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D969683-FA1D-4FC4-B942-C33FFE32B13B}" type="slidenum">
              <a:rPr lang="en-GB" smtClean="0"/>
              <a:pPr/>
              <a:t>‹#›</a:t>
            </a:fld>
            <a:endParaRPr lang="en-GB" dirty="0"/>
          </a:p>
        </p:txBody>
      </p:sp>
    </p:spTree>
    <p:extLst>
      <p:ext uri="{BB962C8B-B14F-4D97-AF65-F5344CB8AC3E}">
        <p14:creationId xmlns:p14="http://schemas.microsoft.com/office/powerpoint/2010/main" xmlns="" val="551404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7A9F36-2EF1-49A2-B7C4-6E37B6B28DB1}" type="datetimeFigureOut">
              <a:rPr lang="en-GB" smtClean="0"/>
              <a:pPr/>
              <a:t>02/07/2014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D969683-FA1D-4FC4-B942-C33FFE32B13B}" type="slidenum">
              <a:rPr lang="en-GB" smtClean="0"/>
              <a:pPr/>
              <a:t>‹#›</a:t>
            </a:fld>
            <a:endParaRPr lang="en-GB" dirty="0"/>
          </a:p>
        </p:txBody>
      </p:sp>
    </p:spTree>
    <p:extLst>
      <p:ext uri="{BB962C8B-B14F-4D97-AF65-F5344CB8AC3E}">
        <p14:creationId xmlns:p14="http://schemas.microsoft.com/office/powerpoint/2010/main" xmlns="" val="4007591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9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7A9F36-2EF1-49A2-B7C4-6E37B6B28DB1}" type="datetimeFigureOut">
              <a:rPr lang="en-GB" smtClean="0"/>
              <a:pPr/>
              <a:t>02/07/2014</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969683-FA1D-4FC4-B942-C33FFE32B13B}" type="slidenum">
              <a:rPr lang="en-GB" smtClean="0"/>
              <a:pPr/>
              <a:t>‹#›</a:t>
            </a:fld>
            <a:endParaRPr lang="en-GB" dirty="0"/>
          </a:p>
        </p:txBody>
      </p:sp>
    </p:spTree>
    <p:extLst>
      <p:ext uri="{BB962C8B-B14F-4D97-AF65-F5344CB8AC3E}">
        <p14:creationId xmlns:p14="http://schemas.microsoft.com/office/powerpoint/2010/main" xmlns="" val="2039997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3717032"/>
            <a:ext cx="8640960" cy="1080120"/>
          </a:xfrm>
        </p:spPr>
        <p:txBody>
          <a:bodyPr>
            <a:normAutofit fontScale="90000"/>
          </a:bodyPr>
          <a:lstStyle/>
          <a:p>
            <a:r>
              <a:rPr lang="en-GB" sz="2700" dirty="0" smtClean="0">
                <a:latin typeface="+mn-lt"/>
              </a:rPr>
              <a:t>Organisational capital, firms’ innovation strategies and productivity</a:t>
            </a:r>
            <a:r>
              <a:rPr lang="en-GB" sz="2800" dirty="0" smtClean="0">
                <a:latin typeface="+mn-lt"/>
              </a:rPr>
              <a:t/>
            </a:r>
            <a:br>
              <a:rPr lang="en-GB" sz="2800" dirty="0" smtClean="0">
                <a:latin typeface="+mn-lt"/>
              </a:rPr>
            </a:br>
            <a:r>
              <a:rPr lang="en-GB" sz="2800" dirty="0" smtClean="0">
                <a:latin typeface="+mn-lt"/>
              </a:rPr>
              <a:t/>
            </a:r>
            <a:br>
              <a:rPr lang="en-GB" sz="2800" dirty="0" smtClean="0">
                <a:latin typeface="+mn-lt"/>
              </a:rPr>
            </a:br>
            <a:r>
              <a:rPr lang="en-US" sz="2200" dirty="0" smtClean="0">
                <a:latin typeface="+mn-lt"/>
              </a:rPr>
              <a:t>Rebecca Riley* and Priit Vahter**</a:t>
            </a:r>
            <a:r>
              <a:rPr lang="en-US" sz="2700" dirty="0" smtClean="0">
                <a:latin typeface="+mn-lt"/>
              </a:rPr>
              <a:t/>
            </a:r>
            <a:br>
              <a:rPr lang="en-US" sz="2700" dirty="0" smtClean="0">
                <a:latin typeface="+mn-lt"/>
              </a:rPr>
            </a:br>
            <a:r>
              <a:rPr lang="en-US" sz="2200" dirty="0" smtClean="0">
                <a:latin typeface="+mn-lt"/>
              </a:rPr>
              <a:t/>
            </a:r>
            <a:br>
              <a:rPr lang="en-US" sz="2200" dirty="0" smtClean="0">
                <a:latin typeface="+mn-lt"/>
              </a:rPr>
            </a:br>
            <a:r>
              <a:rPr lang="en-GB" sz="1600" dirty="0" smtClean="0">
                <a:latin typeface="+mn-lt"/>
              </a:rPr>
              <a:t>*</a:t>
            </a:r>
            <a:r>
              <a:rPr lang="en-US" sz="1600" dirty="0" smtClean="0">
                <a:latin typeface="+mn-lt"/>
              </a:rPr>
              <a:t>National Institute of Economic and Social Research; </a:t>
            </a:r>
            <a:br>
              <a:rPr lang="en-US" sz="1600" dirty="0" smtClean="0">
                <a:latin typeface="+mn-lt"/>
              </a:rPr>
            </a:br>
            <a:r>
              <a:rPr lang="en-US" sz="1600" dirty="0" smtClean="0">
                <a:latin typeface="+mn-lt"/>
              </a:rPr>
              <a:t>Centre for Learning and Life Chances in Knowledge Economies </a:t>
            </a:r>
            <a:r>
              <a:rPr lang="en-GB" sz="1600" dirty="0" smtClean="0">
                <a:latin typeface="+mn-lt"/>
              </a:rPr>
              <a:t/>
            </a:r>
            <a:br>
              <a:rPr lang="en-GB" sz="1600" dirty="0" smtClean="0">
                <a:latin typeface="+mn-lt"/>
              </a:rPr>
            </a:br>
            <a:r>
              <a:rPr lang="en-US" sz="1600" dirty="0" smtClean="0">
                <a:latin typeface="+mn-lt"/>
              </a:rPr>
              <a:t>**University of Tartu, Estonia</a:t>
            </a:r>
            <a:r>
              <a:rPr lang="en-US" sz="2000" dirty="0" smtClean="0">
                <a:latin typeface="+mn-lt"/>
              </a:rPr>
              <a:t/>
            </a:r>
            <a:br>
              <a:rPr lang="en-US" sz="2000" dirty="0" smtClean="0">
                <a:latin typeface="+mn-lt"/>
              </a:rPr>
            </a:br>
            <a:r>
              <a:rPr lang="en-US" sz="2000" dirty="0" smtClean="0">
                <a:latin typeface="+mn-lt"/>
              </a:rPr>
              <a:t/>
            </a:r>
            <a:br>
              <a:rPr lang="en-US" sz="2000" dirty="0" smtClean="0">
                <a:latin typeface="+mn-lt"/>
              </a:rPr>
            </a:br>
            <a:r>
              <a:rPr lang="en-GB" sz="2000" dirty="0" smtClean="0">
                <a:latin typeface="+mn-lt"/>
              </a:rPr>
              <a:t> </a:t>
            </a:r>
            <a:r>
              <a:rPr lang="en-GB" sz="1600" i="1" dirty="0" smtClean="0">
                <a:latin typeface="+mn-lt"/>
              </a:rPr>
              <a:t>Productivity and Firm Growth Workshop</a:t>
            </a:r>
            <a:br>
              <a:rPr lang="en-GB" sz="1600" i="1" dirty="0" smtClean="0">
                <a:latin typeface="+mn-lt"/>
              </a:rPr>
            </a:br>
            <a:r>
              <a:rPr lang="en-GB" sz="1600" i="1" dirty="0" smtClean="0">
                <a:latin typeface="+mn-lt"/>
              </a:rPr>
              <a:t>NIESR </a:t>
            </a:r>
            <a:r>
              <a:rPr lang="en-US" sz="1600" i="1" dirty="0" smtClean="0">
                <a:latin typeface="+mn-lt"/>
              </a:rPr>
              <a:t/>
            </a:r>
            <a:br>
              <a:rPr lang="en-US" sz="1600" i="1" dirty="0" smtClean="0">
                <a:latin typeface="+mn-lt"/>
              </a:rPr>
            </a:br>
            <a:r>
              <a:rPr lang="en-US" sz="1600" i="1" dirty="0" smtClean="0">
                <a:latin typeface="+mn-lt"/>
              </a:rPr>
              <a:t>2 July 2014</a:t>
            </a:r>
            <a:r>
              <a:rPr lang="en-GB" sz="1800" i="1" dirty="0" smtClean="0"/>
              <a:t/>
            </a:r>
            <a:br>
              <a:rPr lang="en-GB" sz="1800" i="1" dirty="0" smtClean="0"/>
            </a:br>
            <a:r>
              <a:rPr lang="en-US" sz="2000" b="1" baseline="30000" dirty="0" smtClean="0">
                <a:latin typeface="Calibri" pitchFamily="34" charset="0"/>
              </a:rPr>
              <a:t/>
            </a:r>
            <a:br>
              <a:rPr lang="en-US" sz="2000" b="1" baseline="30000" dirty="0" smtClean="0">
                <a:latin typeface="Calibri" pitchFamily="34" charset="0"/>
              </a:rPr>
            </a:br>
            <a:r>
              <a:rPr lang="en-US" sz="2000" b="1" baseline="30000" dirty="0" smtClean="0">
                <a:latin typeface="Calibri" pitchFamily="34" charset="0"/>
              </a:rPr>
              <a:t/>
            </a:r>
            <a:br>
              <a:rPr lang="en-US" sz="2000" b="1" baseline="30000" dirty="0" smtClean="0">
                <a:latin typeface="Calibri" pitchFamily="34" charset="0"/>
              </a:rPr>
            </a:br>
            <a:r>
              <a:rPr lang="en-US" sz="2800" b="1" dirty="0" smtClean="0">
                <a:latin typeface="Calibri" pitchFamily="34" charset="0"/>
              </a:rPr>
              <a:t/>
            </a:r>
            <a:br>
              <a:rPr lang="en-US" sz="2800" b="1" dirty="0" smtClean="0">
                <a:latin typeface="Calibri" pitchFamily="34" charset="0"/>
              </a:rPr>
            </a:br>
            <a:r>
              <a:rPr lang="en-US" sz="2200" dirty="0" smtClean="0">
                <a:latin typeface="Calibri" pitchFamily="34" charset="0"/>
              </a:rPr>
              <a:t/>
            </a:r>
            <a:br>
              <a:rPr lang="en-US" sz="2200" dirty="0" smtClean="0">
                <a:latin typeface="Calibri" pitchFamily="34" charset="0"/>
              </a:rPr>
            </a:br>
            <a:r>
              <a:rPr lang="en-US" sz="2200" dirty="0" smtClean="0">
                <a:latin typeface="Calibri" pitchFamily="34" charset="0"/>
              </a:rPr>
              <a:t/>
            </a:r>
            <a:br>
              <a:rPr lang="en-US" sz="2200" dirty="0" smtClean="0">
                <a:latin typeface="Calibri" pitchFamily="34" charset="0"/>
              </a:rPr>
            </a:br>
            <a:r>
              <a:rPr lang="en-US" sz="2800" b="1" baseline="30000" dirty="0" smtClean="0">
                <a:latin typeface="Calibri" pitchFamily="34" charset="0"/>
              </a:rPr>
              <a:t/>
            </a:r>
            <a:br>
              <a:rPr lang="en-US" sz="2800" b="1" baseline="30000" dirty="0" smtClean="0">
                <a:latin typeface="Calibri" pitchFamily="34" charset="0"/>
              </a:rPr>
            </a:br>
            <a:r>
              <a:rPr lang="en-GB" sz="2800" dirty="0" smtClean="0"/>
              <a:t/>
            </a:r>
            <a:br>
              <a:rPr lang="en-GB" sz="2800" dirty="0" smtClean="0"/>
            </a:br>
            <a:r>
              <a:rPr lang="en-GB" sz="2800" dirty="0" smtClean="0"/>
              <a:t/>
            </a:r>
            <a:br>
              <a:rPr lang="en-GB" sz="2800" dirty="0" smtClean="0"/>
            </a:br>
            <a:endParaRPr lang="en-GB" sz="2800" dirty="0"/>
          </a:p>
        </p:txBody>
      </p:sp>
      <p:sp>
        <p:nvSpPr>
          <p:cNvPr id="3" name="Subtitle 2"/>
          <p:cNvSpPr>
            <a:spLocks noGrp="1"/>
          </p:cNvSpPr>
          <p:nvPr>
            <p:ph type="subTitle" idx="1"/>
          </p:nvPr>
        </p:nvSpPr>
        <p:spPr>
          <a:xfrm>
            <a:off x="971600" y="4365104"/>
            <a:ext cx="7128792" cy="1752600"/>
          </a:xfrm>
        </p:spPr>
        <p:txBody>
          <a:bodyPr>
            <a:normAutofit fontScale="70000" lnSpcReduction="20000"/>
          </a:bodyPr>
          <a:lstStyle/>
          <a:p>
            <a:endParaRPr lang="en-GB" sz="1800" i="1" dirty="0" smtClean="0">
              <a:latin typeface="Calibri" pitchFamily="34" charset="0"/>
            </a:endParaRPr>
          </a:p>
          <a:p>
            <a:endParaRPr lang="en-GB" sz="1800" i="1" dirty="0" smtClean="0">
              <a:latin typeface="Calibri" pitchFamily="34" charset="0"/>
            </a:endParaRPr>
          </a:p>
          <a:p>
            <a:endParaRPr lang="en-GB" sz="1800" i="1" dirty="0" smtClean="0">
              <a:latin typeface="Calibri" pitchFamily="34" charset="0"/>
            </a:endParaRPr>
          </a:p>
          <a:p>
            <a:endParaRPr lang="en-GB" sz="1800" dirty="0" smtClean="0">
              <a:latin typeface="Calibri" pitchFamily="34" charset="0"/>
            </a:endParaRPr>
          </a:p>
          <a:p>
            <a:r>
              <a:rPr lang="en-US" sz="1800" b="1" dirty="0" smtClean="0">
                <a:latin typeface="Calibri" pitchFamily="34" charset="0"/>
              </a:rPr>
              <a:t>Acknowledgements</a:t>
            </a:r>
            <a:r>
              <a:rPr lang="en-US" sz="1800" dirty="0" smtClean="0">
                <a:latin typeface="Calibri" pitchFamily="34" charset="0"/>
              </a:rPr>
              <a:t>:</a:t>
            </a:r>
          </a:p>
          <a:p>
            <a:r>
              <a:rPr lang="en-US" sz="1800" dirty="0" smtClean="0"/>
              <a:t>The financial support of the Economic and Social Research Council (ESRC) is gratefully acknowledged. The work was part of the </a:t>
            </a:r>
            <a:r>
              <a:rPr lang="en-US" sz="1800" dirty="0" smtClean="0"/>
              <a:t>programme</a:t>
            </a:r>
            <a:r>
              <a:rPr lang="en-US" sz="1800" dirty="0" smtClean="0"/>
              <a:t> of the Centre for Learning and Life Chances in Knowledge Economies and Societies (LLAKES), an ESRC-funded Research Centre – grant reference </a:t>
            </a:r>
            <a:r>
              <a:rPr lang="en-GB" sz="1800" dirty="0" smtClean="0"/>
              <a:t>ES/J019135/1</a:t>
            </a:r>
            <a:r>
              <a:rPr lang="en-US" sz="1800" dirty="0" smtClean="0"/>
              <a:t>.</a:t>
            </a:r>
            <a:endParaRPr lang="en-GB" sz="1800" i="1" dirty="0" smtClean="0"/>
          </a:p>
          <a:p>
            <a:endParaRPr lang="en-GB" sz="1800" dirty="0"/>
          </a:p>
        </p:txBody>
      </p:sp>
      <p:pic>
        <p:nvPicPr>
          <p:cNvPr id="9" name="Picture 3"/>
          <p:cNvPicPr>
            <a:picLocks noChangeAspect="1" noChangeArrowheads="1"/>
          </p:cNvPicPr>
          <p:nvPr/>
        </p:nvPicPr>
        <p:blipFill>
          <a:blip r:embed="rId2" cstate="print"/>
          <a:srcRect/>
          <a:stretch>
            <a:fillRect/>
          </a:stretch>
        </p:blipFill>
        <p:spPr bwMode="auto">
          <a:xfrm>
            <a:off x="8172400" y="5301208"/>
            <a:ext cx="720080" cy="628433"/>
          </a:xfrm>
          <a:prstGeom prst="rect">
            <a:avLst/>
          </a:prstGeom>
          <a:noFill/>
        </p:spPr>
      </p:pic>
      <p:pic>
        <p:nvPicPr>
          <p:cNvPr id="10" name="Picture 2"/>
          <p:cNvPicPr>
            <a:picLocks noChangeAspect="1" noChangeArrowheads="1"/>
          </p:cNvPicPr>
          <p:nvPr/>
        </p:nvPicPr>
        <p:blipFill>
          <a:blip r:embed="rId3" cstate="print"/>
          <a:srcRect/>
          <a:stretch>
            <a:fillRect/>
          </a:stretch>
        </p:blipFill>
        <p:spPr bwMode="auto">
          <a:xfrm>
            <a:off x="8028384" y="5949280"/>
            <a:ext cx="1008112" cy="400167"/>
          </a:xfrm>
          <a:prstGeom prst="rect">
            <a:avLst/>
          </a:prstGeom>
          <a:noFill/>
        </p:spPr>
      </p:pic>
    </p:spTree>
    <p:extLst>
      <p:ext uri="{BB962C8B-B14F-4D97-AF65-F5344CB8AC3E}">
        <p14:creationId xmlns:p14="http://schemas.microsoft.com/office/powerpoint/2010/main" xmlns="" val="14085105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5"/>
          <p:cNvSpPr>
            <a:spLocks noChangeArrowheads="1"/>
          </p:cNvSpPr>
          <p:nvPr/>
        </p:nvSpPr>
        <p:spPr bwMode="auto">
          <a:xfrm>
            <a:off x="4427984" y="2996952"/>
            <a:ext cx="2232025" cy="1728788"/>
          </a:xfrm>
          <a:prstGeom prst="rect">
            <a:avLst/>
          </a:prstGeom>
          <a:noFill/>
          <a:ln w="9525">
            <a:solidFill>
              <a:schemeClr val="tx1"/>
            </a:solidFill>
            <a:miter lim="800000"/>
            <a:headEnd/>
            <a:tailEnd/>
          </a:ln>
        </p:spPr>
        <p:txBody>
          <a:bodyPr wrap="none" anchor="ctr"/>
          <a:lstStyle/>
          <a:p>
            <a:r>
              <a:rPr lang="de-DE" dirty="0">
                <a:solidFill>
                  <a:schemeClr val="bg1"/>
                </a:solidFill>
                <a:latin typeface="Verdana" pitchFamily="34" charset="0"/>
              </a:rPr>
              <a:t>Innovation output</a:t>
            </a:r>
            <a:r>
              <a:rPr lang="de-DE" dirty="0">
                <a:latin typeface="Verdana" pitchFamily="34" charset="0"/>
              </a:rPr>
              <a:t> </a:t>
            </a:r>
          </a:p>
          <a:p>
            <a:endParaRPr lang="de-DE" dirty="0">
              <a:latin typeface="Verdana" pitchFamily="34" charset="0"/>
            </a:endParaRPr>
          </a:p>
          <a:p>
            <a:endParaRPr lang="de-DE" sz="1600" dirty="0">
              <a:latin typeface="Verdana" pitchFamily="34" charset="0"/>
            </a:endParaRPr>
          </a:p>
          <a:p>
            <a:endParaRPr lang="de-DE" dirty="0">
              <a:latin typeface="Verdana" pitchFamily="34" charset="0"/>
            </a:endParaRPr>
          </a:p>
        </p:txBody>
      </p:sp>
      <p:sp>
        <p:nvSpPr>
          <p:cNvPr id="1029" name="Rectangle 2"/>
          <p:cNvSpPr>
            <a:spLocks noChangeArrowheads="1"/>
          </p:cNvSpPr>
          <p:nvPr/>
        </p:nvSpPr>
        <p:spPr bwMode="auto">
          <a:xfrm>
            <a:off x="179512" y="2996952"/>
            <a:ext cx="1584325" cy="1727200"/>
          </a:xfrm>
          <a:prstGeom prst="rect">
            <a:avLst/>
          </a:prstGeom>
          <a:noFill/>
          <a:ln w="9525">
            <a:solidFill>
              <a:schemeClr val="tx1"/>
            </a:solidFill>
            <a:miter lim="800000"/>
            <a:headEnd/>
            <a:tailEnd/>
          </a:ln>
        </p:spPr>
        <p:txBody>
          <a:bodyPr wrap="none" anchor="ctr"/>
          <a:lstStyle/>
          <a:p>
            <a:endParaRPr lang="en-CA" dirty="0">
              <a:latin typeface="Verdana" pitchFamily="34" charset="0"/>
            </a:endParaRPr>
          </a:p>
        </p:txBody>
      </p:sp>
      <p:sp>
        <p:nvSpPr>
          <p:cNvPr id="1030" name="Rectangle 3"/>
          <p:cNvSpPr>
            <a:spLocks noChangeArrowheads="1"/>
          </p:cNvSpPr>
          <p:nvPr/>
        </p:nvSpPr>
        <p:spPr bwMode="auto">
          <a:xfrm>
            <a:off x="2267744" y="2996952"/>
            <a:ext cx="1655762" cy="1728788"/>
          </a:xfrm>
          <a:prstGeom prst="rect">
            <a:avLst/>
          </a:prstGeom>
          <a:noFill/>
          <a:ln w="9525">
            <a:solidFill>
              <a:schemeClr val="tx1"/>
            </a:solidFill>
            <a:miter lim="800000"/>
            <a:headEnd/>
            <a:tailEnd/>
          </a:ln>
        </p:spPr>
        <p:txBody>
          <a:bodyPr wrap="none" anchor="ctr"/>
          <a:lstStyle/>
          <a:p>
            <a:endParaRPr lang="en-CA" dirty="0">
              <a:latin typeface="Verdana" pitchFamily="34" charset="0"/>
            </a:endParaRPr>
          </a:p>
        </p:txBody>
      </p:sp>
      <p:sp>
        <p:nvSpPr>
          <p:cNvPr id="1031" name="Rectangle 6"/>
          <p:cNvSpPr>
            <a:spLocks noChangeArrowheads="1"/>
          </p:cNvSpPr>
          <p:nvPr/>
        </p:nvSpPr>
        <p:spPr bwMode="auto">
          <a:xfrm>
            <a:off x="7020272" y="2996952"/>
            <a:ext cx="1871663" cy="1728788"/>
          </a:xfrm>
          <a:prstGeom prst="rect">
            <a:avLst/>
          </a:prstGeom>
          <a:noFill/>
          <a:ln w="9525">
            <a:solidFill>
              <a:schemeClr val="tx1"/>
            </a:solidFill>
            <a:miter lim="800000"/>
            <a:headEnd/>
            <a:tailEnd/>
          </a:ln>
        </p:spPr>
        <p:txBody>
          <a:bodyPr wrap="none" anchor="ctr"/>
          <a:lstStyle/>
          <a:p>
            <a:pPr algn="l"/>
            <a:endParaRPr lang="de-DE">
              <a:latin typeface="Verdana" pitchFamily="34" charset="0"/>
            </a:endParaRPr>
          </a:p>
        </p:txBody>
      </p:sp>
      <p:sp>
        <p:nvSpPr>
          <p:cNvPr id="1032" name="Line 7"/>
          <p:cNvSpPr>
            <a:spLocks noChangeShapeType="1"/>
          </p:cNvSpPr>
          <p:nvPr/>
        </p:nvSpPr>
        <p:spPr bwMode="auto">
          <a:xfrm>
            <a:off x="6660232" y="4077072"/>
            <a:ext cx="360362" cy="0"/>
          </a:xfrm>
          <a:prstGeom prst="line">
            <a:avLst/>
          </a:prstGeom>
          <a:noFill/>
          <a:ln w="9525">
            <a:solidFill>
              <a:schemeClr val="tx1"/>
            </a:solidFill>
            <a:round/>
            <a:headEnd/>
            <a:tailEnd type="triangle" w="med" len="med"/>
          </a:ln>
        </p:spPr>
        <p:txBody>
          <a:bodyPr/>
          <a:lstStyle/>
          <a:p>
            <a:endParaRPr lang="en-IE" dirty="0"/>
          </a:p>
        </p:txBody>
      </p:sp>
      <p:sp>
        <p:nvSpPr>
          <p:cNvPr id="1033" name="Line 8"/>
          <p:cNvSpPr>
            <a:spLocks noChangeShapeType="1"/>
          </p:cNvSpPr>
          <p:nvPr/>
        </p:nvSpPr>
        <p:spPr bwMode="auto">
          <a:xfrm flipV="1">
            <a:off x="3923928" y="4077072"/>
            <a:ext cx="504825" cy="0"/>
          </a:xfrm>
          <a:prstGeom prst="line">
            <a:avLst/>
          </a:prstGeom>
          <a:noFill/>
          <a:ln w="9525">
            <a:solidFill>
              <a:schemeClr val="tx1"/>
            </a:solidFill>
            <a:round/>
            <a:headEnd/>
            <a:tailEnd type="triangle" w="med" len="med"/>
          </a:ln>
        </p:spPr>
        <p:txBody>
          <a:bodyPr/>
          <a:lstStyle/>
          <a:p>
            <a:endParaRPr lang="en-IE" dirty="0"/>
          </a:p>
        </p:txBody>
      </p:sp>
      <p:sp>
        <p:nvSpPr>
          <p:cNvPr id="1034" name="Line 9"/>
          <p:cNvSpPr>
            <a:spLocks noChangeShapeType="1"/>
          </p:cNvSpPr>
          <p:nvPr/>
        </p:nvSpPr>
        <p:spPr bwMode="auto">
          <a:xfrm>
            <a:off x="1763688" y="4077072"/>
            <a:ext cx="504825" cy="0"/>
          </a:xfrm>
          <a:prstGeom prst="line">
            <a:avLst/>
          </a:prstGeom>
          <a:noFill/>
          <a:ln w="9525">
            <a:solidFill>
              <a:schemeClr val="tx1"/>
            </a:solidFill>
            <a:round/>
            <a:headEnd/>
            <a:tailEnd type="triangle" w="med" len="med"/>
          </a:ln>
        </p:spPr>
        <p:txBody>
          <a:bodyPr/>
          <a:lstStyle/>
          <a:p>
            <a:endParaRPr lang="en-IE" dirty="0"/>
          </a:p>
        </p:txBody>
      </p:sp>
      <p:sp>
        <p:nvSpPr>
          <p:cNvPr id="1035" name="Text Box 10"/>
          <p:cNvSpPr txBox="1">
            <a:spLocks noChangeArrowheads="1"/>
          </p:cNvSpPr>
          <p:nvPr/>
        </p:nvSpPr>
        <p:spPr bwMode="auto">
          <a:xfrm>
            <a:off x="2339752" y="3212976"/>
            <a:ext cx="1657350" cy="641350"/>
          </a:xfrm>
          <a:prstGeom prst="rect">
            <a:avLst/>
          </a:prstGeom>
          <a:noFill/>
          <a:ln w="9525">
            <a:noFill/>
            <a:miter lim="800000"/>
            <a:headEnd/>
            <a:tailEnd/>
          </a:ln>
        </p:spPr>
        <p:txBody>
          <a:bodyPr>
            <a:spAutoFit/>
          </a:bodyPr>
          <a:lstStyle/>
          <a:p>
            <a:pPr algn="l">
              <a:spcBef>
                <a:spcPct val="50000"/>
              </a:spcBef>
            </a:pPr>
            <a:r>
              <a:rPr lang="de-DE" dirty="0"/>
              <a:t>Innovation input</a:t>
            </a:r>
          </a:p>
        </p:txBody>
      </p:sp>
      <p:sp>
        <p:nvSpPr>
          <p:cNvPr id="1036" name="Text Box 11"/>
          <p:cNvSpPr txBox="1">
            <a:spLocks noChangeArrowheads="1"/>
          </p:cNvSpPr>
          <p:nvPr/>
        </p:nvSpPr>
        <p:spPr bwMode="auto">
          <a:xfrm>
            <a:off x="251520" y="3212976"/>
            <a:ext cx="1728788" cy="641350"/>
          </a:xfrm>
          <a:prstGeom prst="rect">
            <a:avLst/>
          </a:prstGeom>
          <a:noFill/>
          <a:ln w="9525">
            <a:noFill/>
            <a:miter lim="800000"/>
            <a:headEnd/>
            <a:tailEnd/>
          </a:ln>
        </p:spPr>
        <p:txBody>
          <a:bodyPr>
            <a:spAutoFit/>
          </a:bodyPr>
          <a:lstStyle/>
          <a:p>
            <a:pPr algn="l">
              <a:spcBef>
                <a:spcPct val="50000"/>
              </a:spcBef>
            </a:pPr>
            <a:r>
              <a:rPr lang="de-DE" dirty="0"/>
              <a:t>Innovation decision</a:t>
            </a:r>
          </a:p>
        </p:txBody>
      </p:sp>
      <p:sp>
        <p:nvSpPr>
          <p:cNvPr id="1037" name="Text Box 13"/>
          <p:cNvSpPr txBox="1">
            <a:spLocks noChangeArrowheads="1"/>
          </p:cNvSpPr>
          <p:nvPr/>
        </p:nvSpPr>
        <p:spPr bwMode="auto">
          <a:xfrm>
            <a:off x="251520" y="3861048"/>
            <a:ext cx="1441450" cy="915988"/>
          </a:xfrm>
          <a:prstGeom prst="rect">
            <a:avLst/>
          </a:prstGeom>
          <a:noFill/>
          <a:ln w="9525">
            <a:noFill/>
            <a:miter lim="800000"/>
            <a:headEnd/>
            <a:tailEnd/>
          </a:ln>
        </p:spPr>
        <p:txBody>
          <a:bodyPr>
            <a:spAutoFit/>
          </a:bodyPr>
          <a:lstStyle/>
          <a:p>
            <a:pPr algn="l">
              <a:spcBef>
                <a:spcPct val="50000"/>
              </a:spcBef>
            </a:pPr>
            <a:r>
              <a:rPr lang="de-DE" dirty="0">
                <a:solidFill>
                  <a:srgbClr val="0092CD"/>
                </a:solidFill>
              </a:rPr>
              <a:t>Propensity to invest in innovation</a:t>
            </a:r>
          </a:p>
        </p:txBody>
      </p:sp>
      <p:sp>
        <p:nvSpPr>
          <p:cNvPr id="1038" name="Text Box 16"/>
          <p:cNvSpPr txBox="1">
            <a:spLocks noChangeArrowheads="1"/>
          </p:cNvSpPr>
          <p:nvPr/>
        </p:nvSpPr>
        <p:spPr bwMode="auto">
          <a:xfrm>
            <a:off x="4283968" y="5013176"/>
            <a:ext cx="2806700" cy="641350"/>
          </a:xfrm>
          <a:prstGeom prst="rect">
            <a:avLst/>
          </a:prstGeom>
          <a:noFill/>
          <a:ln w="9525">
            <a:noFill/>
            <a:miter lim="800000"/>
            <a:headEnd/>
            <a:tailEnd/>
          </a:ln>
        </p:spPr>
        <p:txBody>
          <a:bodyPr>
            <a:spAutoFit/>
          </a:bodyPr>
          <a:lstStyle/>
          <a:p>
            <a:pPr algn="l">
              <a:spcBef>
                <a:spcPct val="50000"/>
              </a:spcBef>
            </a:pPr>
            <a:r>
              <a:rPr lang="de-DE" dirty="0">
                <a:solidFill>
                  <a:srgbClr val="0092CD"/>
                </a:solidFill>
              </a:rPr>
              <a:t>2nd stage: Innovation production function</a:t>
            </a:r>
            <a:endParaRPr lang="de-DE" b="1" i="1" dirty="0">
              <a:solidFill>
                <a:srgbClr val="0092CD"/>
              </a:solidFill>
              <a:latin typeface="Verdana" pitchFamily="34" charset="0"/>
            </a:endParaRPr>
          </a:p>
        </p:txBody>
      </p:sp>
      <p:sp>
        <p:nvSpPr>
          <p:cNvPr id="1039" name="Text Box 17"/>
          <p:cNvSpPr txBox="1">
            <a:spLocks noChangeArrowheads="1"/>
          </p:cNvSpPr>
          <p:nvPr/>
        </p:nvSpPr>
        <p:spPr bwMode="auto">
          <a:xfrm>
            <a:off x="6804248" y="5013176"/>
            <a:ext cx="2520950" cy="641350"/>
          </a:xfrm>
          <a:prstGeom prst="rect">
            <a:avLst/>
          </a:prstGeom>
          <a:noFill/>
          <a:ln w="9525">
            <a:noFill/>
            <a:miter lim="800000"/>
            <a:headEnd/>
            <a:tailEnd/>
          </a:ln>
        </p:spPr>
        <p:txBody>
          <a:bodyPr>
            <a:spAutoFit/>
          </a:bodyPr>
          <a:lstStyle/>
          <a:p>
            <a:pPr algn="l">
              <a:spcBef>
                <a:spcPct val="50000"/>
              </a:spcBef>
            </a:pPr>
            <a:r>
              <a:rPr lang="de-DE" dirty="0">
                <a:solidFill>
                  <a:srgbClr val="0092CD"/>
                </a:solidFill>
              </a:rPr>
              <a:t>3rd stage: Augmented production function</a:t>
            </a:r>
          </a:p>
        </p:txBody>
      </p:sp>
      <p:sp>
        <p:nvSpPr>
          <p:cNvPr id="1040" name="Text Box 14"/>
          <p:cNvSpPr txBox="1">
            <a:spLocks noChangeArrowheads="1"/>
          </p:cNvSpPr>
          <p:nvPr/>
        </p:nvSpPr>
        <p:spPr bwMode="auto">
          <a:xfrm>
            <a:off x="251520" y="5013176"/>
            <a:ext cx="3816350" cy="915987"/>
          </a:xfrm>
          <a:prstGeom prst="rect">
            <a:avLst/>
          </a:prstGeom>
          <a:noFill/>
          <a:ln w="9525">
            <a:noFill/>
            <a:miter lim="800000"/>
            <a:headEnd/>
            <a:tailEnd/>
          </a:ln>
        </p:spPr>
        <p:txBody>
          <a:bodyPr>
            <a:spAutoFit/>
          </a:bodyPr>
          <a:lstStyle/>
          <a:p>
            <a:pPr algn="l">
              <a:spcBef>
                <a:spcPct val="50000"/>
              </a:spcBef>
            </a:pPr>
            <a:r>
              <a:rPr lang="de-DE" dirty="0">
                <a:solidFill>
                  <a:srgbClr val="0092CD"/>
                </a:solidFill>
              </a:rPr>
              <a:t>1st  stage: Innovation investment Selection equation and innovation investment function</a:t>
            </a:r>
          </a:p>
        </p:txBody>
      </p:sp>
      <p:sp>
        <p:nvSpPr>
          <p:cNvPr id="1041" name="Content Placeholder 2"/>
          <p:cNvSpPr txBox="1">
            <a:spLocks/>
          </p:cNvSpPr>
          <p:nvPr/>
        </p:nvSpPr>
        <p:spPr bwMode="auto">
          <a:xfrm>
            <a:off x="500063" y="142875"/>
            <a:ext cx="8348662" cy="622300"/>
          </a:xfrm>
          <a:prstGeom prst="rect">
            <a:avLst/>
          </a:prstGeom>
          <a:noFill/>
          <a:ln w="9525">
            <a:noFill/>
            <a:miter lim="800000"/>
            <a:headEnd/>
            <a:tailEnd/>
          </a:ln>
        </p:spPr>
        <p:txBody>
          <a:bodyPr/>
          <a:lstStyle/>
          <a:p>
            <a:pPr algn="ctr"/>
            <a:r>
              <a:rPr lang="en-CA" sz="3200" dirty="0" smtClean="0">
                <a:latin typeface="Calibri" pitchFamily="34" charset="0"/>
                <a:cs typeface="Calibri" pitchFamily="34" charset="0"/>
              </a:rPr>
              <a:t>Econometric Model (augmented CDM model)</a:t>
            </a:r>
            <a:endParaRPr lang="en-CA" sz="3200" dirty="0">
              <a:latin typeface="Calibri" pitchFamily="34" charset="0"/>
              <a:cs typeface="Calibri" pitchFamily="34" charset="0"/>
            </a:endParaRPr>
          </a:p>
          <a:p>
            <a:endParaRPr lang="en-CA" sz="3200" dirty="0">
              <a:solidFill>
                <a:schemeClr val="accent2"/>
              </a:solidFill>
              <a:latin typeface="Times New Roman" pitchFamily="18" charset="0"/>
            </a:endParaRPr>
          </a:p>
        </p:txBody>
      </p:sp>
      <p:sp>
        <p:nvSpPr>
          <p:cNvPr id="1042" name="Rectangle 16"/>
          <p:cNvSpPr>
            <a:spLocks noChangeArrowheads="1"/>
          </p:cNvSpPr>
          <p:nvPr/>
        </p:nvSpPr>
        <p:spPr bwMode="auto">
          <a:xfrm>
            <a:off x="2339752" y="3861048"/>
            <a:ext cx="1439863" cy="923330"/>
          </a:xfrm>
          <a:prstGeom prst="rect">
            <a:avLst/>
          </a:prstGeom>
          <a:noFill/>
          <a:ln w="9525">
            <a:noFill/>
            <a:miter lim="800000"/>
            <a:headEnd/>
            <a:tailEnd/>
          </a:ln>
        </p:spPr>
        <p:txBody>
          <a:bodyPr>
            <a:spAutoFit/>
          </a:bodyPr>
          <a:lstStyle/>
          <a:p>
            <a:pPr algn="l"/>
            <a:r>
              <a:rPr lang="de-DE" dirty="0">
                <a:solidFill>
                  <a:srgbClr val="0092CD"/>
                </a:solidFill>
              </a:rPr>
              <a:t>Innovation expenditure </a:t>
            </a:r>
          </a:p>
          <a:p>
            <a:pPr algn="l"/>
            <a:r>
              <a:rPr lang="de-DE" dirty="0" smtClean="0">
                <a:solidFill>
                  <a:srgbClr val="0092CD"/>
                </a:solidFill>
              </a:rPr>
              <a:t>intensity</a:t>
            </a:r>
            <a:endParaRPr lang="en-US" dirty="0">
              <a:solidFill>
                <a:srgbClr val="0092CD"/>
              </a:solidFill>
            </a:endParaRPr>
          </a:p>
        </p:txBody>
      </p:sp>
      <p:sp>
        <p:nvSpPr>
          <p:cNvPr id="1043" name="Text Box 17"/>
          <p:cNvSpPr txBox="1">
            <a:spLocks noChangeArrowheads="1"/>
          </p:cNvSpPr>
          <p:nvPr/>
        </p:nvSpPr>
        <p:spPr bwMode="auto">
          <a:xfrm>
            <a:off x="4572000" y="3245643"/>
            <a:ext cx="2016125" cy="366713"/>
          </a:xfrm>
          <a:prstGeom prst="rect">
            <a:avLst/>
          </a:prstGeom>
          <a:noFill/>
          <a:ln w="9525" algn="ctr">
            <a:noFill/>
            <a:miter lim="800000"/>
            <a:headEnd/>
            <a:tailEnd/>
          </a:ln>
        </p:spPr>
        <p:txBody>
          <a:bodyPr>
            <a:spAutoFit/>
          </a:bodyPr>
          <a:lstStyle/>
          <a:p>
            <a:pPr algn="l">
              <a:spcBef>
                <a:spcPct val="50000"/>
              </a:spcBef>
            </a:pPr>
            <a:r>
              <a:rPr lang="en-US" dirty="0"/>
              <a:t>Innovation output</a:t>
            </a:r>
          </a:p>
        </p:txBody>
      </p:sp>
      <p:sp>
        <p:nvSpPr>
          <p:cNvPr id="1044" name="Rectangle 18"/>
          <p:cNvSpPr>
            <a:spLocks noChangeArrowheads="1"/>
          </p:cNvSpPr>
          <p:nvPr/>
        </p:nvSpPr>
        <p:spPr bwMode="auto">
          <a:xfrm>
            <a:off x="4499992" y="3861048"/>
            <a:ext cx="2159000" cy="1200329"/>
          </a:xfrm>
          <a:prstGeom prst="rect">
            <a:avLst/>
          </a:prstGeom>
          <a:noFill/>
          <a:ln w="9525">
            <a:noFill/>
            <a:miter lim="800000"/>
            <a:headEnd/>
            <a:tailEnd/>
          </a:ln>
        </p:spPr>
        <p:txBody>
          <a:bodyPr>
            <a:spAutoFit/>
          </a:bodyPr>
          <a:lstStyle/>
          <a:p>
            <a:pPr algn="l"/>
            <a:r>
              <a:rPr lang="en-US" dirty="0">
                <a:solidFill>
                  <a:srgbClr val="0092CD"/>
                </a:solidFill>
              </a:rPr>
              <a:t>Product innovation</a:t>
            </a:r>
          </a:p>
          <a:p>
            <a:pPr algn="l"/>
            <a:r>
              <a:rPr lang="en-US" dirty="0">
                <a:solidFill>
                  <a:srgbClr val="0092CD"/>
                </a:solidFill>
              </a:rPr>
              <a:t>Process innovation</a:t>
            </a:r>
          </a:p>
          <a:p>
            <a:pPr algn="l"/>
            <a:r>
              <a:rPr lang="en-US" dirty="0" smtClean="0">
                <a:solidFill>
                  <a:srgbClr val="0092CD"/>
                </a:solidFill>
              </a:rPr>
              <a:t> </a:t>
            </a:r>
          </a:p>
          <a:p>
            <a:pPr algn="l"/>
            <a:endParaRPr lang="en-US" dirty="0">
              <a:solidFill>
                <a:srgbClr val="0092CD"/>
              </a:solidFill>
            </a:endParaRPr>
          </a:p>
        </p:txBody>
      </p:sp>
      <p:sp>
        <p:nvSpPr>
          <p:cNvPr id="1045" name="Text Box 19"/>
          <p:cNvSpPr txBox="1">
            <a:spLocks noChangeArrowheads="1"/>
          </p:cNvSpPr>
          <p:nvPr/>
        </p:nvSpPr>
        <p:spPr bwMode="auto">
          <a:xfrm>
            <a:off x="7164387" y="3245644"/>
            <a:ext cx="1979613" cy="366712"/>
          </a:xfrm>
          <a:prstGeom prst="rect">
            <a:avLst/>
          </a:prstGeom>
          <a:noFill/>
          <a:ln w="9525" algn="ctr">
            <a:noFill/>
            <a:miter lim="800000"/>
            <a:headEnd/>
            <a:tailEnd/>
          </a:ln>
        </p:spPr>
        <p:txBody>
          <a:bodyPr>
            <a:spAutoFit/>
          </a:bodyPr>
          <a:lstStyle/>
          <a:p>
            <a:pPr algn="l">
              <a:spcBef>
                <a:spcPct val="50000"/>
              </a:spcBef>
            </a:pPr>
            <a:r>
              <a:rPr lang="en-US" dirty="0"/>
              <a:t>Productivity</a:t>
            </a:r>
          </a:p>
        </p:txBody>
      </p:sp>
      <p:sp>
        <p:nvSpPr>
          <p:cNvPr id="1046" name="Line 20"/>
          <p:cNvSpPr>
            <a:spLocks noChangeShapeType="1"/>
          </p:cNvSpPr>
          <p:nvPr/>
        </p:nvSpPr>
        <p:spPr bwMode="auto">
          <a:xfrm>
            <a:off x="4139952" y="4797152"/>
            <a:ext cx="248" cy="1584598"/>
          </a:xfrm>
          <a:prstGeom prst="line">
            <a:avLst/>
          </a:prstGeom>
          <a:noFill/>
          <a:ln w="9525">
            <a:solidFill>
              <a:schemeClr val="tx1"/>
            </a:solidFill>
            <a:round/>
            <a:headEnd/>
            <a:tailEnd/>
          </a:ln>
        </p:spPr>
        <p:txBody>
          <a:bodyPr wrap="none" anchor="ctr"/>
          <a:lstStyle/>
          <a:p>
            <a:endParaRPr lang="en-IE" dirty="0"/>
          </a:p>
        </p:txBody>
      </p:sp>
      <p:sp>
        <p:nvSpPr>
          <p:cNvPr id="1047" name="Line 21"/>
          <p:cNvSpPr>
            <a:spLocks noChangeShapeType="1"/>
          </p:cNvSpPr>
          <p:nvPr/>
        </p:nvSpPr>
        <p:spPr bwMode="auto">
          <a:xfrm>
            <a:off x="0" y="6381750"/>
            <a:ext cx="9180513" cy="0"/>
          </a:xfrm>
          <a:prstGeom prst="line">
            <a:avLst/>
          </a:prstGeom>
          <a:noFill/>
          <a:ln w="19050">
            <a:solidFill>
              <a:schemeClr val="tx1"/>
            </a:solidFill>
            <a:round/>
            <a:headEnd/>
            <a:tailEnd/>
          </a:ln>
        </p:spPr>
        <p:txBody>
          <a:bodyPr wrap="none" anchor="ctr"/>
          <a:lstStyle/>
          <a:p>
            <a:endParaRPr lang="en-IE" dirty="0"/>
          </a:p>
        </p:txBody>
      </p:sp>
      <p:sp>
        <p:nvSpPr>
          <p:cNvPr id="1048" name="Oval 22"/>
          <p:cNvSpPr>
            <a:spLocks noChangeArrowheads="1"/>
          </p:cNvSpPr>
          <p:nvPr/>
        </p:nvSpPr>
        <p:spPr bwMode="auto">
          <a:xfrm>
            <a:off x="2915816" y="764704"/>
            <a:ext cx="3024336" cy="1439689"/>
          </a:xfrm>
          <a:prstGeom prst="ellipse">
            <a:avLst/>
          </a:prstGeom>
          <a:solidFill>
            <a:srgbClr val="CCFFFF"/>
          </a:solidFill>
          <a:ln w="9525" algn="ctr">
            <a:solidFill>
              <a:schemeClr val="tx1"/>
            </a:solidFill>
            <a:round/>
            <a:headEnd/>
            <a:tailEnd/>
          </a:ln>
        </p:spPr>
        <p:txBody>
          <a:bodyPr wrap="none" anchor="ctr"/>
          <a:lstStyle/>
          <a:p>
            <a:pPr algn="ctr"/>
            <a:r>
              <a:rPr lang="en-US" b="1" dirty="0" smtClean="0"/>
              <a:t>Organizational capital </a:t>
            </a:r>
          </a:p>
          <a:p>
            <a:pPr algn="ctr"/>
            <a:r>
              <a:rPr lang="en-US" b="1" dirty="0" smtClean="0"/>
              <a:t>(management)</a:t>
            </a:r>
            <a:endParaRPr lang="en-US" b="1" dirty="0"/>
          </a:p>
        </p:txBody>
      </p:sp>
      <p:sp>
        <p:nvSpPr>
          <p:cNvPr id="1049" name="AutoShape 23"/>
          <p:cNvSpPr>
            <a:spLocks noChangeArrowheads="1"/>
          </p:cNvSpPr>
          <p:nvPr/>
        </p:nvSpPr>
        <p:spPr bwMode="auto">
          <a:xfrm rot="-1343523">
            <a:off x="880631" y="1982928"/>
            <a:ext cx="1914525" cy="279400"/>
          </a:xfrm>
          <a:prstGeom prst="leftArrow">
            <a:avLst>
              <a:gd name="adj1" fmla="val 50000"/>
              <a:gd name="adj2" fmla="val 171307"/>
            </a:avLst>
          </a:prstGeom>
          <a:solidFill>
            <a:schemeClr val="bg1"/>
          </a:solidFill>
          <a:ln w="9525" algn="ctr">
            <a:solidFill>
              <a:schemeClr val="tx1"/>
            </a:solidFill>
            <a:miter lim="800000"/>
            <a:headEnd/>
            <a:tailEnd/>
          </a:ln>
        </p:spPr>
        <p:txBody>
          <a:bodyPr wrap="none" anchor="ctr"/>
          <a:lstStyle/>
          <a:p>
            <a:endParaRPr lang="en-IE" dirty="0"/>
          </a:p>
        </p:txBody>
      </p:sp>
      <p:sp>
        <p:nvSpPr>
          <p:cNvPr id="1050" name="AutoShape 24"/>
          <p:cNvSpPr>
            <a:spLocks noChangeArrowheads="1"/>
          </p:cNvSpPr>
          <p:nvPr/>
        </p:nvSpPr>
        <p:spPr bwMode="auto">
          <a:xfrm rot="-6963748">
            <a:off x="5023104" y="2415948"/>
            <a:ext cx="649287" cy="287337"/>
          </a:xfrm>
          <a:prstGeom prst="leftArrow">
            <a:avLst>
              <a:gd name="adj1" fmla="val 50000"/>
              <a:gd name="adj2" fmla="val 56492"/>
            </a:avLst>
          </a:prstGeom>
          <a:solidFill>
            <a:schemeClr val="bg1"/>
          </a:solidFill>
          <a:ln w="9525" algn="ctr">
            <a:solidFill>
              <a:schemeClr val="tx1"/>
            </a:solidFill>
            <a:miter lim="800000"/>
            <a:headEnd/>
            <a:tailEnd/>
          </a:ln>
        </p:spPr>
        <p:txBody>
          <a:bodyPr wrap="none" anchor="ctr"/>
          <a:lstStyle/>
          <a:p>
            <a:endParaRPr lang="en-IE" dirty="0"/>
          </a:p>
        </p:txBody>
      </p:sp>
      <p:sp>
        <p:nvSpPr>
          <p:cNvPr id="1051" name="AutoShape 25"/>
          <p:cNvSpPr>
            <a:spLocks noChangeArrowheads="1"/>
          </p:cNvSpPr>
          <p:nvPr/>
        </p:nvSpPr>
        <p:spPr bwMode="auto">
          <a:xfrm rot="-3497974">
            <a:off x="3002404" y="2386813"/>
            <a:ext cx="757237" cy="287338"/>
          </a:xfrm>
          <a:prstGeom prst="leftArrow">
            <a:avLst>
              <a:gd name="adj1" fmla="val 50000"/>
              <a:gd name="adj2" fmla="val 65884"/>
            </a:avLst>
          </a:prstGeom>
          <a:solidFill>
            <a:schemeClr val="bg1"/>
          </a:solidFill>
          <a:ln w="9525" algn="ctr">
            <a:solidFill>
              <a:schemeClr val="tx1"/>
            </a:solidFill>
            <a:miter lim="800000"/>
            <a:headEnd/>
            <a:tailEnd/>
          </a:ln>
        </p:spPr>
        <p:txBody>
          <a:bodyPr wrap="none" anchor="ctr"/>
          <a:lstStyle/>
          <a:p>
            <a:endParaRPr lang="en-IE" dirty="0"/>
          </a:p>
        </p:txBody>
      </p:sp>
      <p:sp>
        <p:nvSpPr>
          <p:cNvPr id="1052" name="AutoShape 26"/>
          <p:cNvSpPr>
            <a:spLocks noChangeArrowheads="1"/>
          </p:cNvSpPr>
          <p:nvPr/>
        </p:nvSpPr>
        <p:spPr bwMode="auto">
          <a:xfrm rot="-9191001">
            <a:off x="6057044" y="1999011"/>
            <a:ext cx="1709737" cy="287338"/>
          </a:xfrm>
          <a:prstGeom prst="leftArrow">
            <a:avLst>
              <a:gd name="adj1" fmla="val 50000"/>
              <a:gd name="adj2" fmla="val 148757"/>
            </a:avLst>
          </a:prstGeom>
          <a:solidFill>
            <a:schemeClr val="bg1"/>
          </a:solidFill>
          <a:ln w="9525" algn="ctr">
            <a:solidFill>
              <a:schemeClr val="tx1"/>
            </a:solidFill>
            <a:miter lim="800000"/>
            <a:headEnd/>
            <a:tailEnd/>
          </a:ln>
        </p:spPr>
        <p:txBody>
          <a:bodyPr wrap="none" anchor="ctr"/>
          <a:lstStyle/>
          <a:p>
            <a:endParaRPr lang="en-IE" dirty="0"/>
          </a:p>
        </p:txBody>
      </p:sp>
      <p:sp>
        <p:nvSpPr>
          <p:cNvPr id="1053" name="Text Box 28"/>
          <p:cNvSpPr txBox="1">
            <a:spLocks noChangeArrowheads="1"/>
          </p:cNvSpPr>
          <p:nvPr/>
        </p:nvSpPr>
        <p:spPr bwMode="auto">
          <a:xfrm>
            <a:off x="287337" y="6021288"/>
            <a:ext cx="8569325" cy="276999"/>
          </a:xfrm>
          <a:prstGeom prst="rect">
            <a:avLst/>
          </a:prstGeom>
          <a:noFill/>
          <a:ln w="9525" algn="ctr">
            <a:noFill/>
            <a:miter lim="800000"/>
            <a:headEnd/>
            <a:tailEnd/>
          </a:ln>
        </p:spPr>
        <p:txBody>
          <a:bodyPr>
            <a:spAutoFit/>
          </a:bodyPr>
          <a:lstStyle/>
          <a:p>
            <a:pPr>
              <a:spcBef>
                <a:spcPct val="50000"/>
              </a:spcBef>
            </a:pPr>
            <a:r>
              <a:rPr lang="en-US" sz="1200" dirty="0"/>
              <a:t>Based on the Crépon-Duguet-Mairesse (</a:t>
            </a:r>
            <a:r>
              <a:rPr lang="en-US" sz="1200" dirty="0" smtClean="0"/>
              <a:t>CDM, 1998) model and extension in Griffith et al. (2006).</a:t>
            </a:r>
            <a:endParaRPr lang="en-US" sz="1200" dirty="0"/>
          </a:p>
        </p:txBody>
      </p:sp>
      <p:sp>
        <p:nvSpPr>
          <p:cNvPr id="1054" name="Rectangle 29"/>
          <p:cNvSpPr>
            <a:spLocks noChangeArrowheads="1"/>
          </p:cNvSpPr>
          <p:nvPr/>
        </p:nvSpPr>
        <p:spPr bwMode="auto">
          <a:xfrm>
            <a:off x="7020272" y="3861048"/>
            <a:ext cx="1871663" cy="366713"/>
          </a:xfrm>
          <a:prstGeom prst="rect">
            <a:avLst/>
          </a:prstGeom>
          <a:noFill/>
          <a:ln w="9525">
            <a:noFill/>
            <a:miter lim="800000"/>
            <a:headEnd/>
            <a:tailEnd/>
          </a:ln>
        </p:spPr>
        <p:txBody>
          <a:bodyPr>
            <a:spAutoFit/>
          </a:bodyPr>
          <a:lstStyle/>
          <a:p>
            <a:pPr algn="l"/>
            <a:r>
              <a:rPr lang="en-US" dirty="0">
                <a:solidFill>
                  <a:srgbClr val="0092CD"/>
                </a:solidFill>
              </a:rPr>
              <a:t>Sales/employee</a:t>
            </a:r>
          </a:p>
        </p:txBody>
      </p:sp>
      <p:sp>
        <p:nvSpPr>
          <p:cNvPr id="1059" name="Line 36"/>
          <p:cNvSpPr>
            <a:spLocks noChangeShapeType="1"/>
          </p:cNvSpPr>
          <p:nvPr/>
        </p:nvSpPr>
        <p:spPr bwMode="auto">
          <a:xfrm flipH="1">
            <a:off x="6804024" y="4797152"/>
            <a:ext cx="223" cy="1584598"/>
          </a:xfrm>
          <a:prstGeom prst="line">
            <a:avLst/>
          </a:prstGeom>
          <a:noFill/>
          <a:ln w="9525">
            <a:solidFill>
              <a:schemeClr val="tx1"/>
            </a:solidFill>
            <a:round/>
            <a:headEnd/>
            <a:tailEnd/>
          </a:ln>
        </p:spPr>
        <p:txBody>
          <a:bodyPr wrap="none" anchor="ctr"/>
          <a:lstStyle/>
          <a:p>
            <a:endParaRPr lang="en-IE"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GB" sz="3200" dirty="0" smtClean="0"/>
              <a:t>Investment in Innovation (stage 1)</a:t>
            </a:r>
            <a:r>
              <a:rPr lang="en-GB" sz="2400" dirty="0" smtClean="0"/>
              <a:t/>
            </a:r>
            <a:br>
              <a:rPr lang="en-GB" sz="2400" dirty="0" smtClean="0"/>
            </a:br>
            <a:endParaRPr lang="en-GB" sz="2400" dirty="0"/>
          </a:p>
        </p:txBody>
      </p:sp>
      <p:graphicFrame>
        <p:nvGraphicFramePr>
          <p:cNvPr id="12" name="Content Placeholder 11"/>
          <p:cNvGraphicFramePr>
            <a:graphicFrameLocks noGrp="1"/>
          </p:cNvGraphicFramePr>
          <p:nvPr>
            <p:ph idx="1"/>
          </p:nvPr>
        </p:nvGraphicFramePr>
        <p:xfrm>
          <a:off x="1874749" y="820744"/>
          <a:ext cx="5394501" cy="5321288"/>
        </p:xfrm>
        <a:graphic>
          <a:graphicData uri="http://schemas.openxmlformats.org/drawingml/2006/table">
            <a:tbl>
              <a:tblPr/>
              <a:tblGrid>
                <a:gridCol w="149410"/>
                <a:gridCol w="2256883"/>
                <a:gridCol w="1415467"/>
                <a:gridCol w="1415467"/>
                <a:gridCol w="157274"/>
              </a:tblGrid>
              <a:tr h="188912">
                <a:tc>
                  <a:txBody>
                    <a:bodyPr/>
                    <a:lstStyle/>
                    <a:p>
                      <a:pPr algn="l" fontAlgn="b"/>
                      <a:r>
                        <a:rPr lang="en-US" sz="1000" b="0" i="0" u="none" strike="noStrike" dirty="0">
                          <a:solidFill>
                            <a:srgbClr val="000000"/>
                          </a:solidFill>
                          <a:latin typeface="Calibri"/>
                        </a:rPr>
                        <a:t> </a:t>
                      </a:r>
                    </a:p>
                  </a:txBody>
                  <a:tcPr marL="7871" marR="7871" marT="787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000" b="0" i="0" u="none" strike="noStrike" dirty="0">
                          <a:solidFill>
                            <a:srgbClr val="000000"/>
                          </a:solidFill>
                          <a:latin typeface="Calibri"/>
                        </a:rPr>
                        <a:t>DPV</a:t>
                      </a:r>
                    </a:p>
                  </a:txBody>
                  <a:tcPr marL="7871" marR="7871" marT="787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rowSpan="2">
                  <a:txBody>
                    <a:bodyPr/>
                    <a:lstStyle/>
                    <a:p>
                      <a:pPr algn="ctr" fontAlgn="b"/>
                      <a:r>
                        <a:rPr lang="en-GB" sz="1000" b="0" i="0" u="none" strike="noStrike" dirty="0">
                          <a:solidFill>
                            <a:srgbClr val="000000"/>
                          </a:solidFill>
                          <a:latin typeface="Calibri"/>
                        </a:rPr>
                        <a:t>Propensity to invest in innovation</a:t>
                      </a:r>
                    </a:p>
                  </a:txBody>
                  <a:tcPr marL="7871" marR="7871" marT="787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rowSpan="2">
                  <a:txBody>
                    <a:bodyPr/>
                    <a:lstStyle/>
                    <a:p>
                      <a:pPr algn="ctr" fontAlgn="b"/>
                      <a:r>
                        <a:rPr lang="en-US" sz="1000" b="0" i="0" u="none" strike="noStrike" dirty="0">
                          <a:solidFill>
                            <a:srgbClr val="000000"/>
                          </a:solidFill>
                          <a:latin typeface="Calibri"/>
                        </a:rPr>
                        <a:t>Intensity of innovation expenditure</a:t>
                      </a:r>
                    </a:p>
                  </a:txBody>
                  <a:tcPr marL="7871" marR="7871" marT="787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900" b="0" i="0" u="none" strike="noStrike" dirty="0">
                          <a:solidFill>
                            <a:srgbClr val="000000"/>
                          </a:solidFill>
                          <a:latin typeface="Calibri"/>
                        </a:rPr>
                        <a:t> </a:t>
                      </a:r>
                    </a:p>
                  </a:txBody>
                  <a:tcPr marL="7871" marR="7871" marT="787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r>
              <a:tr h="165298">
                <a:tc>
                  <a:txBody>
                    <a:bodyPr/>
                    <a:lstStyle/>
                    <a:p>
                      <a:pPr algn="l"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vMerge="1">
                  <a:txBody>
                    <a:bodyPr/>
                    <a:lstStyle/>
                    <a:p>
                      <a:endParaRPr lang="en-GB"/>
                    </a:p>
                  </a:txBody>
                  <a:tcPr/>
                </a:tc>
                <a:tc vMerge="1">
                  <a:txBody>
                    <a:bodyPr/>
                    <a:lstStyle/>
                    <a:p>
                      <a:endParaRPr lang="en-GB"/>
                    </a:p>
                  </a:txBody>
                  <a:tcPr/>
                </a:tc>
                <a:tc>
                  <a:txBody>
                    <a:bodyPr/>
                    <a:lstStyle/>
                    <a:p>
                      <a:pPr algn="l" fontAlgn="b"/>
                      <a:r>
                        <a:rPr lang="en-US" sz="9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r>
              <a:tr h="159001">
                <a:tc>
                  <a:txBody>
                    <a:bodyPr/>
                    <a:lstStyle/>
                    <a:p>
                      <a:pPr algn="l" fontAlgn="b"/>
                      <a:r>
                        <a:rPr lang="en-GB"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ctr" fontAlgn="b"/>
                      <a:r>
                        <a:rPr lang="en-GB"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ctr" fontAlgn="b"/>
                      <a:r>
                        <a:rPr lang="en-GB"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ctr" fontAlgn="b"/>
                      <a:r>
                        <a:rPr lang="en-GB"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l" fontAlgn="b"/>
                      <a:r>
                        <a:rPr lang="en-GB" sz="9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r>
              <a:tr h="165298">
                <a:tc>
                  <a:txBody>
                    <a:bodyPr/>
                    <a:lstStyle/>
                    <a:p>
                      <a:pPr algn="l"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ctr" fontAlgn="b"/>
                      <a:r>
                        <a:rPr lang="en-GB"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Heckman stage 1</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Heckman stage 2</a:t>
                      </a:r>
                    </a:p>
                  </a:txBody>
                  <a:tcPr marL="7871" marR="7871" marT="7871"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r>
              <a:tr h="159001">
                <a:tc>
                  <a:txBody>
                    <a:bodyPr/>
                    <a:lstStyle/>
                    <a:p>
                      <a:pPr algn="l"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r>
              <a:tr h="159001">
                <a:tc>
                  <a:txBody>
                    <a:bodyPr/>
                    <a:lstStyle/>
                    <a:p>
                      <a:pPr algn="l"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Exporter</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0.072***</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0.053</a:t>
                      </a:r>
                    </a:p>
                  </a:txBody>
                  <a:tcPr marL="7871" marR="7871" marT="7871"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r>
              <a:tr h="159001">
                <a:tc>
                  <a:txBody>
                    <a:bodyPr/>
                    <a:lstStyle/>
                    <a:p>
                      <a:pPr algn="l"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(0.016)</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(0.073)</a:t>
                      </a:r>
                    </a:p>
                  </a:txBody>
                  <a:tcPr marL="7871" marR="7871" marT="7871"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r>
              <a:tr h="159001">
                <a:tc>
                  <a:txBody>
                    <a:bodyPr/>
                    <a:lstStyle/>
                    <a:p>
                      <a:pPr algn="l"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Share of skilled employees</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0.171***</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0.892***</a:t>
                      </a:r>
                    </a:p>
                  </a:txBody>
                  <a:tcPr marL="7871" marR="7871" marT="7871"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r>
              <a:tr h="159001">
                <a:tc>
                  <a:txBody>
                    <a:bodyPr/>
                    <a:lstStyle/>
                    <a:p>
                      <a:pPr algn="l"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(0.038)</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(0.152)</a:t>
                      </a:r>
                    </a:p>
                  </a:txBody>
                  <a:tcPr marL="7871" marR="7871" marT="7871"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r>
              <a:tr h="159001">
                <a:tc>
                  <a:txBody>
                    <a:bodyPr/>
                    <a:lstStyle/>
                    <a:p>
                      <a:pPr algn="l"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Organisational capital per employee (log)</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0.023*</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0.270***</a:t>
                      </a:r>
                    </a:p>
                  </a:txBody>
                  <a:tcPr marL="7871" marR="7871" marT="7871"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r>
              <a:tr h="159001">
                <a:tc>
                  <a:txBody>
                    <a:bodyPr/>
                    <a:lstStyle/>
                    <a:p>
                      <a:pPr algn="l"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(0.013)</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(0.070)</a:t>
                      </a:r>
                    </a:p>
                  </a:txBody>
                  <a:tcPr marL="7871" marR="7871" marT="7871"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r>
              <a:tr h="159001">
                <a:tc>
                  <a:txBody>
                    <a:bodyPr/>
                    <a:lstStyle/>
                    <a:p>
                      <a:pPr algn="l"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Tangible capital per employee (log)</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0.002</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0.113***</a:t>
                      </a:r>
                    </a:p>
                  </a:txBody>
                  <a:tcPr marL="7871" marR="7871" marT="7871"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r>
              <a:tr h="159001">
                <a:tc>
                  <a:txBody>
                    <a:bodyPr/>
                    <a:lstStyle/>
                    <a:p>
                      <a:pPr algn="l"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(0.006)</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(0.029)</a:t>
                      </a:r>
                    </a:p>
                  </a:txBody>
                  <a:tcPr marL="7871" marR="7871" marT="7871"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r>
              <a:tr h="159001">
                <a:tc>
                  <a:txBody>
                    <a:bodyPr/>
                    <a:lstStyle/>
                    <a:p>
                      <a:pPr algn="l"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Materials per employee (log)</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0.002</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0.161***</a:t>
                      </a:r>
                    </a:p>
                  </a:txBody>
                  <a:tcPr marL="7871" marR="7871" marT="7871"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r>
              <a:tr h="159001">
                <a:tc>
                  <a:txBody>
                    <a:bodyPr/>
                    <a:lstStyle/>
                    <a:p>
                      <a:pPr algn="l"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(0.008)</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(0.036)</a:t>
                      </a:r>
                    </a:p>
                  </a:txBody>
                  <a:tcPr marL="7871" marR="7871" marT="7871"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r>
              <a:tr h="159001">
                <a:tc>
                  <a:txBody>
                    <a:bodyPr/>
                    <a:lstStyle/>
                    <a:p>
                      <a:pPr algn="l"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Funding for innovation</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0.284***</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0.736***</a:t>
                      </a:r>
                    </a:p>
                  </a:txBody>
                  <a:tcPr marL="7871" marR="7871" marT="7871"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r>
              <a:tr h="159001">
                <a:tc>
                  <a:txBody>
                    <a:bodyPr/>
                    <a:lstStyle/>
                    <a:p>
                      <a:pPr algn="l"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(0.018)</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(0.087)</a:t>
                      </a:r>
                    </a:p>
                  </a:txBody>
                  <a:tcPr marL="7871" marR="7871" marT="7871"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r>
              <a:tr h="159001">
                <a:tc>
                  <a:txBody>
                    <a:bodyPr/>
                    <a:lstStyle/>
                    <a:p>
                      <a:pPr algn="l" fontAlgn="b"/>
                      <a:r>
                        <a:rPr lang="en-GB"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Co-operation in innovation</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0.383***</a:t>
                      </a:r>
                    </a:p>
                  </a:txBody>
                  <a:tcPr marL="7871" marR="7871" marT="7871" marB="0" anchor="b">
                    <a:lnL>
                      <a:noFill/>
                    </a:lnL>
                    <a:lnR>
                      <a:noFill/>
                    </a:lnR>
                    <a:lnT>
                      <a:noFill/>
                    </a:lnT>
                    <a:lnB>
                      <a:noFill/>
                    </a:lnB>
                    <a:solidFill>
                      <a:srgbClr val="FFFFFF"/>
                    </a:solidFill>
                  </a:tcPr>
                </a:tc>
                <a:tc>
                  <a:txBody>
                    <a:bodyPr/>
                    <a:lstStyle/>
                    <a:p>
                      <a:pPr algn="l" fontAlgn="b"/>
                      <a:r>
                        <a:rPr lang="en-GB" sz="9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r>
              <a:tr h="159001">
                <a:tc>
                  <a:txBody>
                    <a:bodyPr/>
                    <a:lstStyle/>
                    <a:p>
                      <a:pPr algn="l" fontAlgn="b"/>
                      <a:r>
                        <a:rPr lang="en-GB"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(0.064)</a:t>
                      </a:r>
                    </a:p>
                  </a:txBody>
                  <a:tcPr marL="7871" marR="7871" marT="7871" marB="0" anchor="b">
                    <a:lnL>
                      <a:noFill/>
                    </a:lnL>
                    <a:lnR>
                      <a:noFill/>
                    </a:lnR>
                    <a:lnT>
                      <a:noFill/>
                    </a:lnT>
                    <a:lnB>
                      <a:noFill/>
                    </a:lnB>
                    <a:solidFill>
                      <a:srgbClr val="FFFFFF"/>
                    </a:solidFill>
                  </a:tcPr>
                </a:tc>
                <a:tc>
                  <a:txBody>
                    <a:bodyPr/>
                    <a:lstStyle/>
                    <a:p>
                      <a:pPr algn="l" fontAlgn="b"/>
                      <a:r>
                        <a:rPr lang="en-GB" sz="9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r>
              <a:tr h="159001">
                <a:tc>
                  <a:txBody>
                    <a:bodyPr/>
                    <a:lstStyle/>
                    <a:p>
                      <a:pPr algn="l"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Size 50-99 employees</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0.067***</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r>
              <a:tr h="159001">
                <a:tc>
                  <a:txBody>
                    <a:bodyPr/>
                    <a:lstStyle/>
                    <a:p>
                      <a:pPr algn="l"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(0.021)</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r>
              <a:tr h="159001">
                <a:tc>
                  <a:txBody>
                    <a:bodyPr/>
                    <a:lstStyle/>
                    <a:p>
                      <a:pPr algn="l"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Size 100-249 employees</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0.103***</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r>
              <a:tr h="159001">
                <a:tc>
                  <a:txBody>
                    <a:bodyPr/>
                    <a:lstStyle/>
                    <a:p>
                      <a:pPr algn="l"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(0.020)</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r>
              <a:tr h="159001">
                <a:tc>
                  <a:txBody>
                    <a:bodyPr/>
                    <a:lstStyle/>
                    <a:p>
                      <a:pPr algn="l"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Size 250-999 employees</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0.117***</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r>
              <a:tr h="159001">
                <a:tc>
                  <a:txBody>
                    <a:bodyPr/>
                    <a:lstStyle/>
                    <a:p>
                      <a:pPr algn="l"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(0.020)</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r>
              <a:tr h="159001">
                <a:tc>
                  <a:txBody>
                    <a:bodyPr/>
                    <a:lstStyle/>
                    <a:p>
                      <a:pPr algn="l"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Size 1000+ employees</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0.105***</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r>
              <a:tr h="159001">
                <a:tc>
                  <a:txBody>
                    <a:bodyPr/>
                    <a:lstStyle/>
                    <a:p>
                      <a:pPr algn="l" fontAlgn="b"/>
                      <a:r>
                        <a:rPr lang="en-US" sz="1000" b="0" i="0" u="none" strike="noStrike" dirty="0">
                          <a:solidFill>
                            <a:srgbClr val="000000"/>
                          </a:solidFill>
                          <a:latin typeface="Calibri"/>
                        </a:rPr>
                        <a:t> </a:t>
                      </a:r>
                    </a:p>
                  </a:txBody>
                  <a:tcPr marL="7871" marR="7871" marT="787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latin typeface="Calibri"/>
                        </a:rPr>
                        <a:t> </a:t>
                      </a:r>
                    </a:p>
                  </a:txBody>
                  <a:tcPr marL="7871" marR="7871" marT="787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latin typeface="Calibri"/>
                        </a:rPr>
                        <a:t>(0.027)</a:t>
                      </a:r>
                    </a:p>
                  </a:txBody>
                  <a:tcPr marL="7871" marR="7871" marT="787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latin typeface="Calibri"/>
                        </a:rPr>
                        <a:t> </a:t>
                      </a:r>
                    </a:p>
                  </a:txBody>
                  <a:tcPr marL="7871" marR="7871" marT="787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dirty="0">
                          <a:solidFill>
                            <a:srgbClr val="000000"/>
                          </a:solidFill>
                          <a:latin typeface="Calibri"/>
                        </a:rPr>
                        <a:t> </a:t>
                      </a:r>
                    </a:p>
                  </a:txBody>
                  <a:tcPr marL="7871" marR="7871" marT="787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59001">
                <a:tc>
                  <a:txBody>
                    <a:bodyPr/>
                    <a:lstStyle/>
                    <a:p>
                      <a:pPr algn="l" fontAlgn="b"/>
                      <a:r>
                        <a:rPr lang="en-US" sz="1000" b="0" i="0" u="none" strike="noStrike" dirty="0">
                          <a:solidFill>
                            <a:srgbClr val="000000"/>
                          </a:solidFill>
                          <a:latin typeface="Calibri"/>
                        </a:rPr>
                        <a:t> </a:t>
                      </a:r>
                    </a:p>
                  </a:txBody>
                  <a:tcPr marL="7871" marR="7871" marT="787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GB" sz="1000" b="0" i="0" u="none" strike="noStrike" dirty="0">
                          <a:solidFill>
                            <a:srgbClr val="000000"/>
                          </a:solidFill>
                          <a:latin typeface="Calibri"/>
                        </a:rPr>
                        <a:t>Industry fixed effects x time effects</a:t>
                      </a:r>
                    </a:p>
                  </a:txBody>
                  <a:tcPr marL="7871" marR="7871" marT="787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000" b="0" i="0" u="none" strike="noStrike" dirty="0">
                          <a:solidFill>
                            <a:srgbClr val="000000"/>
                          </a:solidFill>
                          <a:latin typeface="Calibri"/>
                        </a:rPr>
                        <a:t>2-digit</a:t>
                      </a:r>
                    </a:p>
                  </a:txBody>
                  <a:tcPr marL="7871" marR="7871" marT="787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000" b="0" i="0" u="none" strike="noStrike" dirty="0">
                          <a:solidFill>
                            <a:srgbClr val="000000"/>
                          </a:solidFill>
                          <a:latin typeface="Calibri"/>
                        </a:rPr>
                        <a:t>3-digit</a:t>
                      </a:r>
                    </a:p>
                  </a:txBody>
                  <a:tcPr marL="7871" marR="7871" marT="787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900" b="0" i="0" u="none" strike="noStrike" dirty="0">
                          <a:solidFill>
                            <a:srgbClr val="000000"/>
                          </a:solidFill>
                          <a:latin typeface="Calibri"/>
                        </a:rPr>
                        <a:t> </a:t>
                      </a:r>
                    </a:p>
                  </a:txBody>
                  <a:tcPr marL="7871" marR="7871" marT="787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r>
              <a:tr h="165298">
                <a:tc>
                  <a:txBody>
                    <a:bodyPr/>
                    <a:lstStyle/>
                    <a:p>
                      <a:pPr algn="l"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Observations</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5,707</a:t>
                      </a:r>
                    </a:p>
                  </a:txBody>
                  <a:tcPr marL="7871" marR="7871" marT="7871" marB="0" anchor="b">
                    <a:lnL>
                      <a:noFill/>
                    </a:lnL>
                    <a:lnR>
                      <a:noFill/>
                    </a:lnR>
                    <a:lnT>
                      <a:noFill/>
                    </a:lnT>
                    <a:lnB>
                      <a:noFill/>
                    </a:lnB>
                    <a:solidFill>
                      <a:srgbClr val="FFFFFF"/>
                    </a:solidFill>
                  </a:tcPr>
                </a:tc>
                <a:tc>
                  <a:txBody>
                    <a:bodyPr/>
                    <a:lstStyle/>
                    <a:p>
                      <a:pPr algn="ctr" fontAlgn="b"/>
                      <a:r>
                        <a:rPr lang="en-GB" sz="1000" b="0" i="0" u="none" strike="noStrike" dirty="0">
                          <a:solidFill>
                            <a:srgbClr val="000000"/>
                          </a:solidFill>
                          <a:latin typeface="Calibri"/>
                        </a:rPr>
                        <a:t>3,331</a:t>
                      </a:r>
                    </a:p>
                  </a:txBody>
                  <a:tcPr marL="7871" marR="7871" marT="7871"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r>
              <a:tr h="165298">
                <a:tc>
                  <a:txBody>
                    <a:bodyPr/>
                    <a:lstStyle/>
                    <a:p>
                      <a:pPr algn="l" fontAlgn="b"/>
                      <a:r>
                        <a:rPr lang="en-US" sz="10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Log likelihood</a:t>
                      </a:r>
                    </a:p>
                  </a:txBody>
                  <a:tcPr marL="7871" marR="7871" marT="7871" marB="0" anchor="b">
                    <a:lnL>
                      <a:noFill/>
                    </a:lnL>
                    <a:lnR>
                      <a:noFill/>
                    </a:lnR>
                    <a:lnT>
                      <a:noFill/>
                    </a:lnT>
                    <a:lnB>
                      <a:noFill/>
                    </a:lnB>
                    <a:solidFill>
                      <a:srgbClr val="FFFFFF"/>
                    </a:solidFill>
                  </a:tcPr>
                </a:tc>
                <a:tc>
                  <a:txBody>
                    <a:bodyPr/>
                    <a:lstStyle/>
                    <a:p>
                      <a:pPr algn="ctr" fontAlgn="b"/>
                      <a:r>
                        <a:rPr lang="en-GB" sz="1000" b="0" i="0" u="none" strike="noStrike" dirty="0">
                          <a:solidFill>
                            <a:srgbClr val="000000"/>
                          </a:solidFill>
                          <a:latin typeface="Calibri"/>
                        </a:rPr>
                        <a:t>-9626</a:t>
                      </a:r>
                    </a:p>
                  </a:txBody>
                  <a:tcPr marL="7871" marR="7871" marT="787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lambda=0.704</a:t>
                      </a:r>
                    </a:p>
                  </a:txBody>
                  <a:tcPr marL="7871" marR="7871" marT="7871"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latin typeface="Calibri"/>
                        </a:rPr>
                        <a:t> </a:t>
                      </a:r>
                    </a:p>
                  </a:txBody>
                  <a:tcPr marL="7871" marR="7871" marT="7871" marB="0" anchor="b">
                    <a:lnL>
                      <a:noFill/>
                    </a:lnL>
                    <a:lnR>
                      <a:noFill/>
                    </a:lnR>
                    <a:lnT>
                      <a:noFill/>
                    </a:lnT>
                    <a:lnB>
                      <a:noFill/>
                    </a:lnB>
                    <a:solidFill>
                      <a:srgbClr val="FFFFFF"/>
                    </a:solidFill>
                  </a:tcPr>
                </a:tc>
              </a:tr>
              <a:tr h="165298">
                <a:tc>
                  <a:txBody>
                    <a:bodyPr/>
                    <a:lstStyle/>
                    <a:p>
                      <a:pPr algn="l" fontAlgn="b"/>
                      <a:r>
                        <a:rPr lang="en-US" sz="1000" b="0" i="0" u="none" strike="noStrike" dirty="0">
                          <a:solidFill>
                            <a:srgbClr val="000000"/>
                          </a:solidFill>
                          <a:latin typeface="Calibri"/>
                        </a:rPr>
                        <a:t> </a:t>
                      </a:r>
                    </a:p>
                  </a:txBody>
                  <a:tcPr marL="7871" marR="7871" marT="787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latin typeface="Calibri"/>
                        </a:rPr>
                        <a:t>Wald test for H0: rho=0</a:t>
                      </a:r>
                    </a:p>
                  </a:txBody>
                  <a:tcPr marL="7871" marR="7871" marT="787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latin typeface="Calibri"/>
                        </a:rPr>
                        <a:t>33.94</a:t>
                      </a:r>
                    </a:p>
                  </a:txBody>
                  <a:tcPr marL="7871" marR="7871" marT="787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latin typeface="Calibri"/>
                        </a:rPr>
                        <a:t>rho=0.438</a:t>
                      </a:r>
                    </a:p>
                  </a:txBody>
                  <a:tcPr marL="7871" marR="7871" marT="787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dirty="0">
                          <a:solidFill>
                            <a:srgbClr val="000000"/>
                          </a:solidFill>
                          <a:latin typeface="Calibri"/>
                        </a:rPr>
                        <a:t> </a:t>
                      </a:r>
                    </a:p>
                  </a:txBody>
                  <a:tcPr marL="7871" marR="7871" marT="787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299111">
                <a:tc>
                  <a:txBody>
                    <a:bodyPr/>
                    <a:lstStyle/>
                    <a:p>
                      <a:pPr algn="l" fontAlgn="b"/>
                      <a:r>
                        <a:rPr lang="en-US" sz="900" b="0" i="0" u="none" strike="noStrike" dirty="0">
                          <a:solidFill>
                            <a:srgbClr val="000000"/>
                          </a:solidFill>
                          <a:latin typeface="Calibri"/>
                        </a:rPr>
                        <a:t> </a:t>
                      </a:r>
                    </a:p>
                  </a:txBody>
                  <a:tcPr marL="7871" marR="7871" marT="787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gridSpan="3">
                  <a:txBody>
                    <a:bodyPr/>
                    <a:lstStyle/>
                    <a:p>
                      <a:pPr algn="l" fontAlgn="b"/>
                      <a:r>
                        <a:rPr lang="en-GB" sz="800" b="0" i="0" u="none" strike="noStrike" dirty="0">
                          <a:solidFill>
                            <a:srgbClr val="000000"/>
                          </a:solidFill>
                          <a:latin typeface="Calibri"/>
                        </a:rPr>
                        <a:t>Notes: Marginal effects; robust standard errors; CIS4 (2002-2004)andCIS6 (2006-2008); manufacturing and market services (excluding finance).</a:t>
                      </a:r>
                    </a:p>
                  </a:txBody>
                  <a:tcPr marL="7871" marR="7871" marT="787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GB"/>
                    </a:p>
                  </a:txBody>
                  <a:tcPr/>
                </a:tc>
                <a:tc hMerge="1">
                  <a:txBody>
                    <a:bodyPr/>
                    <a:lstStyle/>
                    <a:p>
                      <a:endParaRPr lang="en-GB"/>
                    </a:p>
                  </a:txBody>
                  <a:tcPr/>
                </a:tc>
                <a:tc>
                  <a:txBody>
                    <a:bodyPr/>
                    <a:lstStyle/>
                    <a:p>
                      <a:pPr algn="l" fontAlgn="b"/>
                      <a:r>
                        <a:rPr lang="en-US" sz="900" b="0" i="0" u="none" strike="noStrike" dirty="0">
                          <a:solidFill>
                            <a:srgbClr val="000000"/>
                          </a:solidFill>
                          <a:latin typeface="Calibri"/>
                        </a:rPr>
                        <a:t> </a:t>
                      </a:r>
                    </a:p>
                  </a:txBody>
                  <a:tcPr marL="7871" marR="7871" marT="787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408"/>
            <a:ext cx="8229600" cy="1143000"/>
          </a:xfrm>
        </p:spPr>
        <p:txBody>
          <a:bodyPr>
            <a:normAutofit/>
          </a:bodyPr>
          <a:lstStyle/>
          <a:p>
            <a:r>
              <a:rPr lang="en-GB" sz="3200" dirty="0" smtClean="0"/>
              <a:t>Innovation Output (stage 2)</a:t>
            </a:r>
            <a:endParaRPr lang="en-GB" sz="2400" dirty="0"/>
          </a:p>
        </p:txBody>
      </p:sp>
      <p:graphicFrame>
        <p:nvGraphicFramePr>
          <p:cNvPr id="5" name="Content Placeholder 4"/>
          <p:cNvGraphicFramePr>
            <a:graphicFrameLocks noGrp="1"/>
          </p:cNvGraphicFramePr>
          <p:nvPr>
            <p:ph idx="1"/>
          </p:nvPr>
        </p:nvGraphicFramePr>
        <p:xfrm>
          <a:off x="1749582" y="687620"/>
          <a:ext cx="5644836" cy="5443073"/>
        </p:xfrm>
        <a:graphic>
          <a:graphicData uri="http://schemas.openxmlformats.org/drawingml/2006/table">
            <a:tbl>
              <a:tblPr/>
              <a:tblGrid>
                <a:gridCol w="2367506"/>
                <a:gridCol w="655466"/>
                <a:gridCol w="655466"/>
                <a:gridCol w="655466"/>
                <a:gridCol w="655466"/>
                <a:gridCol w="655466"/>
              </a:tblGrid>
              <a:tr h="154084">
                <a:tc>
                  <a:txBody>
                    <a:bodyPr/>
                    <a:lstStyle/>
                    <a:p>
                      <a:pPr algn="l" fontAlgn="b"/>
                      <a:r>
                        <a:rPr lang="en-US" sz="900" b="0" i="0" u="none" strike="noStrike" dirty="0">
                          <a:solidFill>
                            <a:srgbClr val="000000"/>
                          </a:solidFill>
                          <a:latin typeface="Calibri"/>
                        </a:rPr>
                        <a:t> </a:t>
                      </a:r>
                      <a:endParaRPr lang="en-GB" sz="900" b="0" i="0" u="none" strike="noStrike" dirty="0">
                        <a:solidFill>
                          <a:srgbClr val="000000"/>
                        </a:solidFill>
                        <a:latin typeface="Calibri"/>
                      </a:endParaRPr>
                    </a:p>
                  </a:txBody>
                  <a:tcPr marL="7337" marR="7337" marT="7337"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900" b="0" i="0" u="none" strike="noStrike" dirty="0">
                          <a:solidFill>
                            <a:srgbClr val="000000"/>
                          </a:solidFill>
                          <a:latin typeface="Calibri"/>
                        </a:rPr>
                        <a:t> </a:t>
                      </a:r>
                      <a:endParaRPr lang="en-GB" sz="900" b="0" i="0" u="none" strike="noStrike" dirty="0">
                        <a:solidFill>
                          <a:srgbClr val="000000"/>
                        </a:solidFill>
                        <a:latin typeface="Calibri"/>
                      </a:endParaRPr>
                    </a:p>
                  </a:txBody>
                  <a:tcPr marL="7337" marR="7337" marT="7337"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gridSpan="3">
                  <a:txBody>
                    <a:bodyPr/>
                    <a:lstStyle/>
                    <a:p>
                      <a:pPr algn="l" fontAlgn="b"/>
                      <a:r>
                        <a:rPr lang="en-US" sz="900" b="0" i="0" u="none" strike="noStrike" dirty="0">
                          <a:solidFill>
                            <a:srgbClr val="000000"/>
                          </a:solidFill>
                          <a:latin typeface="Calibri"/>
                        </a:rPr>
                        <a:t>Innovation Output Equation</a:t>
                      </a:r>
                      <a:endParaRPr lang="en-GB" sz="900" b="0" i="0" u="none" strike="noStrike" dirty="0">
                        <a:solidFill>
                          <a:srgbClr val="000000"/>
                        </a:solidFill>
                        <a:latin typeface="Calibri"/>
                      </a:endParaRPr>
                    </a:p>
                  </a:txBody>
                  <a:tcPr marL="7337" marR="7337" marT="7337"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GB"/>
                    </a:p>
                  </a:txBody>
                  <a:tcPr/>
                </a:tc>
                <a:tc hMerge="1">
                  <a:txBody>
                    <a:bodyPr/>
                    <a:lstStyle/>
                    <a:p>
                      <a:endParaRPr lang="en-GB"/>
                    </a:p>
                  </a:txBody>
                  <a:tcPr/>
                </a:tc>
                <a:tc>
                  <a:txBody>
                    <a:bodyPr/>
                    <a:lstStyle/>
                    <a:p>
                      <a:pPr algn="l" fontAlgn="b"/>
                      <a:r>
                        <a:rPr lang="en-US" sz="900" b="0" i="0" u="none" strike="noStrike" dirty="0">
                          <a:solidFill>
                            <a:srgbClr val="000000"/>
                          </a:solidFill>
                          <a:latin typeface="Calibri"/>
                        </a:rPr>
                        <a:t> </a:t>
                      </a:r>
                      <a:endParaRPr lang="en-GB" sz="900" b="0" i="0" u="none" strike="noStrike" dirty="0">
                        <a:solidFill>
                          <a:srgbClr val="000000"/>
                        </a:solidFill>
                        <a:latin typeface="Calibri"/>
                      </a:endParaRPr>
                    </a:p>
                  </a:txBody>
                  <a:tcPr marL="7337" marR="7337" marT="7337"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r>
              <a:tr h="278818">
                <a:tc>
                  <a:txBody>
                    <a:bodyPr/>
                    <a:lstStyle/>
                    <a:p>
                      <a:pPr algn="r" fontAlgn="b"/>
                      <a:r>
                        <a:rPr lang="en-US" sz="900" b="0" i="0" u="none" strike="noStrike" dirty="0">
                          <a:solidFill>
                            <a:srgbClr val="000000"/>
                          </a:solidFill>
                          <a:latin typeface="Calibri"/>
                        </a:rPr>
                        <a:t>DPV:</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rowSpan="2">
                  <a:txBody>
                    <a:bodyPr/>
                    <a:lstStyle/>
                    <a:p>
                      <a:pPr algn="ctr" fontAlgn="b"/>
                      <a:r>
                        <a:rPr lang="en-US" sz="900" b="0" i="0" u="none" strike="noStrike" dirty="0">
                          <a:solidFill>
                            <a:srgbClr val="000000"/>
                          </a:solidFill>
                          <a:latin typeface="Calibri"/>
                        </a:rPr>
                        <a:t>Product innovation</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rowSpan="2">
                  <a:txBody>
                    <a:bodyPr/>
                    <a:lstStyle/>
                    <a:p>
                      <a:pPr algn="ctr" fontAlgn="b"/>
                      <a:r>
                        <a:rPr lang="en-US" sz="900" b="0" i="0" u="none" strike="noStrike" dirty="0">
                          <a:solidFill>
                            <a:srgbClr val="000000"/>
                          </a:solidFill>
                          <a:latin typeface="Calibri"/>
                        </a:rPr>
                        <a:t>Market novelties</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rowSpan="2">
                  <a:txBody>
                    <a:bodyPr/>
                    <a:lstStyle/>
                    <a:p>
                      <a:pPr algn="ctr" fontAlgn="b"/>
                      <a:r>
                        <a:rPr lang="en-US" sz="900" b="0" i="0" u="none" strike="noStrike" dirty="0">
                          <a:solidFill>
                            <a:srgbClr val="000000"/>
                          </a:solidFill>
                          <a:latin typeface="Calibri"/>
                        </a:rPr>
                        <a:t>Firm novelties</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rowSpan="2">
                  <a:txBody>
                    <a:bodyPr/>
                    <a:lstStyle/>
                    <a:p>
                      <a:pPr algn="ctr" fontAlgn="b"/>
                      <a:r>
                        <a:rPr lang="en-US" sz="900" b="0" i="0" u="none" strike="noStrike" dirty="0">
                          <a:solidFill>
                            <a:srgbClr val="000000"/>
                          </a:solidFill>
                          <a:latin typeface="Calibri"/>
                        </a:rPr>
                        <a:t>Process innovation</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rowSpan="2">
                  <a:txBody>
                    <a:bodyPr/>
                    <a:lstStyle/>
                    <a:p>
                      <a:pPr algn="ctr" fontAlgn="b"/>
                      <a:r>
                        <a:rPr lang="en-US" sz="900" b="0" i="0" u="none" strike="noStrike" dirty="0">
                          <a:solidFill>
                            <a:srgbClr val="000000"/>
                          </a:solidFill>
                          <a:latin typeface="Calibri"/>
                        </a:rPr>
                        <a:t>Innovative turnover share</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r>
              <a:tr h="154084">
                <a:tc>
                  <a:txBody>
                    <a:bodyPr/>
                    <a:lstStyle/>
                    <a:p>
                      <a:pPr algn="l" fontAlgn="b"/>
                      <a:r>
                        <a:rPr lang="en-US" sz="900" b="0" i="0" u="none" strike="noStrike" dirty="0">
                          <a:solidFill>
                            <a:srgbClr val="000000"/>
                          </a:solidFill>
                          <a:latin typeface="Calibri"/>
                        </a:rPr>
                        <a:t> </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r>
              <a:tr h="148214">
                <a:tc>
                  <a:txBody>
                    <a:bodyPr/>
                    <a:lstStyle/>
                    <a:p>
                      <a:pPr algn="l" fontAlgn="b"/>
                      <a:r>
                        <a:rPr lang="en-US" sz="900" b="0" i="0" u="none" strike="noStrike" dirty="0">
                          <a:solidFill>
                            <a:srgbClr val="000000"/>
                          </a:solidFill>
                          <a:latin typeface="Calibri"/>
                        </a:rPr>
                        <a:t> </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 </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 </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 </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 </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 </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r>
              <a:tr h="154084">
                <a:tc>
                  <a:txBody>
                    <a:bodyPr/>
                    <a:lstStyle/>
                    <a:p>
                      <a:pPr algn="r" fontAlgn="b"/>
                      <a:r>
                        <a:rPr lang="en-US" sz="900" b="0" i="0" u="none" strike="noStrike" dirty="0">
                          <a:solidFill>
                            <a:srgbClr val="000000"/>
                          </a:solidFill>
                          <a:latin typeface="Calibri"/>
                        </a:rPr>
                        <a:t>Estimator:</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Probit</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Probit</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Probit</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Probit</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OLS</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r>
              <a:tr h="148214">
                <a:tc>
                  <a:txBody>
                    <a:bodyPr/>
                    <a:lstStyle/>
                    <a:p>
                      <a:pPr algn="l" fontAlgn="b"/>
                      <a:r>
                        <a:rPr lang="en-GB" sz="900" b="0" i="0" u="none" strike="noStrike" dirty="0">
                          <a:solidFill>
                            <a:srgbClr val="000000"/>
                          </a:solidFill>
                          <a:latin typeface="Calibri"/>
                        </a:rPr>
                        <a:t> </a:t>
                      </a: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 </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 </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 </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 </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 </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r>
              <a:tr h="154084">
                <a:tc>
                  <a:txBody>
                    <a:bodyPr/>
                    <a:lstStyle/>
                    <a:p>
                      <a:pPr algn="ctr" fontAlgn="b"/>
                      <a:r>
                        <a:rPr lang="en-US" sz="900" b="0" i="0" u="none" strike="noStrike" dirty="0">
                          <a:solidFill>
                            <a:srgbClr val="000000"/>
                          </a:solidFill>
                          <a:latin typeface="Calibri"/>
                        </a:rPr>
                        <a:t>Predicted innovation expenditure</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0.063***</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0.029***</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0.051***</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0.050***</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0.020***</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r>
              <a:tr h="154084">
                <a:tc>
                  <a:txBody>
                    <a:bodyPr/>
                    <a:lstStyle/>
                    <a:p>
                      <a:pPr algn="l" fontAlgn="b"/>
                      <a:r>
                        <a:rPr lang="en-US" sz="900" b="0" i="0" u="none" strike="noStrike" dirty="0">
                          <a:solidFill>
                            <a:srgbClr val="000000"/>
                          </a:solidFill>
                          <a:latin typeface="Calibri"/>
                        </a:rPr>
                        <a:t> </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(0.013)</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(0.009)</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(0.011)</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(0.010)</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(0.005)</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r>
              <a:tr h="154084">
                <a:tc>
                  <a:txBody>
                    <a:bodyPr/>
                    <a:lstStyle/>
                    <a:p>
                      <a:pPr algn="ctr" fontAlgn="b"/>
                      <a:r>
                        <a:rPr lang="en-US" sz="900" b="0" i="0" u="none" strike="noStrike" dirty="0">
                          <a:solidFill>
                            <a:srgbClr val="000000"/>
                          </a:solidFill>
                          <a:latin typeface="Calibri"/>
                        </a:rPr>
                        <a:t>Exporter</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0.083***</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0.062***</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0.065***</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0.029**</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0.024***</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r>
              <a:tr h="154084">
                <a:tc>
                  <a:txBody>
                    <a:bodyPr/>
                    <a:lstStyle/>
                    <a:p>
                      <a:pPr algn="l" fontAlgn="b"/>
                      <a:r>
                        <a:rPr lang="en-US" sz="900" b="0" i="0" u="none" strike="noStrike" dirty="0">
                          <a:solidFill>
                            <a:srgbClr val="000000"/>
                          </a:solidFill>
                          <a:latin typeface="Calibri"/>
                        </a:rPr>
                        <a:t> </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(0.017)</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(0.012)</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(0.015)</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(0.013)</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(0.007)</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r>
              <a:tr h="154084">
                <a:tc>
                  <a:txBody>
                    <a:bodyPr/>
                    <a:lstStyle/>
                    <a:p>
                      <a:pPr algn="ctr" fontAlgn="b"/>
                      <a:r>
                        <a:rPr lang="en-US" sz="900" b="0" i="0" u="none" strike="noStrike" dirty="0">
                          <a:solidFill>
                            <a:srgbClr val="000000"/>
                          </a:solidFill>
                          <a:latin typeface="Calibri"/>
                        </a:rPr>
                        <a:t>Share of skilled employees</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0.110***</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0.117***</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0.012</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-0.023</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0.091***</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r>
              <a:tr h="154084">
                <a:tc>
                  <a:txBody>
                    <a:bodyPr/>
                    <a:lstStyle/>
                    <a:p>
                      <a:pPr algn="ctr" fontAlgn="b"/>
                      <a:r>
                        <a:rPr lang="en-US" sz="900" b="0" i="0" u="none" strike="noStrike" dirty="0">
                          <a:solidFill>
                            <a:srgbClr val="000000"/>
                          </a:solidFill>
                          <a:latin typeface="Calibri"/>
                        </a:rPr>
                        <a:t> </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(0.038)</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(0.026)</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(0.035)</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(0.030)</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(0.018)</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r>
              <a:tr h="154084">
                <a:tc>
                  <a:txBody>
                    <a:bodyPr/>
                    <a:lstStyle/>
                    <a:p>
                      <a:pPr algn="ctr" fontAlgn="b"/>
                      <a:r>
                        <a:rPr lang="en-US" sz="900" b="0" i="0" u="none" strike="noStrike" dirty="0">
                          <a:solidFill>
                            <a:srgbClr val="000000"/>
                          </a:solidFill>
                          <a:latin typeface="Calibri"/>
                        </a:rPr>
                        <a:t>Organisational capital per employee (log)</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-0.006</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-0.004</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-0.004</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-0.013</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-0.006</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r>
              <a:tr h="154084">
                <a:tc>
                  <a:txBody>
                    <a:bodyPr/>
                    <a:lstStyle/>
                    <a:p>
                      <a:pPr algn="l" fontAlgn="b"/>
                      <a:r>
                        <a:rPr lang="en-GB" sz="900" b="0" i="0" u="none" strike="noStrike" dirty="0">
                          <a:solidFill>
                            <a:srgbClr val="000000"/>
                          </a:solidFill>
                          <a:latin typeface="Calibri"/>
                        </a:rPr>
                        <a:t> </a:t>
                      </a: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(0.015)</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(0.011)</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(0.013)</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(0.012)</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(0.005)</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r>
              <a:tr h="154084">
                <a:tc>
                  <a:txBody>
                    <a:bodyPr/>
                    <a:lstStyle/>
                    <a:p>
                      <a:pPr algn="ctr" fontAlgn="b"/>
                      <a:r>
                        <a:rPr lang="en-US" sz="900" b="0" i="0" u="none" strike="noStrike" dirty="0">
                          <a:solidFill>
                            <a:srgbClr val="000000"/>
                          </a:solidFill>
                          <a:latin typeface="Calibri"/>
                        </a:rPr>
                        <a:t>Tangible capital per employee (log)</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-0.003</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0.005</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-0.003</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0.007</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-0.005*</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r>
              <a:tr h="154084">
                <a:tc>
                  <a:txBody>
                    <a:bodyPr/>
                    <a:lstStyle/>
                    <a:p>
                      <a:pPr algn="ctr" fontAlgn="b"/>
                      <a:r>
                        <a:rPr lang="en-US" sz="900" b="0" i="0" u="none" strike="noStrike" dirty="0">
                          <a:solidFill>
                            <a:srgbClr val="000000"/>
                          </a:solidFill>
                          <a:latin typeface="Calibri"/>
                        </a:rPr>
                        <a:t> </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(0.006)</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(0.005)</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(0.006)</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(0.005)</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(0.003)</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r>
              <a:tr h="154084">
                <a:tc>
                  <a:txBody>
                    <a:bodyPr/>
                    <a:lstStyle/>
                    <a:p>
                      <a:pPr algn="ctr" fontAlgn="b"/>
                      <a:r>
                        <a:rPr lang="en-US" sz="900" b="0" i="0" u="none" strike="noStrike" dirty="0">
                          <a:solidFill>
                            <a:srgbClr val="000000"/>
                          </a:solidFill>
                          <a:latin typeface="Calibri"/>
                        </a:rPr>
                        <a:t>Materials per employee (log)</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-0.003</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-0.002</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-0.005</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-0.013**</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-0.005*</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r>
              <a:tr h="154084">
                <a:tc>
                  <a:txBody>
                    <a:bodyPr/>
                    <a:lstStyle/>
                    <a:p>
                      <a:pPr algn="ctr" fontAlgn="b"/>
                      <a:r>
                        <a:rPr lang="en-US" sz="900" b="0" i="0" u="none" strike="noStrike" dirty="0">
                          <a:solidFill>
                            <a:srgbClr val="000000"/>
                          </a:solidFill>
                          <a:latin typeface="Calibri"/>
                        </a:rPr>
                        <a:t> </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(0.008)</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(0.006)</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(0.007)</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(0.006)</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(0.003)</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r>
              <a:tr h="154084">
                <a:tc>
                  <a:txBody>
                    <a:bodyPr/>
                    <a:lstStyle/>
                    <a:p>
                      <a:pPr algn="ctr" fontAlgn="b"/>
                      <a:r>
                        <a:rPr lang="en-US" sz="900" b="0" i="0" u="none" strike="noStrike" dirty="0">
                          <a:solidFill>
                            <a:srgbClr val="000000"/>
                          </a:solidFill>
                          <a:latin typeface="Calibri"/>
                        </a:rPr>
                        <a:t>Co-operation in innovation</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0.438***</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0.250***</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0.339***</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0.312***</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0.138***</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r>
              <a:tr h="154084">
                <a:tc>
                  <a:txBody>
                    <a:bodyPr/>
                    <a:lstStyle/>
                    <a:p>
                      <a:pPr algn="l" fontAlgn="b"/>
                      <a:r>
                        <a:rPr lang="en-US" sz="900" b="0" i="0" u="none" strike="noStrike" dirty="0">
                          <a:solidFill>
                            <a:srgbClr val="000000"/>
                          </a:solidFill>
                          <a:latin typeface="Calibri"/>
                        </a:rPr>
                        <a:t> </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(0.017)</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(0.016)</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(0.017)</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(0.017)</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(0.009)</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r>
              <a:tr h="154084">
                <a:tc>
                  <a:txBody>
                    <a:bodyPr/>
                    <a:lstStyle/>
                    <a:p>
                      <a:pPr algn="ctr" fontAlgn="b"/>
                      <a:r>
                        <a:rPr lang="en-US" sz="900" b="0" i="0" u="none" strike="noStrike" dirty="0">
                          <a:solidFill>
                            <a:srgbClr val="000000"/>
                          </a:solidFill>
                          <a:latin typeface="Calibri"/>
                        </a:rPr>
                        <a:t>Size 50-99 employees</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0.02</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0.02</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0.007</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-0.006</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0.009</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r>
              <a:tr h="154084">
                <a:tc>
                  <a:txBody>
                    <a:bodyPr/>
                    <a:lstStyle/>
                    <a:p>
                      <a:pPr algn="ctr" fontAlgn="b"/>
                      <a:r>
                        <a:rPr lang="en-US" sz="900" b="0" i="0" u="none" strike="noStrike" dirty="0">
                          <a:solidFill>
                            <a:srgbClr val="000000"/>
                          </a:solidFill>
                          <a:latin typeface="Calibri"/>
                        </a:rPr>
                        <a:t> </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(0.024)</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(0.018)</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(0.021)</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(0.019)</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(0.009)</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r>
              <a:tr h="154084">
                <a:tc>
                  <a:txBody>
                    <a:bodyPr/>
                    <a:lstStyle/>
                    <a:p>
                      <a:pPr algn="ctr" fontAlgn="b"/>
                      <a:r>
                        <a:rPr lang="en-US" sz="900" b="0" i="0" u="none" strike="noStrike" dirty="0">
                          <a:solidFill>
                            <a:srgbClr val="000000"/>
                          </a:solidFill>
                          <a:latin typeface="Calibri"/>
                        </a:rPr>
                        <a:t>Size 100-249 employees</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0.045**</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0.029*</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0.016</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0.072***</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-0.005</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r>
              <a:tr h="154084">
                <a:tc>
                  <a:txBody>
                    <a:bodyPr/>
                    <a:lstStyle/>
                    <a:p>
                      <a:pPr algn="ctr" fontAlgn="b"/>
                      <a:r>
                        <a:rPr lang="en-US" sz="900" b="0" i="0" u="none" strike="noStrike" dirty="0">
                          <a:solidFill>
                            <a:srgbClr val="000000"/>
                          </a:solidFill>
                          <a:latin typeface="Calibri"/>
                        </a:rPr>
                        <a:t> </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(0.022)</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(0.017)</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(0.020)</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(0.020)</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(0.008)</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r>
              <a:tr h="154084">
                <a:tc>
                  <a:txBody>
                    <a:bodyPr/>
                    <a:lstStyle/>
                    <a:p>
                      <a:pPr algn="ctr" fontAlgn="b"/>
                      <a:r>
                        <a:rPr lang="en-US" sz="900" b="0" i="0" u="none" strike="noStrike" dirty="0">
                          <a:solidFill>
                            <a:srgbClr val="000000"/>
                          </a:solidFill>
                          <a:latin typeface="Calibri"/>
                        </a:rPr>
                        <a:t>Size 250-999 employees</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0.037*</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0.013</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0.029*</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0.090***</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0.008</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r>
              <a:tr h="154084">
                <a:tc>
                  <a:txBody>
                    <a:bodyPr/>
                    <a:lstStyle/>
                    <a:p>
                      <a:pPr algn="ctr" fontAlgn="b"/>
                      <a:r>
                        <a:rPr lang="en-US" sz="900" b="0" i="0" u="none" strike="noStrike" dirty="0">
                          <a:solidFill>
                            <a:srgbClr val="000000"/>
                          </a:solidFill>
                          <a:latin typeface="Calibri"/>
                        </a:rPr>
                        <a:t> </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(0.020)</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(0.014)</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(0.017)</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(0.017)</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(0.008)</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r>
              <a:tr h="154084">
                <a:tc>
                  <a:txBody>
                    <a:bodyPr/>
                    <a:lstStyle/>
                    <a:p>
                      <a:pPr algn="ctr" fontAlgn="b"/>
                      <a:r>
                        <a:rPr lang="en-US" sz="900" b="0" i="0" u="none" strike="noStrike" dirty="0">
                          <a:solidFill>
                            <a:srgbClr val="000000"/>
                          </a:solidFill>
                          <a:latin typeface="Calibri"/>
                        </a:rPr>
                        <a:t>Size 1000+ employees</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0.120***</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0.114***</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0.075***</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0.135***</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0.01</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r>
              <a:tr h="154084">
                <a:tc>
                  <a:txBody>
                    <a:bodyPr/>
                    <a:lstStyle/>
                    <a:p>
                      <a:pPr algn="ctr" fontAlgn="b"/>
                      <a:r>
                        <a:rPr lang="en-US" sz="900" b="0" i="0" u="none" strike="noStrike" dirty="0">
                          <a:solidFill>
                            <a:srgbClr val="000000"/>
                          </a:solidFill>
                          <a:latin typeface="Calibri"/>
                        </a:rPr>
                        <a:t> </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(0.029)</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(0.025)</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(0.026)</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(0.027)</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(0.010)</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r>
              <a:tr h="154084">
                <a:tc>
                  <a:txBody>
                    <a:bodyPr/>
                    <a:lstStyle/>
                    <a:p>
                      <a:pPr algn="ctr" fontAlgn="b"/>
                      <a:r>
                        <a:rPr lang="en-US" sz="900" b="0" i="0" u="none" strike="noStrike" dirty="0">
                          <a:solidFill>
                            <a:srgbClr val="000000"/>
                          </a:solidFill>
                          <a:latin typeface="Calibri"/>
                        </a:rPr>
                        <a:t>Industry fixed effects (2 digit) x time effects</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yes</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yes</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yes</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yes</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yes</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r>
              <a:tr h="148214">
                <a:tc>
                  <a:txBody>
                    <a:bodyPr/>
                    <a:lstStyle/>
                    <a:p>
                      <a:pPr algn="ctr" fontAlgn="b"/>
                      <a:r>
                        <a:rPr lang="en-US" sz="900" b="0" i="0" u="none" strike="noStrike" dirty="0">
                          <a:solidFill>
                            <a:srgbClr val="000000"/>
                          </a:solidFill>
                          <a:latin typeface="Calibri"/>
                        </a:rPr>
                        <a:t> </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 </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 </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 </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 </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 </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r>
              <a:tr h="154084">
                <a:tc>
                  <a:txBody>
                    <a:bodyPr/>
                    <a:lstStyle/>
                    <a:p>
                      <a:pPr algn="ctr" fontAlgn="b"/>
                      <a:r>
                        <a:rPr lang="en-US" sz="900" b="0" i="0" u="none" strike="noStrike" dirty="0">
                          <a:solidFill>
                            <a:srgbClr val="000000"/>
                          </a:solidFill>
                          <a:latin typeface="Calibri"/>
                        </a:rPr>
                        <a:t>Observations</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5,702</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5,690</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5,702</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5,695</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5,707</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r>
              <a:tr h="154084">
                <a:tc>
                  <a:txBody>
                    <a:bodyPr/>
                    <a:lstStyle/>
                    <a:p>
                      <a:pPr algn="ctr" fontAlgn="b"/>
                      <a:r>
                        <a:rPr lang="en-US" sz="900" b="0" i="0" u="none" strike="noStrike" dirty="0">
                          <a:solidFill>
                            <a:srgbClr val="000000"/>
                          </a:solidFill>
                          <a:latin typeface="Calibri"/>
                        </a:rPr>
                        <a:t>Pseudo Rsq/Rsq</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0.2277</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0.2015</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0.1708</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0.1824</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0.1863</a:t>
                      </a:r>
                      <a:endParaRPr lang="en-GB" sz="900" b="0" i="0" u="none" strike="noStrike" dirty="0">
                        <a:solidFill>
                          <a:srgbClr val="000000"/>
                        </a:solidFill>
                        <a:latin typeface="Calibri"/>
                      </a:endParaRPr>
                    </a:p>
                  </a:txBody>
                  <a:tcPr marL="7337" marR="7337" marT="7337" marB="0" anchor="b">
                    <a:lnL>
                      <a:noFill/>
                    </a:lnL>
                    <a:lnR>
                      <a:noFill/>
                    </a:lnR>
                    <a:lnT>
                      <a:noFill/>
                    </a:lnT>
                    <a:lnB>
                      <a:noFill/>
                    </a:lnB>
                    <a:solidFill>
                      <a:srgbClr val="FFFFFF"/>
                    </a:solidFill>
                  </a:tcPr>
                </a:tc>
              </a:tr>
              <a:tr h="154084">
                <a:tc>
                  <a:txBody>
                    <a:bodyPr/>
                    <a:lstStyle/>
                    <a:p>
                      <a:pPr algn="ctr" fontAlgn="b"/>
                      <a:r>
                        <a:rPr lang="en-US" sz="900" b="0" i="0" u="none" strike="noStrike" dirty="0">
                          <a:solidFill>
                            <a:srgbClr val="000000"/>
                          </a:solidFill>
                          <a:latin typeface="Calibri"/>
                        </a:rPr>
                        <a:t>Log likelihood</a:t>
                      </a:r>
                      <a:endParaRPr lang="en-GB" sz="900" b="0" i="0" u="none" strike="noStrike" dirty="0">
                        <a:solidFill>
                          <a:srgbClr val="000000"/>
                        </a:solidFill>
                        <a:latin typeface="Calibri"/>
                      </a:endParaRPr>
                    </a:p>
                  </a:txBody>
                  <a:tcPr marL="7337" marR="7337" marT="733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dirty="0">
                          <a:solidFill>
                            <a:srgbClr val="000000"/>
                          </a:solidFill>
                          <a:latin typeface="Calibri"/>
                        </a:rPr>
                        <a:t>-2865</a:t>
                      </a:r>
                      <a:endParaRPr lang="en-GB" sz="900" b="0" i="0" u="none" strike="noStrike" dirty="0">
                        <a:solidFill>
                          <a:srgbClr val="000000"/>
                        </a:solidFill>
                        <a:latin typeface="Calibri"/>
                      </a:endParaRPr>
                    </a:p>
                  </a:txBody>
                  <a:tcPr marL="7337" marR="7337" marT="733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dirty="0">
                          <a:solidFill>
                            <a:srgbClr val="000000"/>
                          </a:solidFill>
                          <a:latin typeface="Calibri"/>
                        </a:rPr>
                        <a:t>-2253</a:t>
                      </a:r>
                      <a:endParaRPr lang="en-GB" sz="900" b="0" i="0" u="none" strike="noStrike" dirty="0">
                        <a:solidFill>
                          <a:srgbClr val="000000"/>
                        </a:solidFill>
                        <a:latin typeface="Calibri"/>
                      </a:endParaRPr>
                    </a:p>
                  </a:txBody>
                  <a:tcPr marL="7337" marR="7337" marT="733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dirty="0">
                          <a:solidFill>
                            <a:srgbClr val="000000"/>
                          </a:solidFill>
                          <a:latin typeface="Calibri"/>
                        </a:rPr>
                        <a:t>-2841</a:t>
                      </a:r>
                      <a:endParaRPr lang="en-GB" sz="900" b="0" i="0" u="none" strike="noStrike" dirty="0">
                        <a:solidFill>
                          <a:srgbClr val="000000"/>
                        </a:solidFill>
                        <a:latin typeface="Calibri"/>
                      </a:endParaRPr>
                    </a:p>
                  </a:txBody>
                  <a:tcPr marL="7337" marR="7337" marT="733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dirty="0">
                          <a:solidFill>
                            <a:srgbClr val="000000"/>
                          </a:solidFill>
                          <a:latin typeface="Calibri"/>
                        </a:rPr>
                        <a:t>-2533</a:t>
                      </a:r>
                      <a:endParaRPr lang="en-GB" sz="900" b="0" i="0" u="none" strike="noStrike" dirty="0">
                        <a:solidFill>
                          <a:srgbClr val="000000"/>
                        </a:solidFill>
                        <a:latin typeface="Calibri"/>
                      </a:endParaRPr>
                    </a:p>
                  </a:txBody>
                  <a:tcPr marL="7337" marR="7337" marT="733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dirty="0">
                          <a:solidFill>
                            <a:srgbClr val="000000"/>
                          </a:solidFill>
                          <a:latin typeface="Calibri"/>
                        </a:rPr>
                        <a:t>975.7</a:t>
                      </a:r>
                      <a:endParaRPr lang="en-GB" sz="900" b="0" i="0" u="none" strike="noStrike" dirty="0">
                        <a:solidFill>
                          <a:srgbClr val="000000"/>
                        </a:solidFill>
                        <a:latin typeface="Calibri"/>
                      </a:endParaRPr>
                    </a:p>
                  </a:txBody>
                  <a:tcPr marL="7337" marR="7337" marT="733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242131">
                <a:tc gridSpan="6">
                  <a:txBody>
                    <a:bodyPr/>
                    <a:lstStyle/>
                    <a:p>
                      <a:pPr algn="l" fontAlgn="b"/>
                      <a:r>
                        <a:rPr lang="en-US" sz="800" b="0" i="0" u="none" strike="noStrike" dirty="0">
                          <a:solidFill>
                            <a:srgbClr val="000000"/>
                          </a:solidFill>
                          <a:latin typeface="Calibri"/>
                        </a:rPr>
                        <a:t>Notes: Marginal effects; robust standard errors; CIS4 (2002-2004)andCIS6 (2006-2008); manufacturing and market services (excluding finance).</a:t>
                      </a:r>
                      <a:endParaRPr lang="en-GB" sz="800" b="0" i="0" u="none" strike="noStrike" dirty="0">
                        <a:solidFill>
                          <a:srgbClr val="000000"/>
                        </a:solidFill>
                        <a:latin typeface="Calibri"/>
                      </a:endParaRPr>
                    </a:p>
                  </a:txBody>
                  <a:tcPr marL="7337" marR="7337" marT="7337"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GB" sz="3200" dirty="0" smtClean="0"/>
              <a:t>Productivity (stage 3)</a:t>
            </a:r>
            <a:endParaRPr lang="en-GB" sz="2400" dirty="0"/>
          </a:p>
        </p:txBody>
      </p:sp>
      <p:graphicFrame>
        <p:nvGraphicFramePr>
          <p:cNvPr id="18" name="Content Placeholder 17"/>
          <p:cNvGraphicFramePr>
            <a:graphicFrameLocks noGrp="1"/>
          </p:cNvGraphicFramePr>
          <p:nvPr>
            <p:ph idx="1"/>
          </p:nvPr>
        </p:nvGraphicFramePr>
        <p:xfrm>
          <a:off x="1586002" y="1043751"/>
          <a:ext cx="5971996" cy="5091175"/>
        </p:xfrm>
        <a:graphic>
          <a:graphicData uri="http://schemas.openxmlformats.org/drawingml/2006/table">
            <a:tbl>
              <a:tblPr/>
              <a:tblGrid>
                <a:gridCol w="2463257"/>
                <a:gridCol w="683388"/>
                <a:gridCol w="683388"/>
                <a:gridCol w="683388"/>
                <a:gridCol w="683388"/>
                <a:gridCol w="683388"/>
                <a:gridCol w="91799"/>
              </a:tblGrid>
              <a:tr h="160510">
                <a:tc gridSpan="7">
                  <a:txBody>
                    <a:bodyPr/>
                    <a:lstStyle/>
                    <a:p>
                      <a:pPr algn="ctr" fontAlgn="b"/>
                      <a:r>
                        <a:rPr lang="en-US" sz="1000" b="0" i="0" u="none" strike="noStrike" dirty="0">
                          <a:solidFill>
                            <a:srgbClr val="000000"/>
                          </a:solidFill>
                          <a:latin typeface="Calibri"/>
                        </a:rPr>
                        <a:t>Productivity Equation (DPV = Turnover/Employees)</a:t>
                      </a:r>
                      <a:endParaRPr lang="en-GB" sz="1000" b="0" i="0" u="none" strike="noStrike" dirty="0">
                        <a:solidFill>
                          <a:srgbClr val="000000"/>
                        </a:solidFill>
                        <a:latin typeface="Calibri"/>
                      </a:endParaRPr>
                    </a:p>
                  </a:txBody>
                  <a:tcPr marL="7643" marR="7643" marT="7643"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90447">
                <a:tc>
                  <a:txBody>
                    <a:bodyPr/>
                    <a:lstStyle/>
                    <a:p>
                      <a:pPr algn="ctr" fontAlgn="b"/>
                      <a:r>
                        <a:rPr lang="en-US" sz="1000" b="0" i="0" u="none" strike="noStrike" dirty="0">
                          <a:solidFill>
                            <a:srgbClr val="000000"/>
                          </a:solidFill>
                          <a:latin typeface="Calibri"/>
                        </a:rPr>
                        <a:t>Type of innovation output</a:t>
                      </a:r>
                      <a:endParaRPr lang="en-GB" sz="1000" b="0" i="0" u="none" strike="noStrike" dirty="0">
                        <a:solidFill>
                          <a:srgbClr val="000000"/>
                        </a:solidFill>
                        <a:latin typeface="Calibri"/>
                      </a:endParaRPr>
                    </a:p>
                  </a:txBody>
                  <a:tcPr marL="7643" marR="7643" marT="7643" marB="0" anchor="b">
                    <a:lnL>
                      <a:noFill/>
                    </a:lnL>
                    <a:lnR>
                      <a:noFill/>
                    </a:lnR>
                    <a:lnT>
                      <a:noFill/>
                    </a:lnT>
                    <a:lnB>
                      <a:noFill/>
                    </a:lnB>
                    <a:solidFill>
                      <a:srgbClr val="FFFFFF"/>
                    </a:solidFill>
                  </a:tcPr>
                </a:tc>
                <a:tc rowSpan="2">
                  <a:txBody>
                    <a:bodyPr/>
                    <a:lstStyle/>
                    <a:p>
                      <a:pPr algn="ctr" fontAlgn="b"/>
                      <a:r>
                        <a:rPr lang="en-US" sz="1000" b="0" i="0" u="none" strike="noStrike" dirty="0">
                          <a:solidFill>
                            <a:srgbClr val="000000"/>
                          </a:solidFill>
                          <a:latin typeface="Calibri"/>
                        </a:rPr>
                        <a:t>Product innovation</a:t>
                      </a:r>
                      <a:endParaRPr lang="en-GB" sz="1000" b="0" i="0" u="none" strike="noStrike" dirty="0">
                        <a:solidFill>
                          <a:srgbClr val="000000"/>
                        </a:solidFill>
                        <a:latin typeface="Calibri"/>
                      </a:endParaRPr>
                    </a:p>
                  </a:txBody>
                  <a:tcPr marL="7643" marR="7643" marT="7643" marB="0" anchor="b">
                    <a:lnL>
                      <a:noFill/>
                    </a:lnL>
                    <a:lnR>
                      <a:noFill/>
                    </a:lnR>
                    <a:lnT>
                      <a:noFill/>
                    </a:lnT>
                    <a:lnB>
                      <a:noFill/>
                    </a:lnB>
                    <a:solidFill>
                      <a:srgbClr val="FFFFFF"/>
                    </a:solidFill>
                  </a:tcPr>
                </a:tc>
                <a:tc rowSpan="2">
                  <a:txBody>
                    <a:bodyPr/>
                    <a:lstStyle/>
                    <a:p>
                      <a:pPr algn="ctr" fontAlgn="b"/>
                      <a:r>
                        <a:rPr lang="en-US" sz="1000" b="0" i="0" u="none" strike="noStrike" dirty="0">
                          <a:solidFill>
                            <a:srgbClr val="000000"/>
                          </a:solidFill>
                          <a:latin typeface="Calibri"/>
                        </a:rPr>
                        <a:t>Market novelties</a:t>
                      </a:r>
                      <a:endParaRPr lang="en-GB" sz="1000" b="0" i="0" u="none" strike="noStrike" dirty="0">
                        <a:solidFill>
                          <a:srgbClr val="000000"/>
                        </a:solidFill>
                        <a:latin typeface="Calibri"/>
                      </a:endParaRPr>
                    </a:p>
                  </a:txBody>
                  <a:tcPr marL="7643" marR="7643" marT="7643" marB="0" anchor="b">
                    <a:lnL>
                      <a:noFill/>
                    </a:lnL>
                    <a:lnR>
                      <a:noFill/>
                    </a:lnR>
                    <a:lnT>
                      <a:noFill/>
                    </a:lnT>
                    <a:lnB>
                      <a:noFill/>
                    </a:lnB>
                    <a:solidFill>
                      <a:srgbClr val="FFFFFF"/>
                    </a:solidFill>
                  </a:tcPr>
                </a:tc>
                <a:tc rowSpan="2">
                  <a:txBody>
                    <a:bodyPr/>
                    <a:lstStyle/>
                    <a:p>
                      <a:pPr algn="ctr" fontAlgn="b"/>
                      <a:r>
                        <a:rPr lang="en-US" sz="1000" b="0" i="0" u="none" strike="noStrike" dirty="0">
                          <a:solidFill>
                            <a:srgbClr val="000000"/>
                          </a:solidFill>
                          <a:latin typeface="Calibri"/>
                        </a:rPr>
                        <a:t>Firm novelties</a:t>
                      </a:r>
                      <a:endParaRPr lang="en-GB" sz="1000" b="0" i="0" u="none" strike="noStrike" dirty="0">
                        <a:solidFill>
                          <a:srgbClr val="000000"/>
                        </a:solidFill>
                        <a:latin typeface="Calibri"/>
                      </a:endParaRPr>
                    </a:p>
                  </a:txBody>
                  <a:tcPr marL="7643" marR="7643" marT="7643" marB="0" anchor="b">
                    <a:lnL>
                      <a:noFill/>
                    </a:lnL>
                    <a:lnR>
                      <a:noFill/>
                    </a:lnR>
                    <a:lnT>
                      <a:noFill/>
                    </a:lnT>
                    <a:lnB>
                      <a:noFill/>
                    </a:lnB>
                    <a:solidFill>
                      <a:srgbClr val="FFFFFF"/>
                    </a:solidFill>
                  </a:tcPr>
                </a:tc>
                <a:tc rowSpan="2">
                  <a:txBody>
                    <a:bodyPr/>
                    <a:lstStyle/>
                    <a:p>
                      <a:pPr algn="ctr" fontAlgn="b"/>
                      <a:r>
                        <a:rPr lang="en-US" sz="1000" b="0" i="0" u="none" strike="noStrike" dirty="0">
                          <a:solidFill>
                            <a:srgbClr val="000000"/>
                          </a:solidFill>
                          <a:latin typeface="Calibri"/>
                        </a:rPr>
                        <a:t>Process innovation</a:t>
                      </a:r>
                      <a:endParaRPr lang="en-GB" sz="1000" b="0" i="0" u="none" strike="noStrike" dirty="0">
                        <a:solidFill>
                          <a:srgbClr val="000000"/>
                        </a:solidFill>
                        <a:latin typeface="Calibri"/>
                      </a:endParaRPr>
                    </a:p>
                  </a:txBody>
                  <a:tcPr marL="7643" marR="7643" marT="7643" marB="0" anchor="b">
                    <a:lnL>
                      <a:noFill/>
                    </a:lnL>
                    <a:lnR>
                      <a:noFill/>
                    </a:lnR>
                    <a:lnT>
                      <a:noFill/>
                    </a:lnT>
                    <a:lnB>
                      <a:noFill/>
                    </a:lnB>
                    <a:solidFill>
                      <a:srgbClr val="FFFFFF"/>
                    </a:solidFill>
                  </a:tcPr>
                </a:tc>
                <a:tc rowSpan="2">
                  <a:txBody>
                    <a:bodyPr/>
                    <a:lstStyle/>
                    <a:p>
                      <a:pPr algn="ctr" fontAlgn="b"/>
                      <a:r>
                        <a:rPr lang="en-US" sz="1000" b="0" i="0" u="none" strike="noStrike" dirty="0">
                          <a:solidFill>
                            <a:srgbClr val="000000"/>
                          </a:solidFill>
                          <a:latin typeface="Calibri"/>
                        </a:rPr>
                        <a:t>Innovative turnover share</a:t>
                      </a:r>
                      <a:endParaRPr lang="en-GB" sz="1000" b="0" i="0" u="none" strike="noStrike" dirty="0">
                        <a:solidFill>
                          <a:srgbClr val="000000"/>
                        </a:solidFill>
                        <a:latin typeface="Calibri"/>
                      </a:endParaRPr>
                    </a:p>
                  </a:txBody>
                  <a:tcPr marL="7643" marR="7643" marT="7643" marB="0" anchor="b">
                    <a:lnL>
                      <a:noFill/>
                    </a:lnL>
                    <a:lnR>
                      <a:noFill/>
                    </a:lnR>
                    <a:lnT>
                      <a:noFill/>
                    </a:lnT>
                    <a:lnB>
                      <a:noFill/>
                    </a:lnB>
                    <a:solidFill>
                      <a:srgbClr val="FFFFFF"/>
                    </a:solidFill>
                  </a:tcPr>
                </a:tc>
                <a:tc>
                  <a:txBody>
                    <a:bodyPr/>
                    <a:lstStyle/>
                    <a:p>
                      <a:pPr algn="l" fontAlgn="b"/>
                      <a:r>
                        <a:rPr lang="en-GB" sz="1000" b="0" i="0" u="none" strike="noStrike" dirty="0">
                          <a:solidFill>
                            <a:srgbClr val="000000"/>
                          </a:solidFill>
                          <a:latin typeface="Calibri"/>
                        </a:rPr>
                        <a:t> </a:t>
                      </a:r>
                    </a:p>
                  </a:txBody>
                  <a:tcPr marL="7643" marR="7643" marT="7643" marB="0" anchor="b">
                    <a:lnL>
                      <a:noFill/>
                    </a:lnL>
                    <a:lnR>
                      <a:noFill/>
                    </a:lnR>
                    <a:lnT>
                      <a:noFill/>
                    </a:lnT>
                    <a:lnB>
                      <a:noFill/>
                    </a:lnB>
                    <a:solidFill>
                      <a:srgbClr val="FFFFFF"/>
                    </a:solidFill>
                  </a:tcPr>
                </a:tc>
              </a:tr>
              <a:tr h="168153">
                <a:tc>
                  <a:txBody>
                    <a:bodyPr/>
                    <a:lstStyle/>
                    <a:p>
                      <a:pPr algn="l" fontAlgn="b"/>
                      <a:r>
                        <a:rPr lang="en-US" sz="1000" b="0" i="0" u="none" strike="noStrike" dirty="0">
                          <a:solidFill>
                            <a:srgbClr val="000000"/>
                          </a:solidFill>
                          <a:latin typeface="Calibri"/>
                        </a:rPr>
                        <a:t> </a:t>
                      </a:r>
                      <a:endParaRPr lang="en-GB" sz="1000" b="0" i="0" u="none" strike="noStrike" dirty="0">
                        <a:solidFill>
                          <a:srgbClr val="000000"/>
                        </a:solidFill>
                        <a:latin typeface="Calibri"/>
                      </a:endParaRPr>
                    </a:p>
                  </a:txBody>
                  <a:tcPr marL="7643" marR="7643" marT="7643" marB="0" anchor="b">
                    <a:lnL>
                      <a:noFill/>
                    </a:lnL>
                    <a:lnR>
                      <a:noFill/>
                    </a:lnR>
                    <a:lnT>
                      <a:noFill/>
                    </a:lnT>
                    <a:lnB>
                      <a:noFill/>
                    </a:lnB>
                    <a:solidFill>
                      <a:srgbClr val="FFFFFF"/>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r>
                        <a:rPr lang="en-GB" sz="1000" b="0" i="0" u="none" strike="noStrike" dirty="0">
                          <a:solidFill>
                            <a:srgbClr val="000000"/>
                          </a:solidFill>
                          <a:latin typeface="Calibri"/>
                        </a:rPr>
                        <a:t> </a:t>
                      </a:r>
                    </a:p>
                  </a:txBody>
                  <a:tcPr marL="7643" marR="7643" marT="7643" marB="0" anchor="b">
                    <a:lnL>
                      <a:noFill/>
                    </a:lnL>
                    <a:lnR>
                      <a:noFill/>
                    </a:lnR>
                    <a:lnT>
                      <a:noFill/>
                    </a:lnT>
                    <a:lnB>
                      <a:noFill/>
                    </a:lnB>
                    <a:solidFill>
                      <a:srgbClr val="FFFFFF"/>
                    </a:solidFill>
                  </a:tcPr>
                </a:tc>
              </a:tr>
              <a:tr h="168153">
                <a:tc>
                  <a:txBody>
                    <a:bodyPr/>
                    <a:lstStyle/>
                    <a:p>
                      <a:pPr algn="l" fontAlgn="b"/>
                      <a:r>
                        <a:rPr lang="en-US" sz="1000" b="0" i="0" u="none" strike="noStrike" dirty="0">
                          <a:solidFill>
                            <a:srgbClr val="000000"/>
                          </a:solidFill>
                          <a:latin typeface="Calibri"/>
                        </a:rPr>
                        <a:t> </a:t>
                      </a:r>
                      <a:endParaRPr lang="en-GB" sz="1000" b="0" i="0" u="none" strike="noStrike" dirty="0">
                        <a:solidFill>
                          <a:srgbClr val="000000"/>
                        </a:solidFill>
                        <a:latin typeface="Calibri"/>
                      </a:endParaRPr>
                    </a:p>
                  </a:txBody>
                  <a:tcPr marL="7643" marR="7643" marT="7643"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endParaRPr lang="en-GB" sz="1000" b="0" i="0" u="none" strike="noStrike" dirty="0">
                        <a:solidFill>
                          <a:srgbClr val="000000"/>
                        </a:solidFill>
                        <a:latin typeface="Calibri"/>
                      </a:endParaRPr>
                    </a:p>
                  </a:txBody>
                  <a:tcPr marL="7643" marR="7643" marT="7643"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endParaRPr lang="en-GB" sz="1000" b="0" i="0" u="none" strike="noStrike" dirty="0">
                        <a:solidFill>
                          <a:srgbClr val="000000"/>
                        </a:solidFill>
                        <a:latin typeface="Calibri"/>
                      </a:endParaRPr>
                    </a:p>
                  </a:txBody>
                  <a:tcPr marL="7643" marR="7643" marT="7643"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endParaRPr lang="en-GB" sz="1000" b="0" i="0" u="none" strike="noStrike" dirty="0">
                        <a:solidFill>
                          <a:srgbClr val="000000"/>
                        </a:solidFill>
                        <a:latin typeface="Calibri"/>
                      </a:endParaRPr>
                    </a:p>
                  </a:txBody>
                  <a:tcPr marL="7643" marR="7643" marT="7643"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endParaRPr lang="en-GB" sz="1000" b="0" i="0" u="none" strike="noStrike" dirty="0">
                        <a:solidFill>
                          <a:srgbClr val="000000"/>
                        </a:solidFill>
                        <a:latin typeface="Calibri"/>
                      </a:endParaRPr>
                    </a:p>
                  </a:txBody>
                  <a:tcPr marL="7643" marR="7643" marT="7643"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endParaRPr lang="en-GB" sz="1000" b="0" i="0" u="none" strike="noStrike" dirty="0">
                        <a:solidFill>
                          <a:srgbClr val="000000"/>
                        </a:solidFill>
                        <a:latin typeface="Calibri"/>
                      </a:endParaRPr>
                    </a:p>
                  </a:txBody>
                  <a:tcPr marL="7643" marR="7643" marT="7643" marB="0" anchor="b">
                    <a:lnL>
                      <a:noFill/>
                    </a:lnL>
                    <a:lnR>
                      <a:noFill/>
                    </a:lnR>
                    <a:lnT>
                      <a:noFill/>
                    </a:lnT>
                    <a:lnB>
                      <a:noFill/>
                    </a:lnB>
                    <a:solidFill>
                      <a:srgbClr val="FFFFFF"/>
                    </a:solidFill>
                  </a:tcPr>
                </a:tc>
                <a:tc>
                  <a:txBody>
                    <a:bodyPr/>
                    <a:lstStyle/>
                    <a:p>
                      <a:pPr algn="l" fontAlgn="b"/>
                      <a:r>
                        <a:rPr lang="en-GB" sz="1000" b="0" i="0" u="none" strike="noStrike" dirty="0">
                          <a:solidFill>
                            <a:srgbClr val="000000"/>
                          </a:solidFill>
                          <a:latin typeface="Calibri"/>
                        </a:rPr>
                        <a:t> </a:t>
                      </a:r>
                    </a:p>
                  </a:txBody>
                  <a:tcPr marL="7643" marR="7643" marT="7643" marB="0" anchor="b">
                    <a:lnL>
                      <a:noFill/>
                    </a:lnL>
                    <a:lnR>
                      <a:noFill/>
                    </a:lnR>
                    <a:lnT>
                      <a:noFill/>
                    </a:lnT>
                    <a:lnB>
                      <a:noFill/>
                    </a:lnB>
                    <a:solidFill>
                      <a:srgbClr val="FFFFFF"/>
                    </a:solidFill>
                  </a:tcPr>
                </a:tc>
              </a:tr>
              <a:tr h="168153">
                <a:tc>
                  <a:txBody>
                    <a:bodyPr/>
                    <a:lstStyle/>
                    <a:p>
                      <a:pPr algn="ctr" fontAlgn="b"/>
                      <a:r>
                        <a:rPr lang="en-US" sz="1000" b="0" i="0" u="none" strike="noStrike" dirty="0">
                          <a:solidFill>
                            <a:srgbClr val="000000"/>
                          </a:solidFill>
                          <a:latin typeface="Calibri"/>
                        </a:rPr>
                        <a:t>Predicted innovation output</a:t>
                      </a:r>
                      <a:endParaRPr lang="en-GB" sz="1000" b="0" i="0" u="none" strike="noStrike" dirty="0">
                        <a:solidFill>
                          <a:srgbClr val="000000"/>
                        </a:solidFill>
                        <a:latin typeface="Calibri"/>
                      </a:endParaRPr>
                    </a:p>
                  </a:txBody>
                  <a:tcPr marL="7643" marR="7643" marT="7643"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0.021**</a:t>
                      </a:r>
                      <a:endParaRPr lang="en-GB" sz="1000" b="0" i="0" u="none" strike="noStrike" dirty="0">
                        <a:solidFill>
                          <a:srgbClr val="000000"/>
                        </a:solidFill>
                        <a:latin typeface="Calibri"/>
                      </a:endParaRPr>
                    </a:p>
                  </a:txBody>
                  <a:tcPr marL="7643" marR="7643" marT="7643" marB="0" anchor="b">
                    <a:lnL>
                      <a:noFill/>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0.028**</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0.026**</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0.026**</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0.183**</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tcPr>
                </a:tc>
                <a:tc>
                  <a:txBody>
                    <a:bodyPr/>
                    <a:lstStyle/>
                    <a:p>
                      <a:pPr algn="l" fontAlgn="b"/>
                      <a:r>
                        <a:rPr lang="en-GB" sz="1000" b="0" i="0" u="none" strike="noStrike" dirty="0">
                          <a:solidFill>
                            <a:srgbClr val="000000"/>
                          </a:solidFill>
                          <a:latin typeface="Calibri"/>
                        </a:rPr>
                        <a:t> </a:t>
                      </a:r>
                    </a:p>
                  </a:txBody>
                  <a:tcPr marL="7643" marR="7643" marT="7643" marB="0" anchor="b">
                    <a:lnL w="12700" cap="flat" cmpd="sng" algn="ctr">
                      <a:solidFill>
                        <a:srgbClr val="FFFFFF"/>
                      </a:solidFill>
                      <a:prstDash val="solid"/>
                      <a:round/>
                      <a:headEnd type="none" w="med" len="med"/>
                      <a:tailEnd type="none" w="med" len="med"/>
                    </a:lnL>
                    <a:lnR>
                      <a:noFill/>
                    </a:lnR>
                    <a:lnT>
                      <a:noFill/>
                    </a:lnT>
                    <a:lnB>
                      <a:noFill/>
                    </a:lnB>
                    <a:solidFill>
                      <a:srgbClr val="FFFFFF"/>
                    </a:solidFill>
                  </a:tcPr>
                </a:tc>
              </a:tr>
              <a:tr h="168153">
                <a:tc>
                  <a:txBody>
                    <a:bodyPr/>
                    <a:lstStyle/>
                    <a:p>
                      <a:pPr algn="l" fontAlgn="b"/>
                      <a:r>
                        <a:rPr lang="en-US" sz="1000" b="0" i="0" u="none" strike="noStrike" dirty="0">
                          <a:solidFill>
                            <a:srgbClr val="000000"/>
                          </a:solidFill>
                          <a:latin typeface="Calibri"/>
                        </a:rPr>
                        <a:t> </a:t>
                      </a:r>
                      <a:endParaRPr lang="en-GB" sz="1000" b="0" i="0" u="none" strike="noStrike" dirty="0">
                        <a:solidFill>
                          <a:srgbClr val="000000"/>
                        </a:solidFill>
                        <a:latin typeface="Calibri"/>
                      </a:endParaRPr>
                    </a:p>
                  </a:txBody>
                  <a:tcPr marL="7643" marR="7643" marT="7643"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(0.009)</a:t>
                      </a:r>
                      <a:endParaRPr lang="en-GB" sz="1000" b="0" i="0" u="none" strike="noStrike" dirty="0">
                        <a:solidFill>
                          <a:srgbClr val="000000"/>
                        </a:solidFill>
                        <a:latin typeface="Calibri"/>
                      </a:endParaRPr>
                    </a:p>
                  </a:txBody>
                  <a:tcPr marL="7643" marR="7643" marT="7643" marB="0" anchor="b">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(0.012)</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(0.011)</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(0.011)</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(0.080)</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fontAlgn="b"/>
                      <a:r>
                        <a:rPr lang="en-GB" sz="1000" b="0" i="0" u="none" strike="noStrike" dirty="0">
                          <a:solidFill>
                            <a:srgbClr val="000000"/>
                          </a:solidFill>
                          <a:latin typeface="Calibri"/>
                        </a:rPr>
                        <a:t> </a:t>
                      </a:r>
                    </a:p>
                  </a:txBody>
                  <a:tcPr marL="7643" marR="7643" marT="7643" marB="0" anchor="b">
                    <a:lnL w="12700" cap="flat" cmpd="sng" algn="ctr">
                      <a:solidFill>
                        <a:srgbClr val="FFFFFF"/>
                      </a:solidFill>
                      <a:prstDash val="solid"/>
                      <a:round/>
                      <a:headEnd type="none" w="med" len="med"/>
                      <a:tailEnd type="none" w="med" len="med"/>
                    </a:lnL>
                    <a:lnR>
                      <a:noFill/>
                    </a:lnR>
                    <a:lnT>
                      <a:noFill/>
                    </a:lnT>
                    <a:lnB>
                      <a:noFill/>
                    </a:lnB>
                    <a:solidFill>
                      <a:srgbClr val="FFFFFF"/>
                    </a:solidFill>
                  </a:tcPr>
                </a:tc>
              </a:tr>
              <a:tr h="168153">
                <a:tc>
                  <a:txBody>
                    <a:bodyPr/>
                    <a:lstStyle/>
                    <a:p>
                      <a:pPr algn="ctr" fontAlgn="b"/>
                      <a:r>
                        <a:rPr lang="en-US" sz="1000" b="0" i="0" u="none" strike="noStrike" dirty="0">
                          <a:solidFill>
                            <a:srgbClr val="000000"/>
                          </a:solidFill>
                          <a:latin typeface="Calibri"/>
                        </a:rPr>
                        <a:t>Exporter</a:t>
                      </a:r>
                      <a:endParaRPr lang="en-GB" sz="1000" b="0" i="0" u="none" strike="noStrike" dirty="0">
                        <a:solidFill>
                          <a:srgbClr val="000000"/>
                        </a:solidFill>
                        <a:latin typeface="Calibri"/>
                      </a:endParaRPr>
                    </a:p>
                  </a:txBody>
                  <a:tcPr marL="7643" marR="7643" marT="7643" marB="0" anchor="b">
                    <a:lnL>
                      <a:noFill/>
                    </a:lnL>
                    <a:lnR w="1270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ctr" fontAlgn="b"/>
                      <a:r>
                        <a:rPr lang="en-US" sz="1000" b="0" i="0" u="none" strike="noStrike" dirty="0">
                          <a:solidFill>
                            <a:srgbClr val="000000"/>
                          </a:solidFill>
                          <a:latin typeface="Calibri"/>
                        </a:rPr>
                        <a:t>0.061***</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0.058***</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0.060***</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0.062***</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0.060***</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fontAlgn="b"/>
                      <a:r>
                        <a:rPr lang="en-GB" sz="1000" b="0" i="0" u="none" strike="noStrike" dirty="0">
                          <a:solidFill>
                            <a:srgbClr val="000000"/>
                          </a:solidFill>
                          <a:latin typeface="Calibri"/>
                        </a:rPr>
                        <a:t> </a:t>
                      </a:r>
                    </a:p>
                  </a:txBody>
                  <a:tcPr marL="7643" marR="7643" marT="7643" marB="0" anchor="b">
                    <a:lnL w="12700" cap="flat" cmpd="sng" algn="ctr">
                      <a:solidFill>
                        <a:srgbClr val="FFFFFF"/>
                      </a:solidFill>
                      <a:prstDash val="solid"/>
                      <a:round/>
                      <a:headEnd type="none" w="med" len="med"/>
                      <a:tailEnd type="none" w="med" len="med"/>
                    </a:lnL>
                    <a:lnR>
                      <a:noFill/>
                    </a:lnR>
                    <a:lnT>
                      <a:noFill/>
                    </a:lnT>
                    <a:lnB>
                      <a:noFill/>
                    </a:lnB>
                    <a:solidFill>
                      <a:srgbClr val="FFFFFF"/>
                    </a:solidFill>
                  </a:tcPr>
                </a:tc>
              </a:tr>
              <a:tr h="168153">
                <a:tc>
                  <a:txBody>
                    <a:bodyPr/>
                    <a:lstStyle/>
                    <a:p>
                      <a:pPr algn="l" fontAlgn="b"/>
                      <a:r>
                        <a:rPr lang="en-GB" sz="1000" b="0" i="0" u="none" strike="noStrike" dirty="0">
                          <a:solidFill>
                            <a:srgbClr val="000000"/>
                          </a:solidFill>
                          <a:latin typeface="Calibri"/>
                        </a:rPr>
                        <a:t> </a:t>
                      </a:r>
                    </a:p>
                  </a:txBody>
                  <a:tcPr marL="7643" marR="7643" marT="7643" marB="0" anchor="b">
                    <a:lnL>
                      <a:noFill/>
                    </a:lnL>
                    <a:lnR w="1270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ctr" fontAlgn="b"/>
                      <a:r>
                        <a:rPr lang="en-US" sz="1000" b="0" i="0" u="none" strike="noStrike" dirty="0">
                          <a:solidFill>
                            <a:srgbClr val="000000"/>
                          </a:solidFill>
                          <a:latin typeface="Calibri"/>
                        </a:rPr>
                        <a:t>(0.012)</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(0.013)</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(0.013)</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(0.012)</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(0.012)</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fontAlgn="b"/>
                      <a:r>
                        <a:rPr lang="en-GB" sz="1000" b="0" i="0" u="none" strike="noStrike" dirty="0">
                          <a:solidFill>
                            <a:srgbClr val="000000"/>
                          </a:solidFill>
                          <a:latin typeface="Calibri"/>
                        </a:rPr>
                        <a:t> </a:t>
                      </a:r>
                    </a:p>
                  </a:txBody>
                  <a:tcPr marL="7643" marR="7643" marT="7643" marB="0" anchor="b">
                    <a:lnL w="12700" cap="flat" cmpd="sng" algn="ctr">
                      <a:solidFill>
                        <a:srgbClr val="FFFFFF"/>
                      </a:solidFill>
                      <a:prstDash val="solid"/>
                      <a:round/>
                      <a:headEnd type="none" w="med" len="med"/>
                      <a:tailEnd type="none" w="med" len="med"/>
                    </a:lnL>
                    <a:lnR>
                      <a:noFill/>
                    </a:lnR>
                    <a:lnT>
                      <a:noFill/>
                    </a:lnT>
                    <a:lnB>
                      <a:noFill/>
                    </a:lnB>
                    <a:solidFill>
                      <a:srgbClr val="FFFFFF"/>
                    </a:solidFill>
                  </a:tcPr>
                </a:tc>
              </a:tr>
              <a:tr h="168153">
                <a:tc>
                  <a:txBody>
                    <a:bodyPr/>
                    <a:lstStyle/>
                    <a:p>
                      <a:pPr algn="ctr" fontAlgn="b"/>
                      <a:r>
                        <a:rPr lang="en-US" sz="1000" b="0" i="0" u="none" strike="noStrike" dirty="0">
                          <a:solidFill>
                            <a:srgbClr val="000000"/>
                          </a:solidFill>
                          <a:latin typeface="Calibri"/>
                        </a:rPr>
                        <a:t>Share of skilled employees</a:t>
                      </a:r>
                      <a:endParaRPr lang="en-GB" sz="1000" b="0" i="0" u="none" strike="noStrike" dirty="0">
                        <a:solidFill>
                          <a:srgbClr val="000000"/>
                        </a:solidFill>
                        <a:latin typeface="Calibri"/>
                      </a:endParaRPr>
                    </a:p>
                  </a:txBody>
                  <a:tcPr marL="7643" marR="7643" marT="7643" marB="0" anchor="b">
                    <a:lnL>
                      <a:noFill/>
                    </a:lnL>
                    <a:lnR w="1270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ctr" fontAlgn="b"/>
                      <a:r>
                        <a:rPr lang="en-US" sz="1000" b="0" i="0" u="none" strike="noStrike" dirty="0">
                          <a:solidFill>
                            <a:srgbClr val="000000"/>
                          </a:solidFill>
                          <a:latin typeface="Calibri"/>
                        </a:rPr>
                        <a:t>0.149***</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0.144***</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0.154***</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0.156***</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0.139***</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fontAlgn="b"/>
                      <a:r>
                        <a:rPr lang="en-GB" sz="1000" b="0" i="0" u="none" strike="noStrike" dirty="0">
                          <a:solidFill>
                            <a:srgbClr val="000000"/>
                          </a:solidFill>
                          <a:latin typeface="Calibri"/>
                        </a:rPr>
                        <a:t> </a:t>
                      </a:r>
                    </a:p>
                  </a:txBody>
                  <a:tcPr marL="7643" marR="7643" marT="7643" marB="0" anchor="b">
                    <a:lnL w="12700" cap="flat" cmpd="sng" algn="ctr">
                      <a:solidFill>
                        <a:srgbClr val="FFFFFF"/>
                      </a:solidFill>
                      <a:prstDash val="solid"/>
                      <a:round/>
                      <a:headEnd type="none" w="med" len="med"/>
                      <a:tailEnd type="none" w="med" len="med"/>
                    </a:lnL>
                    <a:lnR>
                      <a:noFill/>
                    </a:lnR>
                    <a:lnT>
                      <a:noFill/>
                    </a:lnT>
                    <a:lnB>
                      <a:noFill/>
                    </a:lnB>
                    <a:solidFill>
                      <a:srgbClr val="FFFFFF"/>
                    </a:solidFill>
                  </a:tcPr>
                </a:tc>
              </a:tr>
              <a:tr h="168153">
                <a:tc>
                  <a:txBody>
                    <a:bodyPr/>
                    <a:lstStyle/>
                    <a:p>
                      <a:pPr algn="ctr" fontAlgn="b"/>
                      <a:r>
                        <a:rPr lang="en-US" sz="1000" b="0" i="0" u="none" strike="noStrike" dirty="0">
                          <a:solidFill>
                            <a:srgbClr val="000000"/>
                          </a:solidFill>
                          <a:latin typeface="Calibri"/>
                        </a:rPr>
                        <a:t> </a:t>
                      </a:r>
                      <a:endParaRPr lang="en-GB" sz="1000" b="0" i="0" u="none" strike="noStrike" dirty="0">
                        <a:solidFill>
                          <a:srgbClr val="000000"/>
                        </a:solidFill>
                        <a:latin typeface="Calibri"/>
                      </a:endParaRPr>
                    </a:p>
                  </a:txBody>
                  <a:tcPr marL="7643" marR="7643" marT="7643" marB="0" anchor="b">
                    <a:lnL>
                      <a:noFill/>
                    </a:lnL>
                    <a:lnR w="1270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ctr" fontAlgn="b"/>
                      <a:r>
                        <a:rPr lang="en-US" sz="1000" b="0" i="0" u="none" strike="noStrike" dirty="0">
                          <a:solidFill>
                            <a:srgbClr val="000000"/>
                          </a:solidFill>
                          <a:latin typeface="Calibri"/>
                        </a:rPr>
                        <a:t>(0.027)</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(0.028)</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(0.026)</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(0.026)</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(0.028)</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fontAlgn="b"/>
                      <a:r>
                        <a:rPr lang="en-GB" sz="1000" b="0" i="0" u="none" strike="noStrike" dirty="0">
                          <a:solidFill>
                            <a:srgbClr val="000000"/>
                          </a:solidFill>
                          <a:latin typeface="Calibri"/>
                        </a:rPr>
                        <a:t> </a:t>
                      </a:r>
                    </a:p>
                  </a:txBody>
                  <a:tcPr marL="7643" marR="7643" marT="7643" marB="0" anchor="b">
                    <a:lnL w="12700" cap="flat" cmpd="sng" algn="ctr">
                      <a:solidFill>
                        <a:srgbClr val="FFFFFF"/>
                      </a:solidFill>
                      <a:prstDash val="solid"/>
                      <a:round/>
                      <a:headEnd type="none" w="med" len="med"/>
                      <a:tailEnd type="none" w="med" len="med"/>
                    </a:lnL>
                    <a:lnR>
                      <a:noFill/>
                    </a:lnR>
                    <a:lnT>
                      <a:noFill/>
                    </a:lnT>
                    <a:lnB>
                      <a:noFill/>
                    </a:lnB>
                    <a:solidFill>
                      <a:srgbClr val="FFFFFF"/>
                    </a:solidFill>
                  </a:tcPr>
                </a:tc>
              </a:tr>
              <a:tr h="168153">
                <a:tc>
                  <a:txBody>
                    <a:bodyPr/>
                    <a:lstStyle/>
                    <a:p>
                      <a:pPr algn="ctr" fontAlgn="b"/>
                      <a:r>
                        <a:rPr lang="en-US" sz="1000" b="0" i="0" u="none" strike="noStrike" dirty="0">
                          <a:solidFill>
                            <a:srgbClr val="000000"/>
                          </a:solidFill>
                          <a:latin typeface="Calibri"/>
                        </a:rPr>
                        <a:t>Organisational capital per employee (log)</a:t>
                      </a:r>
                      <a:endParaRPr lang="en-GB" sz="1000" b="0" i="0" u="none" strike="noStrike" dirty="0">
                        <a:solidFill>
                          <a:srgbClr val="000000"/>
                        </a:solidFill>
                        <a:latin typeface="Calibri"/>
                      </a:endParaRPr>
                    </a:p>
                  </a:txBody>
                  <a:tcPr marL="7643" marR="7643" marT="7643" marB="0" anchor="b">
                    <a:lnL>
                      <a:noFill/>
                    </a:lnL>
                    <a:lnR w="1270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ctr" fontAlgn="b"/>
                      <a:r>
                        <a:rPr lang="en-US" sz="1000" b="0" i="0" u="none" strike="noStrike" dirty="0">
                          <a:solidFill>
                            <a:srgbClr val="000000"/>
                          </a:solidFill>
                          <a:latin typeface="Calibri"/>
                        </a:rPr>
                        <a:t>0.142***</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0.142***</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0.142***</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0.143***</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0.143***</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fontAlgn="b"/>
                      <a:r>
                        <a:rPr lang="en-GB" sz="1000" b="0" i="0" u="none" strike="noStrike" dirty="0">
                          <a:solidFill>
                            <a:srgbClr val="000000"/>
                          </a:solidFill>
                          <a:latin typeface="Calibri"/>
                        </a:rPr>
                        <a:t> </a:t>
                      </a:r>
                    </a:p>
                  </a:txBody>
                  <a:tcPr marL="7643" marR="7643" marT="7643" marB="0" anchor="b">
                    <a:lnL w="12700" cap="flat" cmpd="sng" algn="ctr">
                      <a:solidFill>
                        <a:srgbClr val="FFFFFF"/>
                      </a:solidFill>
                      <a:prstDash val="solid"/>
                      <a:round/>
                      <a:headEnd type="none" w="med" len="med"/>
                      <a:tailEnd type="none" w="med" len="med"/>
                    </a:lnL>
                    <a:lnR>
                      <a:noFill/>
                    </a:lnR>
                    <a:lnT>
                      <a:noFill/>
                    </a:lnT>
                    <a:lnB>
                      <a:noFill/>
                    </a:lnB>
                    <a:solidFill>
                      <a:srgbClr val="FFFFFF"/>
                    </a:solidFill>
                  </a:tcPr>
                </a:tc>
              </a:tr>
              <a:tr h="168153">
                <a:tc>
                  <a:txBody>
                    <a:bodyPr/>
                    <a:lstStyle/>
                    <a:p>
                      <a:pPr algn="ctr" fontAlgn="b"/>
                      <a:r>
                        <a:rPr lang="en-US" sz="1000" b="0" i="0" u="none" strike="noStrike" dirty="0">
                          <a:solidFill>
                            <a:srgbClr val="000000"/>
                          </a:solidFill>
                          <a:latin typeface="Calibri"/>
                        </a:rPr>
                        <a:t> </a:t>
                      </a:r>
                      <a:endParaRPr lang="en-GB" sz="1000" b="0" i="0" u="none" strike="noStrike" dirty="0">
                        <a:solidFill>
                          <a:srgbClr val="000000"/>
                        </a:solidFill>
                        <a:latin typeface="Calibri"/>
                      </a:endParaRPr>
                    </a:p>
                  </a:txBody>
                  <a:tcPr marL="7643" marR="7643" marT="7643" marB="0" anchor="b">
                    <a:lnL>
                      <a:noFill/>
                    </a:lnL>
                    <a:lnR w="1270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ctr" fontAlgn="b"/>
                      <a:r>
                        <a:rPr lang="en-US" sz="1000" b="0" i="0" u="none" strike="noStrike" dirty="0">
                          <a:solidFill>
                            <a:srgbClr val="000000"/>
                          </a:solidFill>
                          <a:latin typeface="Calibri"/>
                        </a:rPr>
                        <a:t>(0.010)</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(0.010)</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(0.010)</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(0.010)</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(0.010)</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fontAlgn="b"/>
                      <a:r>
                        <a:rPr lang="en-GB" sz="1000" b="0" i="0" u="none" strike="noStrike" dirty="0">
                          <a:solidFill>
                            <a:srgbClr val="000000"/>
                          </a:solidFill>
                          <a:latin typeface="Calibri"/>
                        </a:rPr>
                        <a:t> </a:t>
                      </a:r>
                    </a:p>
                  </a:txBody>
                  <a:tcPr marL="7643" marR="7643" marT="7643" marB="0" anchor="b">
                    <a:lnL w="12700" cap="flat" cmpd="sng" algn="ctr">
                      <a:solidFill>
                        <a:srgbClr val="FFFFFF"/>
                      </a:solidFill>
                      <a:prstDash val="solid"/>
                      <a:round/>
                      <a:headEnd type="none" w="med" len="med"/>
                      <a:tailEnd type="none" w="med" len="med"/>
                    </a:lnL>
                    <a:lnR>
                      <a:noFill/>
                    </a:lnR>
                    <a:lnT>
                      <a:noFill/>
                    </a:lnT>
                    <a:lnB>
                      <a:noFill/>
                    </a:lnB>
                    <a:solidFill>
                      <a:srgbClr val="FFFFFF"/>
                    </a:solidFill>
                  </a:tcPr>
                </a:tc>
              </a:tr>
              <a:tr h="168153">
                <a:tc>
                  <a:txBody>
                    <a:bodyPr/>
                    <a:lstStyle/>
                    <a:p>
                      <a:pPr algn="ctr" fontAlgn="b"/>
                      <a:r>
                        <a:rPr lang="en-US" sz="1000" b="0" i="0" u="none" strike="noStrike" dirty="0">
                          <a:solidFill>
                            <a:srgbClr val="000000"/>
                          </a:solidFill>
                          <a:latin typeface="Calibri"/>
                        </a:rPr>
                        <a:t>Tangible capital per employee (log)</a:t>
                      </a:r>
                      <a:endParaRPr lang="en-GB" sz="1000" b="0" i="0" u="none" strike="noStrike" dirty="0">
                        <a:solidFill>
                          <a:srgbClr val="000000"/>
                        </a:solidFill>
                        <a:latin typeface="Calibri"/>
                      </a:endParaRPr>
                    </a:p>
                  </a:txBody>
                  <a:tcPr marL="7643" marR="7643" marT="7643" marB="0" anchor="b">
                    <a:lnL>
                      <a:noFill/>
                    </a:lnL>
                    <a:lnR w="1270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ctr" fontAlgn="b"/>
                      <a:r>
                        <a:rPr lang="en-US" sz="1000" b="0" i="0" u="none" strike="noStrike" dirty="0">
                          <a:solidFill>
                            <a:srgbClr val="000000"/>
                          </a:solidFill>
                          <a:latin typeface="Calibri"/>
                        </a:rPr>
                        <a:t>0.030***</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0.030***</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0.031***</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0.030***</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0.031***</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fontAlgn="b"/>
                      <a:r>
                        <a:rPr lang="en-GB" sz="1000" b="0" i="0" u="none" strike="noStrike" dirty="0">
                          <a:solidFill>
                            <a:srgbClr val="000000"/>
                          </a:solidFill>
                          <a:latin typeface="Calibri"/>
                        </a:rPr>
                        <a:t> </a:t>
                      </a:r>
                    </a:p>
                  </a:txBody>
                  <a:tcPr marL="7643" marR="7643" marT="7643" marB="0" anchor="b">
                    <a:lnL w="12700" cap="flat" cmpd="sng" algn="ctr">
                      <a:solidFill>
                        <a:srgbClr val="FFFFFF"/>
                      </a:solidFill>
                      <a:prstDash val="solid"/>
                      <a:round/>
                      <a:headEnd type="none" w="med" len="med"/>
                      <a:tailEnd type="none" w="med" len="med"/>
                    </a:lnL>
                    <a:lnR>
                      <a:noFill/>
                    </a:lnR>
                    <a:lnT>
                      <a:noFill/>
                    </a:lnT>
                    <a:lnB>
                      <a:noFill/>
                    </a:lnB>
                    <a:solidFill>
                      <a:srgbClr val="FFFFFF"/>
                    </a:solidFill>
                  </a:tcPr>
                </a:tc>
              </a:tr>
              <a:tr h="168153">
                <a:tc>
                  <a:txBody>
                    <a:bodyPr/>
                    <a:lstStyle/>
                    <a:p>
                      <a:pPr algn="ctr" fontAlgn="b"/>
                      <a:r>
                        <a:rPr lang="en-US" sz="1000" b="0" i="0" u="none" strike="noStrike" dirty="0">
                          <a:solidFill>
                            <a:srgbClr val="000000"/>
                          </a:solidFill>
                          <a:latin typeface="Calibri"/>
                        </a:rPr>
                        <a:t> </a:t>
                      </a:r>
                      <a:endParaRPr lang="en-GB" sz="1000" b="0" i="0" u="none" strike="noStrike" dirty="0">
                        <a:solidFill>
                          <a:srgbClr val="000000"/>
                        </a:solidFill>
                        <a:latin typeface="Calibri"/>
                      </a:endParaRPr>
                    </a:p>
                  </a:txBody>
                  <a:tcPr marL="7643" marR="7643" marT="7643" marB="0" anchor="b">
                    <a:lnL>
                      <a:noFill/>
                    </a:lnL>
                    <a:lnR w="1270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ctr" fontAlgn="b"/>
                      <a:r>
                        <a:rPr lang="en-US" sz="1000" b="0" i="0" u="none" strike="noStrike" dirty="0">
                          <a:solidFill>
                            <a:srgbClr val="000000"/>
                          </a:solidFill>
                          <a:latin typeface="Calibri"/>
                        </a:rPr>
                        <a:t>(0.004)</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(0.004)</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(0.004)</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(0.004)</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(0.004)</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fontAlgn="b"/>
                      <a:r>
                        <a:rPr lang="en-GB" sz="1000" b="0" i="0" u="none" strike="noStrike" dirty="0">
                          <a:solidFill>
                            <a:srgbClr val="000000"/>
                          </a:solidFill>
                          <a:latin typeface="Calibri"/>
                        </a:rPr>
                        <a:t> </a:t>
                      </a:r>
                    </a:p>
                  </a:txBody>
                  <a:tcPr marL="7643" marR="7643" marT="7643" marB="0" anchor="b">
                    <a:lnL w="12700" cap="flat" cmpd="sng" algn="ctr">
                      <a:solidFill>
                        <a:srgbClr val="FFFFFF"/>
                      </a:solidFill>
                      <a:prstDash val="solid"/>
                      <a:round/>
                      <a:headEnd type="none" w="med" len="med"/>
                      <a:tailEnd type="none" w="med" len="med"/>
                    </a:lnL>
                    <a:lnR>
                      <a:noFill/>
                    </a:lnR>
                    <a:lnT>
                      <a:noFill/>
                    </a:lnT>
                    <a:lnB>
                      <a:noFill/>
                    </a:lnB>
                    <a:solidFill>
                      <a:srgbClr val="FFFFFF"/>
                    </a:solidFill>
                  </a:tcPr>
                </a:tc>
              </a:tr>
              <a:tr h="168153">
                <a:tc>
                  <a:txBody>
                    <a:bodyPr/>
                    <a:lstStyle/>
                    <a:p>
                      <a:pPr algn="ctr" fontAlgn="b"/>
                      <a:r>
                        <a:rPr lang="en-US" sz="1000" b="0" i="0" u="none" strike="noStrike" dirty="0">
                          <a:solidFill>
                            <a:srgbClr val="000000"/>
                          </a:solidFill>
                          <a:latin typeface="Calibri"/>
                        </a:rPr>
                        <a:t>Materials per employee (log)</a:t>
                      </a:r>
                      <a:endParaRPr lang="en-GB" sz="1000" b="0" i="0" u="none" strike="noStrike" dirty="0">
                        <a:solidFill>
                          <a:srgbClr val="000000"/>
                        </a:solidFill>
                        <a:latin typeface="Calibri"/>
                      </a:endParaRPr>
                    </a:p>
                  </a:txBody>
                  <a:tcPr marL="7643" marR="7643" marT="7643" marB="0" anchor="b">
                    <a:lnL>
                      <a:noFill/>
                    </a:lnL>
                    <a:lnR w="1270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ctr" fontAlgn="b"/>
                      <a:r>
                        <a:rPr lang="en-US" sz="1000" b="0" i="0" u="none" strike="noStrike" dirty="0">
                          <a:solidFill>
                            <a:srgbClr val="000000"/>
                          </a:solidFill>
                          <a:latin typeface="Calibri"/>
                        </a:rPr>
                        <a:t>0.522***</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0.522***</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0.522***</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0.523***</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0.523***</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fontAlgn="b"/>
                      <a:r>
                        <a:rPr lang="en-GB" sz="1000" b="0" i="0" u="none" strike="noStrike" dirty="0">
                          <a:solidFill>
                            <a:srgbClr val="000000"/>
                          </a:solidFill>
                          <a:latin typeface="Calibri"/>
                        </a:rPr>
                        <a:t> </a:t>
                      </a:r>
                    </a:p>
                  </a:txBody>
                  <a:tcPr marL="7643" marR="7643" marT="7643" marB="0" anchor="b">
                    <a:lnL w="12700" cap="flat" cmpd="sng" algn="ctr">
                      <a:solidFill>
                        <a:srgbClr val="FFFFFF"/>
                      </a:solidFill>
                      <a:prstDash val="solid"/>
                      <a:round/>
                      <a:headEnd type="none" w="med" len="med"/>
                      <a:tailEnd type="none" w="med" len="med"/>
                    </a:lnL>
                    <a:lnR>
                      <a:noFill/>
                    </a:lnR>
                    <a:lnT>
                      <a:noFill/>
                    </a:lnT>
                    <a:lnB>
                      <a:noFill/>
                    </a:lnB>
                    <a:solidFill>
                      <a:srgbClr val="FFFFFF"/>
                    </a:solidFill>
                  </a:tcPr>
                </a:tc>
              </a:tr>
              <a:tr h="168153">
                <a:tc>
                  <a:txBody>
                    <a:bodyPr/>
                    <a:lstStyle/>
                    <a:p>
                      <a:pPr algn="ctr" fontAlgn="b"/>
                      <a:r>
                        <a:rPr lang="en-US" sz="1000" b="0" i="0" u="none" strike="noStrike" dirty="0">
                          <a:solidFill>
                            <a:srgbClr val="000000"/>
                          </a:solidFill>
                          <a:latin typeface="Calibri"/>
                        </a:rPr>
                        <a:t> </a:t>
                      </a:r>
                      <a:endParaRPr lang="en-GB" sz="1000" b="0" i="0" u="none" strike="noStrike" dirty="0">
                        <a:solidFill>
                          <a:srgbClr val="000000"/>
                        </a:solidFill>
                        <a:latin typeface="Calibri"/>
                      </a:endParaRPr>
                    </a:p>
                  </a:txBody>
                  <a:tcPr marL="7643" marR="7643" marT="7643" marB="0" anchor="b">
                    <a:lnL>
                      <a:noFill/>
                    </a:lnL>
                    <a:lnR w="1270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ctr" fontAlgn="b"/>
                      <a:r>
                        <a:rPr lang="en-US" sz="1000" b="0" i="0" u="none" strike="noStrike" dirty="0">
                          <a:solidFill>
                            <a:srgbClr val="000000"/>
                          </a:solidFill>
                          <a:latin typeface="Calibri"/>
                        </a:rPr>
                        <a:t>(0.006)</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(0.006)</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(0.006)</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(0.006)</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(0.006)</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fontAlgn="b"/>
                      <a:r>
                        <a:rPr lang="en-GB" sz="1000" b="0" i="0" u="none" strike="noStrike" dirty="0">
                          <a:solidFill>
                            <a:srgbClr val="000000"/>
                          </a:solidFill>
                          <a:latin typeface="Calibri"/>
                        </a:rPr>
                        <a:t> </a:t>
                      </a:r>
                    </a:p>
                  </a:txBody>
                  <a:tcPr marL="7643" marR="7643" marT="7643" marB="0" anchor="b">
                    <a:lnL w="12700" cap="flat" cmpd="sng" algn="ctr">
                      <a:solidFill>
                        <a:srgbClr val="FFFFFF"/>
                      </a:solidFill>
                      <a:prstDash val="solid"/>
                      <a:round/>
                      <a:headEnd type="none" w="med" len="med"/>
                      <a:tailEnd type="none" w="med" len="med"/>
                    </a:lnL>
                    <a:lnR>
                      <a:noFill/>
                    </a:lnR>
                    <a:lnT>
                      <a:noFill/>
                    </a:lnT>
                    <a:lnB>
                      <a:noFill/>
                    </a:lnB>
                    <a:solidFill>
                      <a:srgbClr val="FFFFFF"/>
                    </a:solidFill>
                  </a:tcPr>
                </a:tc>
              </a:tr>
              <a:tr h="168153">
                <a:tc>
                  <a:txBody>
                    <a:bodyPr/>
                    <a:lstStyle/>
                    <a:p>
                      <a:pPr algn="ctr" fontAlgn="b"/>
                      <a:r>
                        <a:rPr lang="en-US" sz="1000" b="0" i="0" u="none" strike="noStrike" dirty="0">
                          <a:solidFill>
                            <a:srgbClr val="000000"/>
                          </a:solidFill>
                          <a:latin typeface="Calibri"/>
                        </a:rPr>
                        <a:t>Size 50-99 employees</a:t>
                      </a:r>
                      <a:endParaRPr lang="en-GB" sz="1000" b="0" i="0" u="none" strike="noStrike" dirty="0">
                        <a:solidFill>
                          <a:srgbClr val="000000"/>
                        </a:solidFill>
                        <a:latin typeface="Calibri"/>
                      </a:endParaRPr>
                    </a:p>
                  </a:txBody>
                  <a:tcPr marL="7643" marR="7643" marT="7643" marB="0" anchor="b">
                    <a:lnL>
                      <a:noFill/>
                    </a:lnL>
                    <a:lnR w="1270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ctr" fontAlgn="b"/>
                      <a:r>
                        <a:rPr lang="en-US" sz="1000" b="0" i="0" u="none" strike="noStrike" dirty="0">
                          <a:solidFill>
                            <a:srgbClr val="000000"/>
                          </a:solidFill>
                          <a:latin typeface="Calibri"/>
                        </a:rPr>
                        <a:t>-0.046***</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-0.047***</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-0.046***</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-0.046***</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-0.047***</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fontAlgn="b"/>
                      <a:r>
                        <a:rPr lang="en-GB" sz="1000" b="0" i="0" u="none" strike="noStrike" dirty="0">
                          <a:solidFill>
                            <a:srgbClr val="000000"/>
                          </a:solidFill>
                          <a:latin typeface="Calibri"/>
                        </a:rPr>
                        <a:t> </a:t>
                      </a:r>
                    </a:p>
                  </a:txBody>
                  <a:tcPr marL="7643" marR="7643" marT="7643" marB="0" anchor="b">
                    <a:lnL w="12700" cap="flat" cmpd="sng" algn="ctr">
                      <a:solidFill>
                        <a:srgbClr val="FFFFFF"/>
                      </a:solidFill>
                      <a:prstDash val="solid"/>
                      <a:round/>
                      <a:headEnd type="none" w="med" len="med"/>
                      <a:tailEnd type="none" w="med" len="med"/>
                    </a:lnL>
                    <a:lnR>
                      <a:noFill/>
                    </a:lnR>
                    <a:lnT>
                      <a:noFill/>
                    </a:lnT>
                    <a:lnB>
                      <a:noFill/>
                    </a:lnB>
                    <a:solidFill>
                      <a:srgbClr val="FFFFFF"/>
                    </a:solidFill>
                  </a:tcPr>
                </a:tc>
              </a:tr>
              <a:tr h="168153">
                <a:tc>
                  <a:txBody>
                    <a:bodyPr/>
                    <a:lstStyle/>
                    <a:p>
                      <a:pPr algn="ctr" fontAlgn="b"/>
                      <a:r>
                        <a:rPr lang="en-US" sz="1000" b="0" i="0" u="none" strike="noStrike" dirty="0">
                          <a:solidFill>
                            <a:srgbClr val="000000"/>
                          </a:solidFill>
                          <a:latin typeface="Calibri"/>
                        </a:rPr>
                        <a:t> </a:t>
                      </a:r>
                      <a:endParaRPr lang="en-GB" sz="1000" b="0" i="0" u="none" strike="noStrike" dirty="0">
                        <a:solidFill>
                          <a:srgbClr val="000000"/>
                        </a:solidFill>
                        <a:latin typeface="Calibri"/>
                      </a:endParaRPr>
                    </a:p>
                  </a:txBody>
                  <a:tcPr marL="7643" marR="7643" marT="7643" marB="0" anchor="b">
                    <a:lnL>
                      <a:noFill/>
                    </a:lnL>
                    <a:lnR w="1270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ctr" fontAlgn="b"/>
                      <a:r>
                        <a:rPr lang="en-US" sz="1000" b="0" i="0" u="none" strike="noStrike" dirty="0">
                          <a:solidFill>
                            <a:srgbClr val="000000"/>
                          </a:solidFill>
                          <a:latin typeface="Calibri"/>
                        </a:rPr>
                        <a:t>(0.017)</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(0.017)</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(0.017)</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(0.017)</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(0.017)</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fontAlgn="b"/>
                      <a:r>
                        <a:rPr lang="en-GB" sz="1000" b="0" i="0" u="none" strike="noStrike" dirty="0">
                          <a:solidFill>
                            <a:srgbClr val="000000"/>
                          </a:solidFill>
                          <a:latin typeface="Calibri"/>
                        </a:rPr>
                        <a:t> </a:t>
                      </a:r>
                    </a:p>
                  </a:txBody>
                  <a:tcPr marL="7643" marR="7643" marT="7643" marB="0" anchor="b">
                    <a:lnL w="12700" cap="flat" cmpd="sng" algn="ctr">
                      <a:solidFill>
                        <a:srgbClr val="FFFFFF"/>
                      </a:solidFill>
                      <a:prstDash val="solid"/>
                      <a:round/>
                      <a:headEnd type="none" w="med" len="med"/>
                      <a:tailEnd type="none" w="med" len="med"/>
                    </a:lnL>
                    <a:lnR>
                      <a:noFill/>
                    </a:lnR>
                    <a:lnT>
                      <a:noFill/>
                    </a:lnT>
                    <a:lnB>
                      <a:noFill/>
                    </a:lnB>
                    <a:solidFill>
                      <a:srgbClr val="FFFFFF"/>
                    </a:solidFill>
                  </a:tcPr>
                </a:tc>
              </a:tr>
              <a:tr h="168153">
                <a:tc>
                  <a:txBody>
                    <a:bodyPr/>
                    <a:lstStyle/>
                    <a:p>
                      <a:pPr algn="ctr" fontAlgn="b"/>
                      <a:r>
                        <a:rPr lang="en-US" sz="1000" b="0" i="0" u="none" strike="noStrike" dirty="0">
                          <a:solidFill>
                            <a:srgbClr val="000000"/>
                          </a:solidFill>
                          <a:latin typeface="Calibri"/>
                        </a:rPr>
                        <a:t>Size 100-249 employees</a:t>
                      </a:r>
                      <a:endParaRPr lang="en-GB" sz="1000" b="0" i="0" u="none" strike="noStrike" dirty="0">
                        <a:solidFill>
                          <a:srgbClr val="000000"/>
                        </a:solidFill>
                        <a:latin typeface="Calibri"/>
                      </a:endParaRPr>
                    </a:p>
                  </a:txBody>
                  <a:tcPr marL="7643" marR="7643" marT="7643" marB="0" anchor="b">
                    <a:lnL>
                      <a:noFill/>
                    </a:lnL>
                    <a:lnR w="1270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ctr" fontAlgn="b"/>
                      <a:r>
                        <a:rPr lang="en-US" sz="1000" b="0" i="0" u="none" strike="noStrike" dirty="0">
                          <a:solidFill>
                            <a:srgbClr val="000000"/>
                          </a:solidFill>
                          <a:latin typeface="Calibri"/>
                        </a:rPr>
                        <a:t>-0.02</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-0.022</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-0.019</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-0.024</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-0.016</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fontAlgn="b"/>
                      <a:r>
                        <a:rPr lang="en-GB" sz="1000" b="0" i="0" u="none" strike="noStrike" dirty="0">
                          <a:solidFill>
                            <a:srgbClr val="000000"/>
                          </a:solidFill>
                          <a:latin typeface="Calibri"/>
                        </a:rPr>
                        <a:t> </a:t>
                      </a:r>
                    </a:p>
                  </a:txBody>
                  <a:tcPr marL="7643" marR="7643" marT="7643" marB="0" anchor="b">
                    <a:lnL w="12700" cap="flat" cmpd="sng" algn="ctr">
                      <a:solidFill>
                        <a:srgbClr val="FFFFFF"/>
                      </a:solidFill>
                      <a:prstDash val="solid"/>
                      <a:round/>
                      <a:headEnd type="none" w="med" len="med"/>
                      <a:tailEnd type="none" w="med" len="med"/>
                    </a:lnL>
                    <a:lnR>
                      <a:noFill/>
                    </a:lnR>
                    <a:lnT>
                      <a:noFill/>
                    </a:lnT>
                    <a:lnB>
                      <a:noFill/>
                    </a:lnB>
                    <a:solidFill>
                      <a:srgbClr val="FFFFFF"/>
                    </a:solidFill>
                  </a:tcPr>
                </a:tc>
              </a:tr>
              <a:tr h="168153">
                <a:tc>
                  <a:txBody>
                    <a:bodyPr/>
                    <a:lstStyle/>
                    <a:p>
                      <a:pPr algn="ctr" fontAlgn="b"/>
                      <a:r>
                        <a:rPr lang="en-US" sz="1000" b="0" i="0" u="none" strike="noStrike" dirty="0">
                          <a:solidFill>
                            <a:srgbClr val="000000"/>
                          </a:solidFill>
                          <a:latin typeface="Calibri"/>
                        </a:rPr>
                        <a:t> </a:t>
                      </a:r>
                      <a:endParaRPr lang="en-GB" sz="1000" b="0" i="0" u="none" strike="noStrike" dirty="0">
                        <a:solidFill>
                          <a:srgbClr val="000000"/>
                        </a:solidFill>
                        <a:latin typeface="Calibri"/>
                      </a:endParaRPr>
                    </a:p>
                  </a:txBody>
                  <a:tcPr marL="7643" marR="7643" marT="7643" marB="0" anchor="b">
                    <a:lnL>
                      <a:noFill/>
                    </a:lnL>
                    <a:lnR w="1270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ctr" fontAlgn="b"/>
                      <a:r>
                        <a:rPr lang="en-US" sz="1000" b="0" i="0" u="none" strike="noStrike" dirty="0">
                          <a:solidFill>
                            <a:srgbClr val="000000"/>
                          </a:solidFill>
                          <a:latin typeface="Calibri"/>
                        </a:rPr>
                        <a:t>(0.016)</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(0.016)</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(0.016)</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(0.016)</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(0.016)</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fontAlgn="b"/>
                      <a:r>
                        <a:rPr lang="en-GB" sz="1000" b="0" i="0" u="none" strike="noStrike" dirty="0">
                          <a:solidFill>
                            <a:srgbClr val="000000"/>
                          </a:solidFill>
                          <a:latin typeface="Calibri"/>
                        </a:rPr>
                        <a:t> </a:t>
                      </a:r>
                    </a:p>
                  </a:txBody>
                  <a:tcPr marL="7643" marR="7643" marT="7643" marB="0" anchor="b">
                    <a:lnL w="12700" cap="flat" cmpd="sng" algn="ctr">
                      <a:solidFill>
                        <a:srgbClr val="FFFFFF"/>
                      </a:solidFill>
                      <a:prstDash val="solid"/>
                      <a:round/>
                      <a:headEnd type="none" w="med" len="med"/>
                      <a:tailEnd type="none" w="med" len="med"/>
                    </a:lnL>
                    <a:lnR>
                      <a:noFill/>
                    </a:lnR>
                    <a:lnT>
                      <a:noFill/>
                    </a:lnT>
                    <a:lnB>
                      <a:noFill/>
                    </a:lnB>
                    <a:solidFill>
                      <a:srgbClr val="FFFFFF"/>
                    </a:solidFill>
                  </a:tcPr>
                </a:tc>
              </a:tr>
              <a:tr h="168153">
                <a:tc>
                  <a:txBody>
                    <a:bodyPr/>
                    <a:lstStyle/>
                    <a:p>
                      <a:pPr algn="ctr" fontAlgn="b"/>
                      <a:r>
                        <a:rPr lang="en-US" sz="1000" b="0" i="0" u="none" strike="noStrike" dirty="0">
                          <a:solidFill>
                            <a:srgbClr val="000000"/>
                          </a:solidFill>
                          <a:latin typeface="Calibri"/>
                        </a:rPr>
                        <a:t>Size 250-999 employees</a:t>
                      </a:r>
                      <a:endParaRPr lang="en-GB" sz="1000" b="0" i="0" u="none" strike="noStrike" dirty="0">
                        <a:solidFill>
                          <a:srgbClr val="000000"/>
                        </a:solidFill>
                        <a:latin typeface="Calibri"/>
                      </a:endParaRPr>
                    </a:p>
                  </a:txBody>
                  <a:tcPr marL="7643" marR="7643" marT="7643" marB="0" anchor="b">
                    <a:lnL>
                      <a:noFill/>
                    </a:lnL>
                    <a:lnR w="1270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ctr" fontAlgn="b"/>
                      <a:r>
                        <a:rPr lang="en-US" sz="1000" b="0" i="0" u="none" strike="noStrike" dirty="0">
                          <a:solidFill>
                            <a:srgbClr val="000000"/>
                          </a:solidFill>
                          <a:latin typeface="Calibri"/>
                        </a:rPr>
                        <a:t>0.018</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0.019</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0.018</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0.012</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0.019</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fontAlgn="b"/>
                      <a:r>
                        <a:rPr lang="en-GB" sz="1000" b="0" i="0" u="none" strike="noStrike" dirty="0">
                          <a:solidFill>
                            <a:srgbClr val="000000"/>
                          </a:solidFill>
                          <a:latin typeface="Calibri"/>
                        </a:rPr>
                        <a:t> </a:t>
                      </a:r>
                    </a:p>
                  </a:txBody>
                  <a:tcPr marL="7643" marR="7643" marT="7643" marB="0" anchor="b">
                    <a:lnL w="12700" cap="flat" cmpd="sng" algn="ctr">
                      <a:solidFill>
                        <a:srgbClr val="FFFFFF"/>
                      </a:solidFill>
                      <a:prstDash val="solid"/>
                      <a:round/>
                      <a:headEnd type="none" w="med" len="med"/>
                      <a:tailEnd type="none" w="med" len="med"/>
                    </a:lnL>
                    <a:lnR>
                      <a:noFill/>
                    </a:lnR>
                    <a:lnT>
                      <a:noFill/>
                    </a:lnT>
                    <a:lnB>
                      <a:noFill/>
                    </a:lnB>
                    <a:solidFill>
                      <a:srgbClr val="FFFFFF"/>
                    </a:solidFill>
                  </a:tcPr>
                </a:tc>
              </a:tr>
              <a:tr h="168153">
                <a:tc>
                  <a:txBody>
                    <a:bodyPr/>
                    <a:lstStyle/>
                    <a:p>
                      <a:pPr algn="ctr" fontAlgn="b"/>
                      <a:r>
                        <a:rPr lang="en-US" sz="1000" b="0" i="0" u="none" strike="noStrike" dirty="0">
                          <a:solidFill>
                            <a:srgbClr val="000000"/>
                          </a:solidFill>
                          <a:latin typeface="Calibri"/>
                        </a:rPr>
                        <a:t> </a:t>
                      </a:r>
                      <a:endParaRPr lang="en-GB" sz="1000" b="0" i="0" u="none" strike="noStrike" dirty="0">
                        <a:solidFill>
                          <a:srgbClr val="000000"/>
                        </a:solidFill>
                        <a:latin typeface="Calibri"/>
                      </a:endParaRPr>
                    </a:p>
                  </a:txBody>
                  <a:tcPr marL="7643" marR="7643" marT="7643" marB="0" anchor="b">
                    <a:lnL>
                      <a:noFill/>
                    </a:lnL>
                    <a:lnR w="1270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ctr" fontAlgn="b"/>
                      <a:r>
                        <a:rPr lang="en-US" sz="1000" b="0" i="0" u="none" strike="noStrike" dirty="0">
                          <a:solidFill>
                            <a:srgbClr val="000000"/>
                          </a:solidFill>
                          <a:latin typeface="Calibri"/>
                        </a:rPr>
                        <a:t>(0.014)</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(0.014)</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(0.014)</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(0.014)</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(0.014)</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fontAlgn="b"/>
                      <a:r>
                        <a:rPr lang="en-GB" sz="1000" b="0" i="0" u="none" strike="noStrike" dirty="0">
                          <a:solidFill>
                            <a:srgbClr val="000000"/>
                          </a:solidFill>
                          <a:latin typeface="Calibri"/>
                        </a:rPr>
                        <a:t> </a:t>
                      </a:r>
                    </a:p>
                  </a:txBody>
                  <a:tcPr marL="7643" marR="7643" marT="7643" marB="0" anchor="b">
                    <a:lnL w="12700" cap="flat" cmpd="sng" algn="ctr">
                      <a:solidFill>
                        <a:srgbClr val="FFFFFF"/>
                      </a:solidFill>
                      <a:prstDash val="solid"/>
                      <a:round/>
                      <a:headEnd type="none" w="med" len="med"/>
                      <a:tailEnd type="none" w="med" len="med"/>
                    </a:lnL>
                    <a:lnR>
                      <a:noFill/>
                    </a:lnR>
                    <a:lnT>
                      <a:noFill/>
                    </a:lnT>
                    <a:lnB>
                      <a:noFill/>
                    </a:lnB>
                    <a:solidFill>
                      <a:srgbClr val="FFFFFF"/>
                    </a:solidFill>
                  </a:tcPr>
                </a:tc>
              </a:tr>
              <a:tr h="168153">
                <a:tc>
                  <a:txBody>
                    <a:bodyPr/>
                    <a:lstStyle/>
                    <a:p>
                      <a:pPr algn="ctr" fontAlgn="b"/>
                      <a:r>
                        <a:rPr lang="en-US" sz="1000" b="0" i="0" u="none" strike="noStrike" dirty="0">
                          <a:solidFill>
                            <a:srgbClr val="000000"/>
                          </a:solidFill>
                          <a:latin typeface="Calibri"/>
                        </a:rPr>
                        <a:t>Size 1000+ employees</a:t>
                      </a:r>
                      <a:endParaRPr lang="en-GB" sz="1000" b="0" i="0" u="none" strike="noStrike" dirty="0">
                        <a:solidFill>
                          <a:srgbClr val="000000"/>
                        </a:solidFill>
                        <a:latin typeface="Calibri"/>
                      </a:endParaRPr>
                    </a:p>
                  </a:txBody>
                  <a:tcPr marL="7643" marR="7643" marT="7643" marB="0" anchor="b">
                    <a:lnL>
                      <a:noFill/>
                    </a:lnL>
                    <a:lnR w="1270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ctr" fontAlgn="b"/>
                      <a:r>
                        <a:rPr lang="en-US" sz="1000" b="0" i="0" u="none" strike="noStrike" dirty="0">
                          <a:solidFill>
                            <a:srgbClr val="000000"/>
                          </a:solidFill>
                          <a:latin typeface="Calibri"/>
                        </a:rPr>
                        <a:t>0.037*</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0.032</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0.038*</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0.032</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0.041**</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fontAlgn="b"/>
                      <a:r>
                        <a:rPr lang="en-GB" sz="1000" b="0" i="0" u="none" strike="noStrike" dirty="0">
                          <a:solidFill>
                            <a:srgbClr val="000000"/>
                          </a:solidFill>
                          <a:latin typeface="Calibri"/>
                        </a:rPr>
                        <a:t> </a:t>
                      </a:r>
                    </a:p>
                  </a:txBody>
                  <a:tcPr marL="7643" marR="7643" marT="7643" marB="0" anchor="b">
                    <a:lnL w="12700" cap="flat" cmpd="sng" algn="ctr">
                      <a:solidFill>
                        <a:srgbClr val="FFFFFF"/>
                      </a:solidFill>
                      <a:prstDash val="solid"/>
                      <a:round/>
                      <a:headEnd type="none" w="med" len="med"/>
                      <a:tailEnd type="none" w="med" len="med"/>
                    </a:lnL>
                    <a:lnR>
                      <a:noFill/>
                    </a:lnR>
                    <a:lnT>
                      <a:noFill/>
                    </a:lnT>
                    <a:lnB>
                      <a:noFill/>
                    </a:lnB>
                    <a:solidFill>
                      <a:srgbClr val="FFFFFF"/>
                    </a:solidFill>
                  </a:tcPr>
                </a:tc>
              </a:tr>
              <a:tr h="168153">
                <a:tc>
                  <a:txBody>
                    <a:bodyPr/>
                    <a:lstStyle/>
                    <a:p>
                      <a:pPr algn="ctr" fontAlgn="b"/>
                      <a:r>
                        <a:rPr lang="en-US" sz="1000" b="0" i="0" u="none" strike="noStrike" dirty="0">
                          <a:solidFill>
                            <a:srgbClr val="000000"/>
                          </a:solidFill>
                          <a:latin typeface="Calibri"/>
                        </a:rPr>
                        <a:t> </a:t>
                      </a:r>
                      <a:endParaRPr lang="en-GB" sz="1000" b="0" i="0" u="none" strike="noStrike" dirty="0">
                        <a:solidFill>
                          <a:srgbClr val="000000"/>
                        </a:solidFill>
                        <a:latin typeface="Calibri"/>
                      </a:endParaRPr>
                    </a:p>
                  </a:txBody>
                  <a:tcPr marL="7643" marR="7643" marT="7643" marB="0" anchor="b">
                    <a:lnL>
                      <a:noFill/>
                    </a:lnL>
                    <a:lnR w="1270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ctr" fontAlgn="b"/>
                      <a:r>
                        <a:rPr lang="en-US" sz="1000" b="0" i="0" u="none" strike="noStrike" dirty="0">
                          <a:solidFill>
                            <a:srgbClr val="000000"/>
                          </a:solidFill>
                          <a:latin typeface="Calibri"/>
                        </a:rPr>
                        <a:t>(0.020)</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(0.020)</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(0.019)</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(0.020)</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(0.019)</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fontAlgn="b"/>
                      <a:r>
                        <a:rPr lang="en-GB" sz="1000" b="0" i="0" u="none" strike="noStrike" dirty="0">
                          <a:solidFill>
                            <a:srgbClr val="000000"/>
                          </a:solidFill>
                          <a:latin typeface="Calibri"/>
                        </a:rPr>
                        <a:t> </a:t>
                      </a:r>
                    </a:p>
                  </a:txBody>
                  <a:tcPr marL="7643" marR="7643" marT="7643" marB="0" anchor="b">
                    <a:lnL w="12700" cap="flat" cmpd="sng" algn="ctr">
                      <a:solidFill>
                        <a:srgbClr val="FFFFFF"/>
                      </a:solidFill>
                      <a:prstDash val="solid"/>
                      <a:round/>
                      <a:headEnd type="none" w="med" len="med"/>
                      <a:tailEnd type="none" w="med" len="med"/>
                    </a:lnL>
                    <a:lnR>
                      <a:noFill/>
                    </a:lnR>
                    <a:lnT>
                      <a:noFill/>
                    </a:lnT>
                    <a:lnB>
                      <a:noFill/>
                    </a:lnB>
                    <a:solidFill>
                      <a:srgbClr val="FFFFFF"/>
                    </a:solidFill>
                  </a:tcPr>
                </a:tc>
              </a:tr>
              <a:tr h="160510">
                <a:tc>
                  <a:txBody>
                    <a:bodyPr/>
                    <a:lstStyle/>
                    <a:p>
                      <a:pPr algn="ctr" fontAlgn="b"/>
                      <a:r>
                        <a:rPr lang="en-US" sz="1000" b="0" i="0" u="none" strike="noStrike" dirty="0">
                          <a:solidFill>
                            <a:srgbClr val="000000"/>
                          </a:solidFill>
                          <a:latin typeface="Calibri"/>
                        </a:rPr>
                        <a:t>Industry fixed effects (2 digit) x time effects</a:t>
                      </a:r>
                      <a:endParaRPr lang="en-GB" sz="1000" b="0" i="0" u="none" strike="noStrike" dirty="0">
                        <a:solidFill>
                          <a:srgbClr val="000000"/>
                        </a:solidFill>
                        <a:latin typeface="Calibri"/>
                      </a:endParaRPr>
                    </a:p>
                  </a:txBody>
                  <a:tcPr marL="7643" marR="7643" marT="7643"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yes</a:t>
                      </a:r>
                      <a:endParaRPr lang="en-GB" sz="1000" b="0" i="0" u="none" strike="noStrike" dirty="0">
                        <a:solidFill>
                          <a:srgbClr val="000000"/>
                        </a:solidFill>
                        <a:latin typeface="Calibri"/>
                      </a:endParaRPr>
                    </a:p>
                  </a:txBody>
                  <a:tcPr marL="7643" marR="7643" marT="7643" marB="0" anchor="b">
                    <a:lnL>
                      <a:noFill/>
                    </a:lnL>
                    <a:lnR>
                      <a:noFill/>
                    </a:lnR>
                    <a:lnT w="12700" cap="flat" cmpd="sng" algn="ctr">
                      <a:solidFill>
                        <a:srgbClr val="FFFFFF"/>
                      </a:solidFill>
                      <a:prstDash val="solid"/>
                      <a:round/>
                      <a:headEnd type="none" w="med" len="med"/>
                      <a:tailEnd type="none" w="med" len="med"/>
                    </a:lnT>
                    <a:lnB>
                      <a:noFill/>
                    </a:lnB>
                    <a:solidFill>
                      <a:srgbClr val="FFFFFF"/>
                    </a:solidFill>
                  </a:tcPr>
                </a:tc>
                <a:tc>
                  <a:txBody>
                    <a:bodyPr/>
                    <a:lstStyle/>
                    <a:p>
                      <a:pPr algn="ctr" fontAlgn="b"/>
                      <a:r>
                        <a:rPr lang="en-US" sz="1000" b="0" i="0" u="none" strike="noStrike" dirty="0">
                          <a:solidFill>
                            <a:srgbClr val="000000"/>
                          </a:solidFill>
                          <a:latin typeface="Calibri"/>
                        </a:rPr>
                        <a:t>yes</a:t>
                      </a:r>
                      <a:endParaRPr lang="en-GB" sz="1000" b="0" i="0" u="none" strike="noStrike" dirty="0">
                        <a:solidFill>
                          <a:srgbClr val="000000"/>
                        </a:solidFill>
                        <a:latin typeface="Calibri"/>
                      </a:endParaRPr>
                    </a:p>
                  </a:txBody>
                  <a:tcPr marL="7643" marR="7643" marT="7643" marB="0" anchor="b">
                    <a:lnL>
                      <a:noFill/>
                    </a:lnL>
                    <a:lnR>
                      <a:noFill/>
                    </a:lnR>
                    <a:lnT w="12700" cap="flat" cmpd="sng" algn="ctr">
                      <a:solidFill>
                        <a:srgbClr val="FFFFFF"/>
                      </a:solidFill>
                      <a:prstDash val="solid"/>
                      <a:round/>
                      <a:headEnd type="none" w="med" len="med"/>
                      <a:tailEnd type="none" w="med" len="med"/>
                    </a:lnT>
                    <a:lnB>
                      <a:noFill/>
                    </a:lnB>
                    <a:solidFill>
                      <a:srgbClr val="FFFFFF"/>
                    </a:solidFill>
                  </a:tcPr>
                </a:tc>
                <a:tc>
                  <a:txBody>
                    <a:bodyPr/>
                    <a:lstStyle/>
                    <a:p>
                      <a:pPr algn="ctr" fontAlgn="b"/>
                      <a:r>
                        <a:rPr lang="en-US" sz="1000" b="0" i="0" u="none" strike="noStrike" dirty="0">
                          <a:solidFill>
                            <a:srgbClr val="000000"/>
                          </a:solidFill>
                          <a:latin typeface="Calibri"/>
                        </a:rPr>
                        <a:t>yes</a:t>
                      </a:r>
                      <a:endParaRPr lang="en-GB" sz="1000" b="0" i="0" u="none" strike="noStrike" dirty="0">
                        <a:solidFill>
                          <a:srgbClr val="000000"/>
                        </a:solidFill>
                        <a:latin typeface="Calibri"/>
                      </a:endParaRPr>
                    </a:p>
                  </a:txBody>
                  <a:tcPr marL="7643" marR="7643" marT="7643" marB="0" anchor="b">
                    <a:lnL>
                      <a:noFill/>
                    </a:lnL>
                    <a:lnR>
                      <a:noFill/>
                    </a:lnR>
                    <a:lnT w="12700" cap="flat" cmpd="sng" algn="ctr">
                      <a:solidFill>
                        <a:srgbClr val="FFFFFF"/>
                      </a:solidFill>
                      <a:prstDash val="solid"/>
                      <a:round/>
                      <a:headEnd type="none" w="med" len="med"/>
                      <a:tailEnd type="none" w="med" len="med"/>
                    </a:lnT>
                    <a:lnB>
                      <a:noFill/>
                    </a:lnB>
                    <a:solidFill>
                      <a:srgbClr val="FFFFFF"/>
                    </a:solidFill>
                  </a:tcPr>
                </a:tc>
                <a:tc>
                  <a:txBody>
                    <a:bodyPr/>
                    <a:lstStyle/>
                    <a:p>
                      <a:pPr algn="ctr" fontAlgn="b"/>
                      <a:r>
                        <a:rPr lang="en-US" sz="1000" b="0" i="0" u="none" strike="noStrike" dirty="0">
                          <a:solidFill>
                            <a:srgbClr val="000000"/>
                          </a:solidFill>
                          <a:latin typeface="Calibri"/>
                        </a:rPr>
                        <a:t>yes</a:t>
                      </a:r>
                      <a:endParaRPr lang="en-GB" sz="1000" b="0" i="0" u="none" strike="noStrike" dirty="0">
                        <a:solidFill>
                          <a:srgbClr val="000000"/>
                        </a:solidFill>
                        <a:latin typeface="Calibri"/>
                      </a:endParaRPr>
                    </a:p>
                  </a:txBody>
                  <a:tcPr marL="7643" marR="7643" marT="7643" marB="0" anchor="b">
                    <a:lnL>
                      <a:noFill/>
                    </a:lnL>
                    <a:lnR>
                      <a:noFill/>
                    </a:lnR>
                    <a:lnT w="12700" cap="flat" cmpd="sng" algn="ctr">
                      <a:solidFill>
                        <a:srgbClr val="FFFFFF"/>
                      </a:solidFill>
                      <a:prstDash val="solid"/>
                      <a:round/>
                      <a:headEnd type="none" w="med" len="med"/>
                      <a:tailEnd type="none" w="med" len="med"/>
                    </a:lnT>
                    <a:lnB>
                      <a:noFill/>
                    </a:lnB>
                    <a:solidFill>
                      <a:srgbClr val="FFFFFF"/>
                    </a:solidFill>
                  </a:tcPr>
                </a:tc>
                <a:tc>
                  <a:txBody>
                    <a:bodyPr/>
                    <a:lstStyle/>
                    <a:p>
                      <a:pPr algn="ctr" fontAlgn="b"/>
                      <a:r>
                        <a:rPr lang="en-US" sz="1000" b="0" i="0" u="none" strike="noStrike" dirty="0">
                          <a:solidFill>
                            <a:srgbClr val="000000"/>
                          </a:solidFill>
                          <a:latin typeface="Calibri"/>
                        </a:rPr>
                        <a:t>yes</a:t>
                      </a:r>
                      <a:endParaRPr lang="en-GB" sz="1000" b="0" i="0" u="none" strike="noStrike" dirty="0">
                        <a:solidFill>
                          <a:srgbClr val="000000"/>
                        </a:solidFill>
                        <a:latin typeface="Calibri"/>
                      </a:endParaRPr>
                    </a:p>
                  </a:txBody>
                  <a:tcPr marL="7643" marR="7643" marT="7643" marB="0" anchor="b">
                    <a:lnL>
                      <a:noFill/>
                    </a:lnL>
                    <a:lnR>
                      <a:noFill/>
                    </a:lnR>
                    <a:lnT w="12700" cap="flat" cmpd="sng" algn="ctr">
                      <a:solidFill>
                        <a:srgbClr val="FFFFFF"/>
                      </a:solidFill>
                      <a:prstDash val="solid"/>
                      <a:round/>
                      <a:headEnd type="none" w="med" len="med"/>
                      <a:tailEnd type="none" w="med" len="med"/>
                    </a:lnT>
                    <a:lnB>
                      <a:noFill/>
                    </a:lnB>
                    <a:solidFill>
                      <a:srgbClr val="FFFFFF"/>
                    </a:solidFill>
                  </a:tcPr>
                </a:tc>
                <a:tc>
                  <a:txBody>
                    <a:bodyPr/>
                    <a:lstStyle/>
                    <a:p>
                      <a:pPr algn="l" fontAlgn="b"/>
                      <a:r>
                        <a:rPr lang="en-GB" sz="1000" b="0" i="0" u="none" strike="noStrike" dirty="0">
                          <a:solidFill>
                            <a:srgbClr val="000000"/>
                          </a:solidFill>
                          <a:latin typeface="Calibri"/>
                        </a:rPr>
                        <a:t> </a:t>
                      </a:r>
                    </a:p>
                  </a:txBody>
                  <a:tcPr marL="7643" marR="7643" marT="7643" marB="0" anchor="b">
                    <a:lnL>
                      <a:noFill/>
                    </a:lnL>
                    <a:lnR>
                      <a:noFill/>
                    </a:lnR>
                    <a:lnT>
                      <a:noFill/>
                    </a:lnT>
                    <a:lnB>
                      <a:noFill/>
                    </a:lnB>
                    <a:solidFill>
                      <a:srgbClr val="FFFFFF"/>
                    </a:solidFill>
                  </a:tcPr>
                </a:tc>
              </a:tr>
              <a:tr h="154395">
                <a:tc>
                  <a:txBody>
                    <a:bodyPr/>
                    <a:lstStyle/>
                    <a:p>
                      <a:pPr algn="l" fontAlgn="b"/>
                      <a:r>
                        <a:rPr lang="en-US" sz="1000" b="0" i="0" u="none" strike="noStrike" dirty="0">
                          <a:solidFill>
                            <a:srgbClr val="000000"/>
                          </a:solidFill>
                          <a:latin typeface="Calibri"/>
                        </a:rPr>
                        <a:t> </a:t>
                      </a:r>
                      <a:endParaRPr lang="en-GB" sz="1000" b="0" i="0" u="none" strike="noStrike" dirty="0">
                        <a:solidFill>
                          <a:srgbClr val="000000"/>
                        </a:solidFill>
                        <a:latin typeface="Calibri"/>
                      </a:endParaRPr>
                    </a:p>
                  </a:txBody>
                  <a:tcPr marL="7643" marR="7643" marT="7643"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endParaRPr lang="en-GB" sz="1000" b="0" i="0" u="none" strike="noStrike" dirty="0">
                        <a:solidFill>
                          <a:srgbClr val="000000"/>
                        </a:solidFill>
                        <a:latin typeface="Calibri"/>
                      </a:endParaRPr>
                    </a:p>
                  </a:txBody>
                  <a:tcPr marL="7643" marR="7643" marT="7643"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endParaRPr lang="en-GB" sz="1000" b="0" i="0" u="none" strike="noStrike" dirty="0">
                        <a:solidFill>
                          <a:srgbClr val="000000"/>
                        </a:solidFill>
                        <a:latin typeface="Calibri"/>
                      </a:endParaRPr>
                    </a:p>
                  </a:txBody>
                  <a:tcPr marL="7643" marR="7643" marT="7643"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endParaRPr lang="en-GB" sz="1000" b="0" i="0" u="none" strike="noStrike" dirty="0">
                        <a:solidFill>
                          <a:srgbClr val="000000"/>
                        </a:solidFill>
                        <a:latin typeface="Calibri"/>
                      </a:endParaRPr>
                    </a:p>
                  </a:txBody>
                  <a:tcPr marL="7643" marR="7643" marT="7643"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endParaRPr lang="en-GB" sz="1000" b="0" i="0" u="none" strike="noStrike" dirty="0">
                        <a:solidFill>
                          <a:srgbClr val="000000"/>
                        </a:solidFill>
                        <a:latin typeface="Calibri"/>
                      </a:endParaRPr>
                    </a:p>
                  </a:txBody>
                  <a:tcPr marL="7643" marR="7643" marT="7643"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endParaRPr lang="en-GB" sz="1000" b="0" i="0" u="none" strike="noStrike" dirty="0">
                        <a:solidFill>
                          <a:srgbClr val="000000"/>
                        </a:solidFill>
                        <a:latin typeface="Calibri"/>
                      </a:endParaRPr>
                    </a:p>
                  </a:txBody>
                  <a:tcPr marL="7643" marR="7643" marT="7643" marB="0" anchor="b">
                    <a:lnL>
                      <a:noFill/>
                    </a:lnL>
                    <a:lnR>
                      <a:noFill/>
                    </a:lnR>
                    <a:lnT>
                      <a:noFill/>
                    </a:lnT>
                    <a:lnB>
                      <a:noFill/>
                    </a:lnB>
                    <a:solidFill>
                      <a:srgbClr val="FFFFFF"/>
                    </a:solidFill>
                  </a:tcPr>
                </a:tc>
                <a:tc>
                  <a:txBody>
                    <a:bodyPr/>
                    <a:lstStyle/>
                    <a:p>
                      <a:pPr algn="l" fontAlgn="b"/>
                      <a:r>
                        <a:rPr lang="en-GB" sz="1000" b="0" i="0" u="none" strike="noStrike" dirty="0">
                          <a:solidFill>
                            <a:srgbClr val="000000"/>
                          </a:solidFill>
                          <a:latin typeface="Calibri"/>
                        </a:rPr>
                        <a:t> </a:t>
                      </a:r>
                    </a:p>
                  </a:txBody>
                  <a:tcPr marL="7643" marR="7643" marT="7643" marB="0" anchor="b">
                    <a:lnL>
                      <a:noFill/>
                    </a:lnL>
                    <a:lnR>
                      <a:noFill/>
                    </a:lnR>
                    <a:lnT>
                      <a:noFill/>
                    </a:lnT>
                    <a:lnB>
                      <a:noFill/>
                    </a:lnB>
                    <a:solidFill>
                      <a:srgbClr val="FFFFFF"/>
                    </a:solidFill>
                  </a:tcPr>
                </a:tc>
              </a:tr>
              <a:tr h="168153">
                <a:tc>
                  <a:txBody>
                    <a:bodyPr/>
                    <a:lstStyle/>
                    <a:p>
                      <a:pPr algn="ctr" fontAlgn="b"/>
                      <a:r>
                        <a:rPr lang="en-US" sz="1000" b="0" i="0" u="none" strike="noStrike" dirty="0">
                          <a:solidFill>
                            <a:srgbClr val="000000"/>
                          </a:solidFill>
                          <a:latin typeface="Calibri"/>
                        </a:rPr>
                        <a:t>Observations</a:t>
                      </a:r>
                      <a:endParaRPr lang="en-GB" sz="1000" b="0" i="0" u="none" strike="noStrike" dirty="0">
                        <a:solidFill>
                          <a:srgbClr val="000000"/>
                        </a:solidFill>
                        <a:latin typeface="Calibri"/>
                      </a:endParaRPr>
                    </a:p>
                  </a:txBody>
                  <a:tcPr marL="7643" marR="7643" marT="7643"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5,702</a:t>
                      </a:r>
                      <a:endParaRPr lang="en-GB" sz="1000" b="0" i="0" u="none" strike="noStrike" dirty="0">
                        <a:solidFill>
                          <a:srgbClr val="000000"/>
                        </a:solidFill>
                        <a:latin typeface="Calibri"/>
                      </a:endParaRPr>
                    </a:p>
                  </a:txBody>
                  <a:tcPr marL="7643" marR="7643" marT="7643" marB="0" anchor="b">
                    <a:lnL>
                      <a:noFill/>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latin typeface="Calibri"/>
                        </a:rPr>
                        <a:t>5,690</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latin typeface="Calibri"/>
                        </a:rPr>
                        <a:t>5,702</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latin typeface="Calibri"/>
                        </a:rPr>
                        <a:t>5,695</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latin typeface="Calibri"/>
                        </a:rPr>
                        <a:t>5,707</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FFFFFF"/>
                    </a:solidFill>
                  </a:tcPr>
                </a:tc>
                <a:tc>
                  <a:txBody>
                    <a:bodyPr/>
                    <a:lstStyle/>
                    <a:p>
                      <a:pPr algn="l" fontAlgn="b"/>
                      <a:r>
                        <a:rPr lang="en-GB" sz="1000" b="0" i="0" u="none" strike="noStrike" dirty="0">
                          <a:solidFill>
                            <a:srgbClr val="000000"/>
                          </a:solidFill>
                          <a:latin typeface="Calibri"/>
                        </a:rPr>
                        <a:t> </a:t>
                      </a:r>
                    </a:p>
                  </a:txBody>
                  <a:tcPr marL="7643" marR="7643" marT="7643" marB="0" anchor="b">
                    <a:lnL w="12700" cap="flat" cmpd="sng" algn="ctr">
                      <a:solidFill>
                        <a:srgbClr val="FFFFFF"/>
                      </a:solidFill>
                      <a:prstDash val="solid"/>
                      <a:round/>
                      <a:headEnd type="none" w="med" len="med"/>
                      <a:tailEnd type="none" w="med" len="med"/>
                    </a:lnL>
                    <a:lnR>
                      <a:noFill/>
                    </a:lnR>
                    <a:lnT>
                      <a:noFill/>
                    </a:lnT>
                    <a:lnB>
                      <a:noFill/>
                    </a:lnB>
                    <a:solidFill>
                      <a:srgbClr val="FFFFFF"/>
                    </a:solidFill>
                  </a:tcPr>
                </a:tc>
              </a:tr>
              <a:tr h="168153">
                <a:tc>
                  <a:txBody>
                    <a:bodyPr/>
                    <a:lstStyle/>
                    <a:p>
                      <a:pPr algn="ctr" fontAlgn="b"/>
                      <a:r>
                        <a:rPr lang="en-US" sz="1000" b="0" i="0" u="none" strike="noStrike" dirty="0">
                          <a:solidFill>
                            <a:srgbClr val="000000"/>
                          </a:solidFill>
                          <a:latin typeface="Calibri"/>
                        </a:rPr>
                        <a:t>Rsq</a:t>
                      </a:r>
                      <a:endParaRPr lang="en-GB" sz="1000" b="0" i="0" u="none" strike="noStrike" dirty="0">
                        <a:solidFill>
                          <a:srgbClr val="000000"/>
                        </a:solidFill>
                        <a:latin typeface="Calibri"/>
                      </a:endParaRPr>
                    </a:p>
                  </a:txBody>
                  <a:tcPr marL="7643" marR="7643" marT="7643"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0.857</a:t>
                      </a:r>
                      <a:endParaRPr lang="en-GB" sz="1000" b="0" i="0" u="none" strike="noStrike" dirty="0">
                        <a:solidFill>
                          <a:srgbClr val="000000"/>
                        </a:solidFill>
                        <a:latin typeface="Calibri"/>
                      </a:endParaRPr>
                    </a:p>
                  </a:txBody>
                  <a:tcPr marL="7643" marR="7643" marT="7643" marB="0" anchor="b">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0.857</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0.857</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0.857</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0.857</a:t>
                      </a:r>
                      <a:endParaRPr lang="en-GB" sz="10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fontAlgn="b"/>
                      <a:r>
                        <a:rPr lang="en-GB" sz="1000" b="0" i="0" u="none" strike="noStrike" dirty="0">
                          <a:solidFill>
                            <a:srgbClr val="000000"/>
                          </a:solidFill>
                          <a:latin typeface="Calibri"/>
                        </a:rPr>
                        <a:t> </a:t>
                      </a:r>
                    </a:p>
                  </a:txBody>
                  <a:tcPr marL="7643" marR="7643" marT="7643" marB="0" anchor="b">
                    <a:lnL w="12700" cap="flat" cmpd="sng" algn="ctr">
                      <a:solidFill>
                        <a:srgbClr val="FFFFFF"/>
                      </a:solidFill>
                      <a:prstDash val="solid"/>
                      <a:round/>
                      <a:headEnd type="none" w="med" len="med"/>
                      <a:tailEnd type="none" w="med" len="med"/>
                    </a:lnL>
                    <a:lnR>
                      <a:noFill/>
                    </a:lnR>
                    <a:lnT>
                      <a:noFill/>
                    </a:lnT>
                    <a:lnB>
                      <a:noFill/>
                    </a:lnB>
                    <a:solidFill>
                      <a:srgbClr val="FFFFFF"/>
                    </a:solidFill>
                  </a:tcPr>
                </a:tc>
              </a:tr>
              <a:tr h="154395">
                <a:tc>
                  <a:txBody>
                    <a:bodyPr/>
                    <a:lstStyle/>
                    <a:p>
                      <a:pPr algn="l" fontAlgn="b"/>
                      <a:r>
                        <a:rPr lang="en-US" sz="1000" b="0" i="0" u="none" strike="noStrike" dirty="0">
                          <a:solidFill>
                            <a:srgbClr val="000000"/>
                          </a:solidFill>
                          <a:latin typeface="Calibri"/>
                        </a:rPr>
                        <a:t> </a:t>
                      </a:r>
                      <a:endParaRPr lang="en-GB" sz="1000" b="0" i="0" u="none" strike="noStrike" dirty="0">
                        <a:solidFill>
                          <a:srgbClr val="000000"/>
                        </a:solidFill>
                        <a:latin typeface="Calibri"/>
                      </a:endParaRPr>
                    </a:p>
                  </a:txBody>
                  <a:tcPr marL="7643" marR="7643" marT="7643"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latin typeface="Calibri"/>
                        </a:rPr>
                        <a:t> </a:t>
                      </a:r>
                      <a:endParaRPr lang="en-GB" sz="1000" b="0" i="0" u="none" strike="noStrike" dirty="0">
                        <a:solidFill>
                          <a:srgbClr val="000000"/>
                        </a:solidFill>
                        <a:latin typeface="Calibri"/>
                      </a:endParaRPr>
                    </a:p>
                  </a:txBody>
                  <a:tcPr marL="7643" marR="7643" marT="7643" marB="0" anchor="b">
                    <a:lnL>
                      <a:noFill/>
                    </a:lnL>
                    <a:lnR>
                      <a:noFill/>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latin typeface="Calibri"/>
                        </a:rPr>
                        <a:t> </a:t>
                      </a:r>
                      <a:endParaRPr lang="en-GB" sz="1000" b="0" i="0" u="none" strike="noStrike" dirty="0">
                        <a:solidFill>
                          <a:srgbClr val="000000"/>
                        </a:solidFill>
                        <a:latin typeface="Calibri"/>
                      </a:endParaRPr>
                    </a:p>
                  </a:txBody>
                  <a:tcPr marL="7643" marR="7643" marT="7643" marB="0" anchor="b">
                    <a:lnL>
                      <a:noFill/>
                    </a:lnL>
                    <a:lnR>
                      <a:noFill/>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latin typeface="Calibri"/>
                        </a:rPr>
                        <a:t> </a:t>
                      </a:r>
                      <a:endParaRPr lang="en-GB" sz="1000" b="0" i="0" u="none" strike="noStrike" dirty="0">
                        <a:solidFill>
                          <a:srgbClr val="000000"/>
                        </a:solidFill>
                        <a:latin typeface="Calibri"/>
                      </a:endParaRPr>
                    </a:p>
                  </a:txBody>
                  <a:tcPr marL="7643" marR="7643" marT="7643" marB="0" anchor="b">
                    <a:lnL>
                      <a:noFill/>
                    </a:lnL>
                    <a:lnR>
                      <a:noFill/>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latin typeface="Calibri"/>
                        </a:rPr>
                        <a:t> </a:t>
                      </a:r>
                      <a:endParaRPr lang="en-GB" sz="1000" b="0" i="0" u="none" strike="noStrike" dirty="0">
                        <a:solidFill>
                          <a:srgbClr val="000000"/>
                        </a:solidFill>
                        <a:latin typeface="Calibri"/>
                      </a:endParaRPr>
                    </a:p>
                  </a:txBody>
                  <a:tcPr marL="7643" marR="7643" marT="7643" marB="0" anchor="b">
                    <a:lnL>
                      <a:noFill/>
                    </a:lnL>
                    <a:lnR>
                      <a:noFill/>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latin typeface="Calibri"/>
                        </a:rPr>
                        <a:t> </a:t>
                      </a:r>
                      <a:endParaRPr lang="en-GB" sz="1000" b="0" i="0" u="none" strike="noStrike" dirty="0">
                        <a:solidFill>
                          <a:srgbClr val="000000"/>
                        </a:solidFill>
                        <a:latin typeface="Calibri"/>
                      </a:endParaRPr>
                    </a:p>
                  </a:txBody>
                  <a:tcPr marL="7643" marR="7643" marT="7643" marB="0" anchor="b">
                    <a:lnL>
                      <a:noFill/>
                    </a:lnL>
                    <a:lnR>
                      <a:noFill/>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1000" b="0" i="0" u="none" strike="noStrike" dirty="0">
                          <a:solidFill>
                            <a:srgbClr val="000000"/>
                          </a:solidFill>
                          <a:latin typeface="Calibri"/>
                        </a:rPr>
                        <a:t> </a:t>
                      </a:r>
                    </a:p>
                  </a:txBody>
                  <a:tcPr marL="7643" marR="7643" marT="7643"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17707">
                <a:tc gridSpan="7">
                  <a:txBody>
                    <a:bodyPr/>
                    <a:lstStyle/>
                    <a:p>
                      <a:pPr algn="l" fontAlgn="b"/>
                      <a:r>
                        <a:rPr lang="en-US" sz="700" b="0" i="0" u="none" strike="noStrike" dirty="0">
                          <a:solidFill>
                            <a:srgbClr val="000000"/>
                          </a:solidFill>
                          <a:latin typeface="Calibri"/>
                        </a:rPr>
                        <a:t>Notes: Marginal effects; CIS4 (2002-2004)andCIS6 (2006-2008); manufacturing and market services (excluding finance); robust regression; std errs in brackets.</a:t>
                      </a:r>
                      <a:endParaRPr lang="en-GB" sz="700" b="0" i="0" u="none" strike="noStrike" dirty="0">
                        <a:solidFill>
                          <a:srgbClr val="000000"/>
                        </a:solidFill>
                        <a:latin typeface="Calibri"/>
                      </a:endParaRPr>
                    </a:p>
                  </a:txBody>
                  <a:tcPr marL="7643" marR="7643" marT="764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1143000"/>
          </a:xfrm>
        </p:spPr>
        <p:txBody>
          <a:bodyPr>
            <a:normAutofit fontScale="90000"/>
          </a:bodyPr>
          <a:lstStyle/>
          <a:p>
            <a:r>
              <a:rPr lang="en-IE" sz="3200" dirty="0" smtClean="0"/>
              <a:t>Complementarities-in-Use. </a:t>
            </a:r>
            <a:br>
              <a:rPr lang="en-IE" sz="3200" dirty="0" smtClean="0"/>
            </a:br>
            <a:r>
              <a:rPr lang="en-IE" sz="3200" dirty="0" smtClean="0"/>
              <a:t>Innovation Expenditures and Organisational Capital</a:t>
            </a:r>
            <a:endParaRPr lang="en-IE" sz="3200" dirty="0"/>
          </a:p>
        </p:txBody>
      </p:sp>
      <p:sp>
        <p:nvSpPr>
          <p:cNvPr id="3" name="Content Placeholder 2"/>
          <p:cNvSpPr>
            <a:spLocks noGrp="1"/>
          </p:cNvSpPr>
          <p:nvPr>
            <p:ph idx="1"/>
          </p:nvPr>
        </p:nvSpPr>
        <p:spPr>
          <a:xfrm>
            <a:off x="107504" y="5301208"/>
            <a:ext cx="8928992" cy="648072"/>
          </a:xfrm>
        </p:spPr>
        <p:txBody>
          <a:bodyPr>
            <a:noAutofit/>
          </a:bodyPr>
          <a:lstStyle/>
          <a:p>
            <a:pPr>
              <a:spcBef>
                <a:spcPts val="600"/>
              </a:spcBef>
              <a:spcAft>
                <a:spcPts val="600"/>
              </a:spcAft>
              <a:buNone/>
            </a:pPr>
            <a:r>
              <a:rPr lang="en-GB" sz="1800" b="1" dirty="0"/>
              <a:t>Kernel density of </a:t>
            </a:r>
            <a:r>
              <a:rPr lang="en-GB" sz="1800" b="1" dirty="0" smtClean="0"/>
              <a:t>organisational capital </a:t>
            </a:r>
            <a:r>
              <a:rPr lang="en-GB" sz="1800" b="1" dirty="0"/>
              <a:t>per </a:t>
            </a:r>
            <a:r>
              <a:rPr lang="en-GB" sz="1800" b="1" dirty="0" smtClean="0"/>
              <a:t>employee </a:t>
            </a:r>
            <a:r>
              <a:rPr lang="en-GB" sz="1800" b="1" dirty="0"/>
              <a:t>for firms with </a:t>
            </a:r>
            <a:r>
              <a:rPr lang="en-GB" sz="1800" b="1" dirty="0" smtClean="0"/>
              <a:t>above and below median innovation expenditure (deviation from NACE 2-digit sector and year averages).</a:t>
            </a:r>
            <a:r>
              <a:rPr lang="en-GB" sz="1800" dirty="0" smtClean="0"/>
              <a:t> </a:t>
            </a:r>
          </a:p>
          <a:p>
            <a:pPr>
              <a:spcBef>
                <a:spcPts val="600"/>
              </a:spcBef>
              <a:spcAft>
                <a:spcPts val="600"/>
              </a:spcAft>
              <a:buNone/>
            </a:pPr>
            <a:r>
              <a:rPr lang="en-GB" sz="1200" dirty="0" smtClean="0"/>
              <a:t>Data</a:t>
            </a:r>
            <a:r>
              <a:rPr lang="en-GB" sz="1200" dirty="0"/>
              <a:t>: UK CIS 4 and 6, years 2002-2004, 2006-2008. K-S test statistic </a:t>
            </a:r>
            <a:r>
              <a:rPr lang="en-GB" sz="1200" dirty="0" smtClean="0"/>
              <a:t>0.1663 </a:t>
            </a:r>
            <a:r>
              <a:rPr lang="en-GB" sz="1200" dirty="0"/>
              <a:t>(</a:t>
            </a:r>
            <a:r>
              <a:rPr lang="en-GB" sz="1200" dirty="0" smtClean="0"/>
              <a:t>p-value</a:t>
            </a:r>
            <a:r>
              <a:rPr lang="en-GB" sz="1200" dirty="0"/>
              <a:t>=  0.000).</a:t>
            </a:r>
            <a:endParaRPr lang="en-IE" sz="1200" i="1" dirty="0" smtClean="0"/>
          </a:p>
          <a:p>
            <a:pPr lvl="1">
              <a:spcBef>
                <a:spcPts val="600"/>
              </a:spcBef>
              <a:spcAft>
                <a:spcPts val="600"/>
              </a:spcAft>
            </a:pPr>
            <a:endParaRPr lang="en-IE" sz="1800" dirty="0"/>
          </a:p>
        </p:txBody>
      </p:sp>
      <p:pic>
        <p:nvPicPr>
          <p:cNvPr id="5" name="Picture 4"/>
          <p:cNvPicPr>
            <a:picLocks noChangeAspect="1"/>
          </p:cNvPicPr>
          <p:nvPr/>
        </p:nvPicPr>
        <p:blipFill>
          <a:blip r:embed="rId2" cstate="print"/>
          <a:srcRect l="5959" t="4071" r="3538" b="17557"/>
          <a:stretch>
            <a:fillRect/>
          </a:stretch>
        </p:blipFill>
        <p:spPr bwMode="auto">
          <a:xfrm>
            <a:off x="1677482" y="1268760"/>
            <a:ext cx="5789036" cy="3669630"/>
          </a:xfrm>
          <a:prstGeom prst="rect">
            <a:avLst/>
          </a:prstGeom>
          <a:noFill/>
          <a:ln w="9525">
            <a:noFill/>
            <a:miter lim="800000"/>
            <a:headEnd/>
            <a:tailEnd/>
          </a:ln>
        </p:spPr>
      </p:pic>
      <p:cxnSp>
        <p:nvCxnSpPr>
          <p:cNvPr id="8" name="Straight Arrow Connector 7"/>
          <p:cNvCxnSpPr/>
          <p:nvPr/>
        </p:nvCxnSpPr>
        <p:spPr>
          <a:xfrm flipH="1">
            <a:off x="5940152" y="2996952"/>
            <a:ext cx="504056"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444208" y="2492896"/>
            <a:ext cx="2592288" cy="646331"/>
          </a:xfrm>
          <a:prstGeom prst="rect">
            <a:avLst/>
          </a:prstGeom>
          <a:noFill/>
        </p:spPr>
        <p:txBody>
          <a:bodyPr wrap="square" rtlCol="0">
            <a:spAutoFit/>
          </a:bodyPr>
          <a:lstStyle/>
          <a:p>
            <a:r>
              <a:rPr lang="en-GB" dirty="0" smtClean="0"/>
              <a:t>Firms with </a:t>
            </a:r>
            <a:r>
              <a:rPr lang="en-GB" dirty="0" smtClean="0">
                <a:solidFill>
                  <a:srgbClr val="FF0000"/>
                </a:solidFill>
              </a:rPr>
              <a:t>above</a:t>
            </a:r>
            <a:r>
              <a:rPr lang="en-GB" dirty="0" smtClean="0"/>
              <a:t> median innovation expenditures</a:t>
            </a:r>
            <a:endParaRPr lang="en-GB" dirty="0"/>
          </a:p>
        </p:txBody>
      </p:sp>
      <p:sp>
        <p:nvSpPr>
          <p:cNvPr id="10" name="TextBox 9"/>
          <p:cNvSpPr txBox="1"/>
          <p:nvPr/>
        </p:nvSpPr>
        <p:spPr>
          <a:xfrm>
            <a:off x="2123728" y="1268760"/>
            <a:ext cx="2592288" cy="646331"/>
          </a:xfrm>
          <a:prstGeom prst="rect">
            <a:avLst/>
          </a:prstGeom>
          <a:noFill/>
        </p:spPr>
        <p:txBody>
          <a:bodyPr wrap="square" rtlCol="0">
            <a:spAutoFit/>
          </a:bodyPr>
          <a:lstStyle/>
          <a:p>
            <a:r>
              <a:rPr lang="en-GB" dirty="0" smtClean="0"/>
              <a:t>Firms with </a:t>
            </a:r>
            <a:r>
              <a:rPr lang="en-GB" dirty="0" smtClean="0">
                <a:solidFill>
                  <a:srgbClr val="FF0000"/>
                </a:solidFill>
              </a:rPr>
              <a:t>below</a:t>
            </a:r>
            <a:r>
              <a:rPr lang="en-GB" dirty="0" smtClean="0"/>
              <a:t> median innovation expenditures</a:t>
            </a:r>
            <a:endParaRPr lang="en-GB" dirty="0"/>
          </a:p>
        </p:txBody>
      </p:sp>
      <p:cxnSp>
        <p:nvCxnSpPr>
          <p:cNvPr id="12" name="Straight Arrow Connector 11"/>
          <p:cNvCxnSpPr/>
          <p:nvPr/>
        </p:nvCxnSpPr>
        <p:spPr>
          <a:xfrm>
            <a:off x="4319972" y="1844824"/>
            <a:ext cx="504056"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6962028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1143000"/>
          </a:xfrm>
        </p:spPr>
        <p:txBody>
          <a:bodyPr>
            <a:normAutofit/>
          </a:bodyPr>
          <a:lstStyle/>
          <a:p>
            <a:r>
              <a:rPr lang="en-IE" sz="3200" dirty="0" smtClean="0"/>
              <a:t>Other Results</a:t>
            </a:r>
            <a:endParaRPr lang="en-IE" sz="3200" dirty="0"/>
          </a:p>
        </p:txBody>
      </p:sp>
      <p:sp>
        <p:nvSpPr>
          <p:cNvPr id="3" name="Content Placeholder 2"/>
          <p:cNvSpPr>
            <a:spLocks noGrp="1"/>
          </p:cNvSpPr>
          <p:nvPr>
            <p:ph idx="1"/>
          </p:nvPr>
        </p:nvSpPr>
        <p:spPr>
          <a:xfrm>
            <a:off x="457200" y="836712"/>
            <a:ext cx="8229600" cy="5472609"/>
          </a:xfrm>
        </p:spPr>
        <p:txBody>
          <a:bodyPr>
            <a:noAutofit/>
          </a:bodyPr>
          <a:lstStyle/>
          <a:p>
            <a:pPr marL="457200" indent="-457200">
              <a:spcBef>
                <a:spcPts val="600"/>
              </a:spcBef>
            </a:pPr>
            <a:r>
              <a:rPr lang="en-IE" sz="2200" dirty="0" smtClean="0"/>
              <a:t>Excluding innovation expenditure in the innovation output equation</a:t>
            </a:r>
          </a:p>
          <a:p>
            <a:pPr marL="857250" lvl="1" indent="-457200">
              <a:spcBef>
                <a:spcPts val="600"/>
              </a:spcBef>
            </a:pPr>
            <a:r>
              <a:rPr lang="en-IE" sz="1800" dirty="0" smtClean="0"/>
              <a:t>Organisational capital becomes positive and significant</a:t>
            </a:r>
          </a:p>
          <a:p>
            <a:pPr marL="457200" indent="-457200">
              <a:spcBef>
                <a:spcPts val="600"/>
              </a:spcBef>
            </a:pPr>
            <a:r>
              <a:rPr lang="en-IE" sz="2200" dirty="0" smtClean="0"/>
              <a:t>Additional controls to take into account known complementarities do not change the overall pattern of results</a:t>
            </a:r>
          </a:p>
          <a:p>
            <a:pPr marL="857250" lvl="1" indent="-457200">
              <a:spcBef>
                <a:spcPts val="600"/>
              </a:spcBef>
            </a:pPr>
            <a:r>
              <a:rPr lang="en-IE" sz="1800" dirty="0" smtClean="0"/>
              <a:t>Foreign ownership</a:t>
            </a:r>
          </a:p>
          <a:p>
            <a:pPr marL="857250" lvl="1" indent="-457200">
              <a:spcBef>
                <a:spcPts val="600"/>
              </a:spcBef>
            </a:pPr>
            <a:r>
              <a:rPr lang="en-IE" sz="1800" dirty="0" smtClean="0"/>
              <a:t>IT capital</a:t>
            </a:r>
            <a:endParaRPr lang="en-IE" sz="1800" b="1" dirty="0" smtClean="0">
              <a:solidFill>
                <a:srgbClr val="FF0000"/>
              </a:solidFill>
            </a:endParaRPr>
          </a:p>
          <a:p>
            <a:pPr marL="457200" indent="-457200">
              <a:spcBef>
                <a:spcPts val="600"/>
              </a:spcBef>
            </a:pPr>
            <a:r>
              <a:rPr lang="en-IE" sz="2200" dirty="0" smtClean="0"/>
              <a:t>Alternate specifications </a:t>
            </a:r>
          </a:p>
          <a:p>
            <a:pPr marL="857250" lvl="1" indent="-457200">
              <a:spcBef>
                <a:spcPts val="600"/>
              </a:spcBef>
            </a:pPr>
            <a:r>
              <a:rPr lang="en-IE" sz="1800" dirty="0" smtClean="0"/>
              <a:t>Linear employment term to measure firm size/inclusion in all equations does not change the pattern of results </a:t>
            </a:r>
          </a:p>
          <a:p>
            <a:pPr marL="857250" lvl="1" indent="-457200">
              <a:spcBef>
                <a:spcPts val="600"/>
              </a:spcBef>
            </a:pPr>
            <a:r>
              <a:rPr lang="en-IE" sz="1800" dirty="0" smtClean="0"/>
              <a:t>Using OLS to estimate the productivity equation we find that innovation output is not statistically significant</a:t>
            </a:r>
          </a:p>
          <a:p>
            <a:pPr marL="857250" lvl="1" indent="-457200">
              <a:spcBef>
                <a:spcPts val="600"/>
              </a:spcBef>
            </a:pPr>
            <a:r>
              <a:rPr lang="en-IE" sz="1800" dirty="0" smtClean="0"/>
              <a:t>Lagged dependent variable in the productivity equation alters the magnitudes of some of the long run output elasticities</a:t>
            </a:r>
          </a:p>
          <a:p>
            <a:pPr marL="857250" lvl="1" indent="-457200">
              <a:spcBef>
                <a:spcPts val="600"/>
              </a:spcBef>
            </a:pPr>
            <a:r>
              <a:rPr lang="en-IE" sz="1800" dirty="0" smtClean="0"/>
              <a:t>Single innovation indicator</a:t>
            </a:r>
          </a:p>
          <a:p>
            <a:pPr marL="857250" lvl="1" indent="-457200">
              <a:spcBef>
                <a:spcPts val="600"/>
              </a:spcBef>
            </a:pPr>
            <a:r>
              <a:rPr lang="en-IE" sz="1800" dirty="0" smtClean="0"/>
              <a:t>Innovation inputs in the productivity equation</a:t>
            </a:r>
            <a:endParaRPr lang="en-IE" sz="22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408"/>
            <a:ext cx="8229600" cy="1512168"/>
          </a:xfrm>
        </p:spPr>
        <p:txBody>
          <a:bodyPr>
            <a:normAutofit/>
          </a:bodyPr>
          <a:lstStyle/>
          <a:p>
            <a:r>
              <a:rPr lang="en-IE" sz="3200" dirty="0" smtClean="0"/>
              <a:t>Conclusions</a:t>
            </a:r>
            <a:endParaRPr lang="en-IE" sz="3200" dirty="0"/>
          </a:p>
        </p:txBody>
      </p:sp>
      <p:sp>
        <p:nvSpPr>
          <p:cNvPr id="3" name="Content Placeholder 2"/>
          <p:cNvSpPr>
            <a:spLocks noGrp="1"/>
          </p:cNvSpPr>
          <p:nvPr>
            <p:ph idx="1"/>
          </p:nvPr>
        </p:nvSpPr>
        <p:spPr>
          <a:xfrm>
            <a:off x="323528" y="1052736"/>
            <a:ext cx="8568952" cy="5040560"/>
          </a:xfrm>
        </p:spPr>
        <p:txBody>
          <a:bodyPr>
            <a:noAutofit/>
          </a:bodyPr>
          <a:lstStyle/>
          <a:p>
            <a:r>
              <a:rPr lang="en-GB" sz="2200" dirty="0" smtClean="0"/>
              <a:t>Organisational capital contributes to business performance both directly and indirectly via the innovation process.</a:t>
            </a:r>
          </a:p>
          <a:p>
            <a:r>
              <a:rPr lang="en-GB" sz="2200" dirty="0" smtClean="0"/>
              <a:t>The association between organisational capital and innovation performance occurs mainly via the intensity of </a:t>
            </a:r>
            <a:r>
              <a:rPr lang="en-GB" sz="2200" dirty="0"/>
              <a:t>innovation </a:t>
            </a:r>
            <a:r>
              <a:rPr lang="en-GB" sz="2200" dirty="0" smtClean="0"/>
              <a:t>investments.</a:t>
            </a:r>
          </a:p>
          <a:p>
            <a:pPr lvl="1"/>
            <a:r>
              <a:rPr lang="en-GB" sz="1600" dirty="0" smtClean="0"/>
              <a:t>Measurement issues (a sensible distinction between innovation inputs/outputs)?</a:t>
            </a:r>
          </a:p>
          <a:p>
            <a:pPr lvl="1"/>
            <a:r>
              <a:rPr lang="en-GB" sz="1600" dirty="0" smtClean="0"/>
              <a:t>Organisational capital as an input to strategic decision making; Organisational capital as absorptive capacity</a:t>
            </a:r>
          </a:p>
          <a:p>
            <a:r>
              <a:rPr lang="en-IE" sz="2200" dirty="0" smtClean="0"/>
              <a:t>And is persistent across broad sectors</a:t>
            </a:r>
          </a:p>
          <a:p>
            <a:pPr lvl="1"/>
            <a:r>
              <a:rPr lang="en-IE" sz="1600" dirty="0" smtClean="0"/>
              <a:t>Knowledge Intensive Services, Other Services, High Tech Manufacturing, Low (Medium) Tech Manufacturing</a:t>
            </a:r>
          </a:p>
          <a:p>
            <a:r>
              <a:rPr lang="en-GB" sz="2200" dirty="0" smtClean="0"/>
              <a:t>Firm-specific organisational capital is positively associated </a:t>
            </a:r>
            <a:r>
              <a:rPr lang="en-GB" sz="2200" dirty="0"/>
              <a:t>with </a:t>
            </a:r>
            <a:r>
              <a:rPr lang="en-GB" sz="2200" dirty="0" smtClean="0"/>
              <a:t>firm’s productivity levels. This correlation is very high, </a:t>
            </a:r>
            <a:r>
              <a:rPr lang="en-GB" sz="2200" i="1" dirty="0" smtClean="0"/>
              <a:t>even when controlling for workforce qualifications (and innovation)</a:t>
            </a:r>
            <a:r>
              <a:rPr lang="en-GB" sz="2200" dirty="0" smtClean="0"/>
              <a:t>.</a:t>
            </a:r>
            <a:endParaRPr lang="en-IE" sz="2000" dirty="0" smtClean="0"/>
          </a:p>
          <a:p>
            <a:r>
              <a:rPr lang="en-IE" sz="2000" dirty="0" smtClean="0"/>
              <a:t>Identification issues</a:t>
            </a:r>
          </a:p>
          <a:p>
            <a:pPr lvl="1"/>
            <a:r>
              <a:rPr lang="en-IE" sz="1600" dirty="0" smtClean="0"/>
              <a:t>Identifying causal relationships requires better data</a:t>
            </a:r>
            <a:endParaRPr lang="en-GB" sz="16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408"/>
            <a:ext cx="8229600" cy="1512168"/>
          </a:xfrm>
        </p:spPr>
        <p:txBody>
          <a:bodyPr>
            <a:normAutofit/>
          </a:bodyPr>
          <a:lstStyle/>
          <a:p>
            <a:r>
              <a:rPr lang="en-IE" sz="3200" dirty="0" smtClean="0"/>
              <a:t>Further Research</a:t>
            </a:r>
            <a:endParaRPr lang="en-IE" sz="3200" dirty="0"/>
          </a:p>
        </p:txBody>
      </p:sp>
      <p:sp>
        <p:nvSpPr>
          <p:cNvPr id="3" name="Content Placeholder 2"/>
          <p:cNvSpPr>
            <a:spLocks noGrp="1"/>
          </p:cNvSpPr>
          <p:nvPr>
            <p:ph idx="1"/>
          </p:nvPr>
        </p:nvSpPr>
        <p:spPr>
          <a:xfrm>
            <a:off x="457200" y="1052736"/>
            <a:ext cx="8229600" cy="5040560"/>
          </a:xfrm>
        </p:spPr>
        <p:txBody>
          <a:bodyPr>
            <a:noAutofit/>
          </a:bodyPr>
          <a:lstStyle/>
          <a:p>
            <a:r>
              <a:rPr lang="en-GB" sz="2200" dirty="0" smtClean="0"/>
              <a:t>A narrower definition of organisational capital, focusing exclusively on management (excluding brand and HRM elements).</a:t>
            </a:r>
          </a:p>
          <a:p>
            <a:r>
              <a:rPr lang="en-GB" sz="2200" dirty="0" smtClean="0"/>
              <a:t>Inclusion of more recent data (recession period).</a:t>
            </a:r>
          </a:p>
          <a:p>
            <a:r>
              <a:rPr lang="en-GB" sz="2200" dirty="0" smtClean="0"/>
              <a:t>Explore further complementarities between organisational capital and innovation performance in the production function. </a:t>
            </a:r>
          </a:p>
          <a:p>
            <a:pPr>
              <a:buNone/>
            </a:pPr>
            <a:endParaRPr lang="en-GB" sz="2200" dirty="0" smtClean="0"/>
          </a:p>
          <a:p>
            <a:pPr marL="0" indent="0">
              <a:buNone/>
            </a:pPr>
            <a:endParaRPr lang="en-US" sz="2000" b="1" dirty="0"/>
          </a:p>
          <a:p>
            <a:pPr>
              <a:spcBef>
                <a:spcPts val="600"/>
              </a:spcBef>
              <a:spcAft>
                <a:spcPts val="600"/>
              </a:spcAft>
            </a:pPr>
            <a:endParaRPr lang="en-IE" sz="20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200" dirty="0" smtClean="0"/>
              <a:t>Disclaimer </a:t>
            </a:r>
            <a:endParaRPr lang="en-IE" sz="3200" dirty="0"/>
          </a:p>
        </p:txBody>
      </p:sp>
      <p:sp>
        <p:nvSpPr>
          <p:cNvPr id="3" name="Content Placeholder 2"/>
          <p:cNvSpPr>
            <a:spLocks noGrp="1"/>
          </p:cNvSpPr>
          <p:nvPr>
            <p:ph idx="1"/>
          </p:nvPr>
        </p:nvSpPr>
        <p:spPr/>
        <p:txBody>
          <a:bodyPr>
            <a:normAutofit/>
          </a:bodyPr>
          <a:lstStyle/>
          <a:p>
            <a:pPr algn="just">
              <a:buNone/>
            </a:pPr>
            <a:endParaRPr lang="en-IE" sz="2400" dirty="0" smtClean="0"/>
          </a:p>
          <a:p>
            <a:pPr indent="0">
              <a:buNone/>
            </a:pPr>
            <a:r>
              <a:rPr lang="en-GB" sz="2400" dirty="0" smtClean="0"/>
              <a:t>This work contains statistical data which is Crown Copyright; it has been made available by the Office for National Statistics (ONS) through the Secure Data Service (SDS) and has been used by permission. Neither the ONS nor the SDS bear any responsibility for the analysis or interpretation of the data reported here. This work uses research datasets which may not exactly reproduce National Statistics aggregates.</a:t>
            </a:r>
            <a:endParaRPr lang="en-IE" sz="2400" dirty="0" smtClean="0"/>
          </a:p>
          <a:p>
            <a:pPr>
              <a:buNone/>
            </a:pPr>
            <a:endParaRPr lang="en-IE" dirty="0" smtClean="0"/>
          </a:p>
          <a:p>
            <a:endParaRPr lang="en-I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Content Placeholder 2"/>
          <p:cNvSpPr>
            <a:spLocks noGrp="1"/>
          </p:cNvSpPr>
          <p:nvPr>
            <p:ph idx="4294967295"/>
          </p:nvPr>
        </p:nvSpPr>
        <p:spPr>
          <a:xfrm>
            <a:off x="250825" y="1341438"/>
            <a:ext cx="8640763" cy="4525962"/>
          </a:xfrm>
        </p:spPr>
        <p:txBody>
          <a:bodyPr>
            <a:normAutofit fontScale="55000" lnSpcReduction="20000"/>
          </a:bodyPr>
          <a:lstStyle/>
          <a:p>
            <a:r>
              <a:rPr lang="en-GB" sz="3600" dirty="0" smtClean="0"/>
              <a:t>Substantial performance differentials across firms </a:t>
            </a:r>
          </a:p>
          <a:p>
            <a:pPr lvl="1"/>
            <a:r>
              <a:rPr lang="en-GB" dirty="0" smtClean="0"/>
              <a:t>Within narrowly defined industries and between</a:t>
            </a:r>
            <a:r>
              <a:rPr lang="en-GB" dirty="0" smtClean="0"/>
              <a:t> observationally similar firms</a:t>
            </a:r>
            <a:r>
              <a:rPr lang="en-GB" dirty="0" smtClean="0"/>
              <a:t> (</a:t>
            </a:r>
            <a:r>
              <a:rPr lang="en-GB" dirty="0" smtClean="0"/>
              <a:t>Syverson</a:t>
            </a:r>
            <a:r>
              <a:rPr lang="en-GB" dirty="0" smtClean="0"/>
              <a:t>, JEL 2011) </a:t>
            </a:r>
          </a:p>
          <a:p>
            <a:pPr lvl="1">
              <a:buNone/>
            </a:pPr>
            <a:endParaRPr lang="en-GB" dirty="0" smtClean="0"/>
          </a:p>
          <a:p>
            <a:r>
              <a:rPr lang="en-GB" sz="3600" dirty="0" smtClean="0"/>
              <a:t>Organisational capital as a driver of performance differentials</a:t>
            </a:r>
            <a:endParaRPr lang="en-GB" sz="3600" dirty="0" smtClean="0"/>
          </a:p>
          <a:p>
            <a:pPr lvl="1"/>
            <a:r>
              <a:rPr lang="en-GB" dirty="0" smtClean="0"/>
              <a:t>Schumpeterian entrepreneur drives the innovation process</a:t>
            </a:r>
          </a:p>
          <a:p>
            <a:pPr lvl="1"/>
            <a:r>
              <a:rPr lang="en-GB" dirty="0" smtClean="0"/>
              <a:t>Building absorptive capacity </a:t>
            </a:r>
          </a:p>
          <a:p>
            <a:pPr lvl="2"/>
            <a:r>
              <a:rPr lang="en-US" sz="2200" dirty="0" smtClean="0"/>
              <a:t>Cohen </a:t>
            </a:r>
            <a:r>
              <a:rPr lang="en-US" sz="2200" dirty="0" smtClean="0"/>
              <a:t>and </a:t>
            </a:r>
            <a:r>
              <a:rPr lang="en-US" sz="2200" dirty="0" smtClean="0"/>
              <a:t>Levinthal</a:t>
            </a:r>
            <a:r>
              <a:rPr lang="en-US" sz="2200" dirty="0" smtClean="0"/>
              <a:t>, </a:t>
            </a:r>
            <a:r>
              <a:rPr lang="en-US" sz="2200" dirty="0" smtClean="0"/>
              <a:t>1989</a:t>
            </a:r>
          </a:p>
          <a:p>
            <a:pPr lvl="1"/>
            <a:r>
              <a:rPr lang="en-US" dirty="0" smtClean="0"/>
              <a:t>HRM related aspects of management thought to be important for productivity </a:t>
            </a:r>
          </a:p>
          <a:p>
            <a:pPr lvl="2"/>
            <a:r>
              <a:rPr lang="en-US" sz="2200" dirty="0" smtClean="0"/>
              <a:t>Ichniowski</a:t>
            </a:r>
            <a:r>
              <a:rPr lang="en-US" sz="2200" dirty="0" smtClean="0"/>
              <a:t> </a:t>
            </a:r>
            <a:r>
              <a:rPr lang="en-US" sz="2200" i="1" dirty="0" smtClean="0"/>
              <a:t>et al.</a:t>
            </a:r>
            <a:r>
              <a:rPr lang="en-US" sz="2200" dirty="0" smtClean="0"/>
              <a:t>, 1997, 2003; </a:t>
            </a:r>
            <a:r>
              <a:rPr lang="en-US" sz="2200" dirty="0" smtClean="0"/>
              <a:t>Bandiera</a:t>
            </a:r>
            <a:r>
              <a:rPr lang="en-US" sz="2200" dirty="0" smtClean="0"/>
              <a:t> et al. 2007</a:t>
            </a:r>
          </a:p>
          <a:p>
            <a:pPr lvl="1"/>
            <a:r>
              <a:rPr lang="en-US" dirty="0" smtClean="0"/>
              <a:t>Recent studies by Bloom </a:t>
            </a:r>
            <a:r>
              <a:rPr lang="en-US" i="1" dirty="0" smtClean="0"/>
              <a:t>et al.</a:t>
            </a:r>
            <a:r>
              <a:rPr lang="en-US" dirty="0" smtClean="0"/>
              <a:t> demonstrate a positive association between “best practice” management and firms’ performance</a:t>
            </a:r>
          </a:p>
          <a:p>
            <a:pPr lvl="1"/>
            <a:r>
              <a:rPr lang="en-US" dirty="0" smtClean="0"/>
              <a:t>Recent management literature demonstrates</a:t>
            </a:r>
            <a:r>
              <a:rPr lang="en-US" dirty="0" smtClean="0"/>
              <a:t> </a:t>
            </a:r>
            <a:r>
              <a:rPr lang="en-US" dirty="0" smtClean="0"/>
              <a:t>positive </a:t>
            </a:r>
            <a:r>
              <a:rPr lang="en-US" dirty="0" smtClean="0"/>
              <a:t>associations between indicators of management and indicators of innovation</a:t>
            </a:r>
            <a:r>
              <a:rPr lang="en-US" dirty="0" smtClean="0"/>
              <a:t> </a:t>
            </a:r>
          </a:p>
          <a:p>
            <a:pPr lvl="2"/>
            <a:r>
              <a:rPr lang="en-US" sz="2200" dirty="0" smtClean="0"/>
              <a:t>Laursen</a:t>
            </a:r>
            <a:r>
              <a:rPr lang="en-US" sz="2200" dirty="0" smtClean="0"/>
              <a:t> </a:t>
            </a:r>
            <a:r>
              <a:rPr lang="en-US" sz="2200" dirty="0" smtClean="0"/>
              <a:t>&amp; Foss, </a:t>
            </a:r>
            <a:r>
              <a:rPr lang="en-US" sz="2200" dirty="0" smtClean="0"/>
              <a:t>2013</a:t>
            </a:r>
          </a:p>
          <a:p>
            <a:pPr lvl="1"/>
            <a:r>
              <a:rPr lang="en-US" dirty="0" smtClean="0"/>
              <a:t>Complementarities with other inputs, IT in </a:t>
            </a:r>
            <a:r>
              <a:rPr lang="en-US" sz="2700" dirty="0" smtClean="0"/>
              <a:t>particular </a:t>
            </a:r>
          </a:p>
          <a:p>
            <a:pPr lvl="2"/>
            <a:r>
              <a:rPr lang="en-US" sz="2200" dirty="0" smtClean="0"/>
              <a:t>Bloom, </a:t>
            </a:r>
            <a:r>
              <a:rPr lang="en-US" sz="2200" dirty="0" smtClean="0"/>
              <a:t>Sadun</a:t>
            </a:r>
            <a:r>
              <a:rPr lang="en-US" sz="2200" dirty="0" smtClean="0"/>
              <a:t> &amp; Van </a:t>
            </a:r>
            <a:r>
              <a:rPr lang="en-US" sz="2200" dirty="0" smtClean="0"/>
              <a:t>Reenen</a:t>
            </a:r>
            <a:r>
              <a:rPr lang="en-US" sz="2200" dirty="0" smtClean="0"/>
              <a:t> 2012; </a:t>
            </a:r>
            <a:r>
              <a:rPr lang="en-US" sz="2200" dirty="0" smtClean="0"/>
              <a:t>Bresnahan</a:t>
            </a:r>
            <a:r>
              <a:rPr lang="en-US" sz="2200" i="1" dirty="0" smtClean="0"/>
              <a:t> et al.</a:t>
            </a:r>
            <a:r>
              <a:rPr lang="en-US" sz="2200" dirty="0" smtClean="0"/>
              <a:t> 2002; </a:t>
            </a:r>
            <a:r>
              <a:rPr lang="en-US" sz="2200" dirty="0" smtClean="0"/>
              <a:t>Crespi</a:t>
            </a:r>
            <a:r>
              <a:rPr lang="en-US" sz="2200" dirty="0" smtClean="0"/>
              <a:t> </a:t>
            </a:r>
            <a:r>
              <a:rPr lang="en-US" sz="2200" i="1" dirty="0" smtClean="0"/>
              <a:t>et al.</a:t>
            </a:r>
            <a:r>
              <a:rPr lang="en-US" sz="2200" dirty="0" smtClean="0"/>
              <a:t> 2007</a:t>
            </a:r>
            <a:endParaRPr lang="en-GB" sz="2200" dirty="0" smtClean="0"/>
          </a:p>
          <a:p>
            <a:pPr lvl="1"/>
            <a:r>
              <a:rPr lang="en-US" dirty="0" smtClean="0"/>
              <a:t>Mirrored in the macroeconomic literature on intangibles, with the concept of economic competencies</a:t>
            </a:r>
            <a:endParaRPr lang="en-US" sz="2700" dirty="0" smtClean="0"/>
          </a:p>
          <a:p>
            <a:pPr lvl="2"/>
            <a:r>
              <a:rPr lang="en-US" sz="2200" dirty="0" smtClean="0"/>
              <a:t>Corrado</a:t>
            </a:r>
            <a:r>
              <a:rPr lang="en-US" sz="2200" dirty="0" smtClean="0"/>
              <a:t> </a:t>
            </a:r>
            <a:r>
              <a:rPr lang="en-US" sz="2200" i="1" dirty="0" smtClean="0"/>
              <a:t>et al. </a:t>
            </a:r>
            <a:r>
              <a:rPr lang="en-US" sz="2200" dirty="0" smtClean="0"/>
              <a:t>2009; Haskel </a:t>
            </a:r>
            <a:r>
              <a:rPr lang="en-US" sz="2200" i="1" dirty="0" smtClean="0"/>
              <a:t>et al.</a:t>
            </a:r>
            <a:r>
              <a:rPr lang="en-US" sz="2200" dirty="0" smtClean="0"/>
              <a:t> for the </a:t>
            </a:r>
            <a:r>
              <a:rPr lang="en-US" sz="2200" dirty="0" smtClean="0"/>
              <a:t>UK</a:t>
            </a:r>
            <a:endParaRPr lang="en-GB" sz="2200" dirty="0" smtClean="0"/>
          </a:p>
          <a:p>
            <a:endParaRPr lang="en-GB" sz="2400" dirty="0" smtClean="0"/>
          </a:p>
        </p:txBody>
      </p:sp>
      <p:sp>
        <p:nvSpPr>
          <p:cNvPr id="180227" name="Title 1"/>
          <p:cNvSpPr>
            <a:spLocks noGrp="1"/>
          </p:cNvSpPr>
          <p:nvPr>
            <p:ph type="title" idx="4294967295"/>
          </p:nvPr>
        </p:nvSpPr>
        <p:spPr>
          <a:xfrm>
            <a:off x="468313" y="188913"/>
            <a:ext cx="8229600" cy="1143000"/>
          </a:xfrm>
        </p:spPr>
        <p:txBody>
          <a:bodyPr/>
          <a:lstStyle/>
          <a:p>
            <a:r>
              <a:rPr lang="en-GB" dirty="0" smtClean="0"/>
              <a:t>Background &amp; Motivation (1)</a:t>
            </a:r>
            <a:endParaRPr lang="en-GB"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Content Placeholder 2"/>
          <p:cNvSpPr>
            <a:spLocks noGrp="1"/>
          </p:cNvSpPr>
          <p:nvPr>
            <p:ph idx="4294967295"/>
          </p:nvPr>
        </p:nvSpPr>
        <p:spPr>
          <a:xfrm>
            <a:off x="323850" y="1628775"/>
            <a:ext cx="8640763" cy="4525963"/>
          </a:xfrm>
        </p:spPr>
        <p:txBody>
          <a:bodyPr>
            <a:normAutofit fontScale="55000" lnSpcReduction="20000"/>
          </a:bodyPr>
          <a:lstStyle/>
          <a:p>
            <a:r>
              <a:rPr lang="en-GB" dirty="0" smtClean="0"/>
              <a:t>Moving beyond the basic concept of human capital or quality adjusted labour in the production function</a:t>
            </a:r>
          </a:p>
          <a:p>
            <a:pPr lvl="1"/>
            <a:r>
              <a:rPr lang="en-GB" dirty="0" smtClean="0"/>
              <a:t>Human </a:t>
            </a:r>
            <a:r>
              <a:rPr lang="en-GB" dirty="0" smtClean="0"/>
              <a:t>capital as an input to the production of other knowledge intensive intangible capital inputs</a:t>
            </a:r>
          </a:p>
          <a:p>
            <a:pPr>
              <a:buNone/>
            </a:pPr>
            <a:endParaRPr lang="en-US" dirty="0" smtClean="0"/>
          </a:p>
          <a:p>
            <a:r>
              <a:rPr lang="en-US" dirty="0" smtClean="0"/>
              <a:t>Existing </a:t>
            </a:r>
            <a:r>
              <a:rPr lang="en-US" dirty="0" smtClean="0"/>
              <a:t>firm-level </a:t>
            </a:r>
            <a:r>
              <a:rPr lang="en-US" dirty="0" smtClean="0"/>
              <a:t>studies of organisational capital and performance </a:t>
            </a:r>
            <a:endParaRPr lang="en-US" dirty="0" smtClean="0"/>
          </a:p>
          <a:p>
            <a:pPr lvl="1"/>
            <a:r>
              <a:rPr lang="en-US" dirty="0" smtClean="0"/>
              <a:t>T</a:t>
            </a:r>
            <a:r>
              <a:rPr lang="en-US" dirty="0" smtClean="0"/>
              <a:t>ypically </a:t>
            </a:r>
            <a:r>
              <a:rPr lang="en-US" dirty="0" smtClean="0"/>
              <a:t>rely on indicator variables</a:t>
            </a:r>
          </a:p>
          <a:p>
            <a:pPr lvl="1"/>
            <a:r>
              <a:rPr lang="en-US" dirty="0" smtClean="0"/>
              <a:t>C</a:t>
            </a:r>
            <a:r>
              <a:rPr lang="en-US" dirty="0" smtClean="0"/>
              <a:t>apturing </a:t>
            </a:r>
            <a:r>
              <a:rPr lang="en-US" dirty="0" smtClean="0"/>
              <a:t>very specific aspects of </a:t>
            </a:r>
            <a:r>
              <a:rPr lang="en-US" dirty="0" smtClean="0"/>
              <a:t>organisational capital</a:t>
            </a:r>
            <a:endParaRPr lang="en-US" dirty="0" smtClean="0"/>
          </a:p>
          <a:p>
            <a:pPr lvl="1"/>
            <a:r>
              <a:rPr lang="en-US" dirty="0" smtClean="0"/>
              <a:t>C</a:t>
            </a:r>
            <a:r>
              <a:rPr lang="en-US" dirty="0" smtClean="0"/>
              <a:t>ase </a:t>
            </a:r>
            <a:r>
              <a:rPr lang="en-US" dirty="0" smtClean="0"/>
              <a:t>study evidence; relative dearth of representative </a:t>
            </a:r>
            <a:r>
              <a:rPr lang="en-US" dirty="0" smtClean="0"/>
              <a:t>analyses</a:t>
            </a:r>
          </a:p>
          <a:p>
            <a:pPr lvl="1"/>
            <a:r>
              <a:rPr lang="en-US" dirty="0" smtClean="0"/>
              <a:t>Usually consider productivity as the outcome variable, innovation linkages ignored</a:t>
            </a:r>
          </a:p>
          <a:p>
            <a:pPr lvl="1"/>
            <a:r>
              <a:rPr lang="en-US" dirty="0" smtClean="0"/>
              <a:t>Causality remains a big issue</a:t>
            </a:r>
            <a:endParaRPr lang="en-US" dirty="0" smtClean="0"/>
          </a:p>
          <a:p>
            <a:pPr>
              <a:buFont typeface="Arial" charset="0"/>
              <a:buNone/>
            </a:pPr>
            <a:endParaRPr lang="en-US" dirty="0" smtClean="0"/>
          </a:p>
          <a:p>
            <a:r>
              <a:rPr lang="en-US" dirty="0" smtClean="0"/>
              <a:t>This paper</a:t>
            </a:r>
            <a:endParaRPr lang="en-US" dirty="0" smtClean="0"/>
          </a:p>
          <a:p>
            <a:pPr lvl="1"/>
            <a:r>
              <a:rPr lang="en-US" dirty="0" smtClean="0"/>
              <a:t>Studies linkages between organisational capital, innovation and productivity at the level of the firm</a:t>
            </a:r>
          </a:p>
          <a:p>
            <a:pPr lvl="1"/>
            <a:r>
              <a:rPr lang="en-US" dirty="0" smtClean="0"/>
              <a:t>Using a relatively </a:t>
            </a:r>
            <a:r>
              <a:rPr lang="en-US" dirty="0" smtClean="0"/>
              <a:t>generic </a:t>
            </a:r>
            <a:r>
              <a:rPr lang="en-US" dirty="0" smtClean="0"/>
              <a:t>measure </a:t>
            </a:r>
            <a:r>
              <a:rPr lang="en-US" dirty="0" smtClean="0"/>
              <a:t>of </a:t>
            </a:r>
            <a:r>
              <a:rPr lang="en-US" dirty="0" smtClean="0"/>
              <a:t>organisational capital</a:t>
            </a:r>
          </a:p>
          <a:p>
            <a:pPr lvl="1"/>
            <a:r>
              <a:rPr lang="en-US" dirty="0" smtClean="0"/>
              <a:t>Within a relatively standard structural model of innovation and </a:t>
            </a:r>
            <a:r>
              <a:rPr lang="en-US" dirty="0" smtClean="0"/>
              <a:t>productivity</a:t>
            </a:r>
            <a:endParaRPr lang="en-US" dirty="0" smtClean="0"/>
          </a:p>
        </p:txBody>
      </p:sp>
      <p:sp>
        <p:nvSpPr>
          <p:cNvPr id="182275" name="Title 1"/>
          <p:cNvSpPr>
            <a:spLocks noGrp="1"/>
          </p:cNvSpPr>
          <p:nvPr>
            <p:ph type="title" idx="4294967295"/>
          </p:nvPr>
        </p:nvSpPr>
        <p:spPr/>
        <p:txBody>
          <a:bodyPr>
            <a:normAutofit/>
          </a:bodyPr>
          <a:lstStyle/>
          <a:p>
            <a:r>
              <a:rPr lang="en-GB" dirty="0" smtClean="0"/>
              <a:t>Background &amp; Motivation </a:t>
            </a:r>
            <a:r>
              <a:rPr lang="en-GB" dirty="0" smtClean="0"/>
              <a:t>(2)</a:t>
            </a:r>
            <a:endParaRPr lang="en-GB"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idx="4294967295"/>
          </p:nvPr>
        </p:nvSpPr>
        <p:spPr>
          <a:xfrm>
            <a:off x="179512" y="116632"/>
            <a:ext cx="8784975" cy="1143000"/>
          </a:xfrm>
        </p:spPr>
        <p:txBody>
          <a:bodyPr>
            <a:normAutofit/>
          </a:bodyPr>
          <a:lstStyle/>
          <a:p>
            <a:r>
              <a:rPr lang="en-GB" sz="3600" dirty="0" smtClean="0"/>
              <a:t>Measuring firms’ organisational capital (1)</a:t>
            </a:r>
          </a:p>
        </p:txBody>
      </p:sp>
      <p:sp>
        <p:nvSpPr>
          <p:cNvPr id="108547" name="Rectangle 3"/>
          <p:cNvSpPr>
            <a:spLocks noGrp="1" noChangeArrowheads="1"/>
          </p:cNvSpPr>
          <p:nvPr>
            <p:ph type="body" idx="4294967295"/>
          </p:nvPr>
        </p:nvSpPr>
        <p:spPr>
          <a:xfrm>
            <a:off x="468313" y="1268413"/>
            <a:ext cx="8229600" cy="4525962"/>
          </a:xfrm>
        </p:spPr>
        <p:txBody>
          <a:bodyPr>
            <a:normAutofit/>
          </a:bodyPr>
          <a:lstStyle/>
          <a:p>
            <a:r>
              <a:rPr lang="en-GB" sz="2800" dirty="0" smtClean="0"/>
              <a:t>Assess labour costs associated with production of organisational investment</a:t>
            </a:r>
          </a:p>
          <a:p>
            <a:pPr lvl="1"/>
            <a:r>
              <a:rPr lang="en-GB" sz="2000" dirty="0" smtClean="0"/>
              <a:t>Evaluate occupational structure of the firm’s workforce using linked employer-employee data</a:t>
            </a:r>
          </a:p>
          <a:p>
            <a:pPr lvl="1"/>
            <a:r>
              <a:rPr lang="en-GB" sz="2000" dirty="0" smtClean="0"/>
              <a:t>Assumptions about the share of worker effort that leads to investment</a:t>
            </a:r>
          </a:p>
          <a:p>
            <a:r>
              <a:rPr lang="en-GB" sz="2800" dirty="0" smtClean="0"/>
              <a:t>Account for related costs of production </a:t>
            </a:r>
          </a:p>
          <a:p>
            <a:pPr lvl="1"/>
            <a:r>
              <a:rPr lang="en-GB" sz="2000" dirty="0" smtClean="0"/>
              <a:t>Evaluate cost structure of production in Other Business Service industries</a:t>
            </a:r>
          </a:p>
          <a:p>
            <a:r>
              <a:rPr lang="en-GB" sz="2800" dirty="0" smtClean="0"/>
              <a:t>Capitalisation </a:t>
            </a:r>
          </a:p>
          <a:p>
            <a:pPr lvl="1"/>
            <a:r>
              <a:rPr lang="en-GB" sz="2000" dirty="0" smtClean="0"/>
              <a:t>PIM</a:t>
            </a:r>
          </a:p>
          <a:p>
            <a:pPr lvl="1"/>
            <a:r>
              <a:rPr lang="en-GB" sz="2000" dirty="0" smtClean="0"/>
              <a:t>Assumptions about depreciation rates, starting stocks  </a:t>
            </a:r>
          </a:p>
        </p:txBody>
      </p:sp>
      <p:sp>
        <p:nvSpPr>
          <p:cNvPr id="108548" name="Text Box 4"/>
          <p:cNvSpPr txBox="1">
            <a:spLocks noChangeArrowheads="1"/>
          </p:cNvSpPr>
          <p:nvPr/>
        </p:nvSpPr>
        <p:spPr bwMode="auto">
          <a:xfrm>
            <a:off x="287524" y="5805264"/>
            <a:ext cx="8568952" cy="480131"/>
          </a:xfrm>
          <a:prstGeom prst="rect">
            <a:avLst/>
          </a:prstGeom>
          <a:noFill/>
          <a:ln w="9525">
            <a:noFill/>
            <a:miter lim="800000"/>
            <a:headEnd/>
            <a:tailEnd/>
          </a:ln>
          <a:effectLst/>
        </p:spPr>
        <p:txBody>
          <a:bodyPr wrap="square">
            <a:spAutoFit/>
          </a:bodyPr>
          <a:lstStyle/>
          <a:p>
            <a:pPr>
              <a:lnSpc>
                <a:spcPct val="90000"/>
              </a:lnSpc>
              <a:spcBef>
                <a:spcPts val="0"/>
              </a:spcBef>
            </a:pPr>
            <a:r>
              <a:rPr lang="en-IE" sz="1400" dirty="0" smtClean="0"/>
              <a:t>Data developed and detailed in FP7 INNODRIVE. See also Riley and Robinson (2011) </a:t>
            </a:r>
            <a:r>
              <a:rPr lang="en-GB" sz="1400" i="1" dirty="0" smtClean="0"/>
              <a:t>Skills and Economic Performance: The Impact of Intangible Assets on UK Productivity Growth</a:t>
            </a:r>
            <a:r>
              <a:rPr lang="en-GB" sz="1400" dirty="0" smtClean="0"/>
              <a:t>, </a:t>
            </a:r>
            <a:r>
              <a:rPr lang="en-IE" sz="1400" dirty="0" smtClean="0"/>
              <a:t>UK Commission for Employment and Skills. </a:t>
            </a:r>
            <a:endParaRPr lang="en-IE" sz="1400" dirty="0" smtClean="0">
              <a:latin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idx="4294967295"/>
          </p:nvPr>
        </p:nvSpPr>
        <p:spPr/>
        <p:txBody>
          <a:bodyPr>
            <a:normAutofit fontScale="90000"/>
          </a:bodyPr>
          <a:lstStyle/>
          <a:p>
            <a:r>
              <a:rPr lang="en-GB" dirty="0" smtClean="0"/>
              <a:t>Investment in organisational capital</a:t>
            </a:r>
          </a:p>
        </p:txBody>
      </p:sp>
      <p:sp>
        <p:nvSpPr>
          <p:cNvPr id="124931" name="Rectangle 3"/>
          <p:cNvSpPr>
            <a:spLocks noGrp="1" noChangeArrowheads="1"/>
          </p:cNvSpPr>
          <p:nvPr>
            <p:ph type="body" idx="4294967295"/>
          </p:nvPr>
        </p:nvSpPr>
        <p:spPr>
          <a:xfrm>
            <a:off x="0" y="1125538"/>
            <a:ext cx="9144000" cy="4525962"/>
          </a:xfrm>
        </p:spPr>
        <p:txBody>
          <a:bodyPr>
            <a:normAutofit/>
          </a:bodyPr>
          <a:lstStyle/>
          <a:p>
            <a:pPr algn="ctr">
              <a:buFontTx/>
              <a:buNone/>
            </a:pPr>
            <a:endParaRPr lang="en-GB" sz="2800" dirty="0" smtClean="0"/>
          </a:p>
          <a:p>
            <a:pPr algn="ctr">
              <a:buFontTx/>
              <a:buNone/>
            </a:pPr>
            <a:r>
              <a:rPr lang="en-GB" sz="2800" dirty="0" smtClean="0"/>
              <a:t>=</a:t>
            </a:r>
          </a:p>
          <a:p>
            <a:pPr algn="ctr">
              <a:buFontTx/>
              <a:buNone/>
            </a:pPr>
            <a:r>
              <a:rPr lang="en-GB" sz="2800" dirty="0" smtClean="0"/>
              <a:t>(cost of workers performing “organisational” tasks)</a:t>
            </a:r>
          </a:p>
          <a:p>
            <a:pPr algn="ctr">
              <a:buFontTx/>
              <a:buNone/>
            </a:pPr>
            <a:r>
              <a:rPr lang="en-GB" sz="2800" dirty="0" smtClean="0"/>
              <a:t>x</a:t>
            </a:r>
          </a:p>
          <a:p>
            <a:pPr algn="ctr">
              <a:buFontTx/>
              <a:buNone/>
            </a:pPr>
            <a:r>
              <a:rPr lang="en-GB" sz="2800" dirty="0" smtClean="0"/>
              <a:t>(share of worker effort leading to investment; 0.2) </a:t>
            </a:r>
          </a:p>
          <a:p>
            <a:pPr algn="ctr">
              <a:buFontTx/>
              <a:buNone/>
            </a:pPr>
            <a:r>
              <a:rPr lang="en-GB" sz="2800" dirty="0" smtClean="0"/>
              <a:t>x </a:t>
            </a:r>
          </a:p>
          <a:p>
            <a:pPr algn="ctr">
              <a:buFontTx/>
              <a:buNone/>
            </a:pPr>
            <a:r>
              <a:rPr lang="en-GB" sz="2800" dirty="0" smtClean="0"/>
              <a:t>(cost of associated physical capital &amp; intermediates; 1.76)</a:t>
            </a:r>
          </a:p>
        </p:txBody>
      </p:sp>
      <p:sp>
        <p:nvSpPr>
          <p:cNvPr id="124932"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GB" dirty="0"/>
          </a:p>
        </p:txBody>
      </p:sp>
      <p:sp>
        <p:nvSpPr>
          <p:cNvPr id="124935" name="Rectangle 7"/>
          <p:cNvSpPr>
            <a:spLocks noChangeArrowheads="1"/>
          </p:cNvSpPr>
          <p:nvPr/>
        </p:nvSpPr>
        <p:spPr bwMode="auto">
          <a:xfrm>
            <a:off x="0" y="3186113"/>
            <a:ext cx="9144000" cy="0"/>
          </a:xfrm>
          <a:prstGeom prst="rect">
            <a:avLst/>
          </a:prstGeom>
          <a:noFill/>
          <a:ln w="9525">
            <a:noFill/>
            <a:miter lim="800000"/>
            <a:headEnd/>
            <a:tailEnd/>
          </a:ln>
          <a:effectLst/>
        </p:spPr>
        <p:txBody>
          <a:bodyPr wrap="none" anchor="ctr">
            <a:spAutoFit/>
          </a:bodyPr>
          <a:lstStyle/>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Grp="1"/>
          </p:cNvSpPr>
          <p:nvPr>
            <p:ph type="body" idx="4294967295"/>
          </p:nvPr>
        </p:nvSpPr>
        <p:spPr>
          <a:xfrm>
            <a:off x="457200" y="1600200"/>
            <a:ext cx="8579296" cy="4525963"/>
          </a:xfrm>
        </p:spPr>
        <p:txBody>
          <a:bodyPr>
            <a:normAutofit/>
          </a:bodyPr>
          <a:lstStyle/>
          <a:p>
            <a:pPr>
              <a:lnSpc>
                <a:spcPct val="80000"/>
              </a:lnSpc>
            </a:pPr>
            <a:r>
              <a:rPr lang="en-GB" sz="2800" dirty="0" smtClean="0"/>
              <a:t>Workers involved in production of organisational assets</a:t>
            </a:r>
          </a:p>
          <a:p>
            <a:pPr lvl="1">
              <a:lnSpc>
                <a:spcPct val="80000"/>
              </a:lnSpc>
            </a:pPr>
            <a:r>
              <a:rPr lang="en-GB" sz="2000" dirty="0" smtClean="0"/>
              <a:t>Production &amp; operations department managers </a:t>
            </a:r>
          </a:p>
          <a:p>
            <a:pPr lvl="1">
              <a:lnSpc>
                <a:spcPct val="80000"/>
              </a:lnSpc>
            </a:pPr>
            <a:r>
              <a:rPr lang="en-GB" sz="2000" dirty="0" smtClean="0"/>
              <a:t>Highly skilled business professionals</a:t>
            </a:r>
          </a:p>
          <a:p>
            <a:pPr lvl="1">
              <a:lnSpc>
                <a:spcPct val="80000"/>
              </a:lnSpc>
            </a:pPr>
            <a:r>
              <a:rPr lang="en-GB" sz="2000" dirty="0" smtClean="0"/>
              <a:t>Sales, marketing, advertising &amp; public relations managers</a:t>
            </a:r>
            <a:endParaRPr lang="en-GB" sz="2200" dirty="0" smtClean="0"/>
          </a:p>
          <a:p>
            <a:pPr>
              <a:lnSpc>
                <a:spcPct val="80000"/>
              </a:lnSpc>
              <a:buNone/>
            </a:pPr>
            <a:endParaRPr lang="en-GB" sz="2800" dirty="0" smtClean="0"/>
          </a:p>
          <a:p>
            <a:pPr>
              <a:lnSpc>
                <a:spcPct val="80000"/>
              </a:lnSpc>
            </a:pPr>
            <a:r>
              <a:rPr lang="en-GB" sz="2800" dirty="0" smtClean="0"/>
              <a:t>Data sources</a:t>
            </a:r>
          </a:p>
          <a:p>
            <a:pPr lvl="1">
              <a:lnSpc>
                <a:spcPct val="80000"/>
              </a:lnSpc>
            </a:pPr>
            <a:r>
              <a:rPr lang="en-GB" sz="2000" dirty="0" smtClean="0"/>
              <a:t>Annual Business Inquiry (census of large firms, sample of smaller firms)</a:t>
            </a:r>
          </a:p>
          <a:p>
            <a:pPr lvl="1">
              <a:lnSpc>
                <a:spcPct val="80000"/>
              </a:lnSpc>
            </a:pPr>
            <a:r>
              <a:rPr lang="en-GB" sz="2000" dirty="0" smtClean="0"/>
              <a:t>Annual Survey of Hours and Earnings (1% sample of employees</a:t>
            </a:r>
            <a:r>
              <a:rPr lang="en-GB" sz="1800" dirty="0" smtClean="0"/>
              <a:t>)</a:t>
            </a:r>
          </a:p>
          <a:p>
            <a:pPr>
              <a:lnSpc>
                <a:spcPct val="80000"/>
              </a:lnSpc>
            </a:pPr>
            <a:endParaRPr lang="en-GB" sz="2200" dirty="0" smtClean="0"/>
          </a:p>
          <a:p>
            <a:pPr>
              <a:lnSpc>
                <a:spcPct val="80000"/>
              </a:lnSpc>
            </a:pPr>
            <a:r>
              <a:rPr lang="en-GB" sz="2800" dirty="0" smtClean="0"/>
              <a:t>LEED data</a:t>
            </a:r>
          </a:p>
          <a:p>
            <a:pPr lvl="1">
              <a:lnSpc>
                <a:spcPct val="80000"/>
              </a:lnSpc>
            </a:pPr>
            <a:r>
              <a:rPr lang="en-GB" sz="2000" dirty="0" smtClean="0"/>
              <a:t>Firm linked data yields much smaller sample</a:t>
            </a:r>
          </a:p>
          <a:p>
            <a:pPr lvl="1">
              <a:lnSpc>
                <a:spcPct val="80000"/>
              </a:lnSpc>
            </a:pPr>
            <a:r>
              <a:rPr lang="en-GB" sz="2000" dirty="0" smtClean="0"/>
              <a:t>Link by NACE3 &amp; 3 size categories</a:t>
            </a:r>
          </a:p>
          <a:p>
            <a:pPr lvl="1">
              <a:lnSpc>
                <a:spcPct val="80000"/>
              </a:lnSpc>
            </a:pPr>
            <a:r>
              <a:rPr lang="en-GB" sz="2000" dirty="0" smtClean="0"/>
              <a:t>Correlation between measures is 0.50 </a:t>
            </a:r>
          </a:p>
        </p:txBody>
      </p:sp>
      <p:sp>
        <p:nvSpPr>
          <p:cNvPr id="4" name="Rectangle 2"/>
          <p:cNvSpPr>
            <a:spLocks noGrp="1" noChangeArrowheads="1"/>
          </p:cNvSpPr>
          <p:nvPr>
            <p:ph type="title" idx="4294967295"/>
          </p:nvPr>
        </p:nvSpPr>
        <p:spPr>
          <a:xfrm>
            <a:off x="179512" y="332656"/>
            <a:ext cx="8784975" cy="1143000"/>
          </a:xfrm>
        </p:spPr>
        <p:txBody>
          <a:bodyPr>
            <a:normAutofit/>
          </a:bodyPr>
          <a:lstStyle/>
          <a:p>
            <a:r>
              <a:rPr lang="en-GB" sz="3600" dirty="0" smtClean="0"/>
              <a:t>Measuring firms’ organisational capital (2)</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p:cNvSpPr>
          <p:nvPr>
            <p:ph type="title" idx="4294967295"/>
          </p:nvPr>
        </p:nvSpPr>
        <p:spPr/>
        <p:txBody>
          <a:bodyPr>
            <a:normAutofit/>
          </a:bodyPr>
          <a:lstStyle/>
          <a:p>
            <a:r>
              <a:rPr lang="en-GB" dirty="0" smtClean="0"/>
              <a:t>Linked innovation survey data</a:t>
            </a:r>
          </a:p>
        </p:txBody>
      </p:sp>
      <p:sp>
        <p:nvSpPr>
          <p:cNvPr id="86019" name="Rectangle 3"/>
          <p:cNvSpPr>
            <a:spLocks noGrp="1"/>
          </p:cNvSpPr>
          <p:nvPr>
            <p:ph type="body" idx="4294967295"/>
          </p:nvPr>
        </p:nvSpPr>
        <p:spPr/>
        <p:txBody>
          <a:bodyPr>
            <a:normAutofit fontScale="92500" lnSpcReduction="20000"/>
          </a:bodyPr>
          <a:lstStyle/>
          <a:p>
            <a:r>
              <a:rPr lang="en-IE" sz="2400" dirty="0" smtClean="0">
                <a:cs typeface="Calibri" pitchFamily="34" charset="0"/>
              </a:rPr>
              <a:t>UK CIS4 (period 2002-2004) &amp; CIS6 (period 2006-2008) </a:t>
            </a:r>
          </a:p>
          <a:p>
            <a:pPr lvl="1"/>
            <a:r>
              <a:rPr lang="en-IE" sz="2000" dirty="0" smtClean="0">
                <a:cs typeface="Calibri" pitchFamily="34" charset="0"/>
              </a:rPr>
              <a:t>merged with firm level data on materials purchases, organisational and fixed assets per employee </a:t>
            </a:r>
          </a:p>
          <a:p>
            <a:pPr lvl="1"/>
            <a:r>
              <a:rPr lang="en-IE" sz="2000" dirty="0" smtClean="0">
                <a:cs typeface="Calibri" pitchFamily="34" charset="0"/>
              </a:rPr>
              <a:t>enterprises with 10+ employees</a:t>
            </a:r>
          </a:p>
          <a:p>
            <a:pPr lvl="1"/>
            <a:r>
              <a:rPr lang="en-IE" sz="2000" dirty="0" smtClean="0">
                <a:cs typeface="Calibri" pitchFamily="34" charset="0"/>
              </a:rPr>
              <a:t>manufacturing and market services</a:t>
            </a:r>
          </a:p>
          <a:p>
            <a:r>
              <a:rPr lang="en-IE" sz="2400" dirty="0" smtClean="0">
                <a:cs typeface="Calibri" pitchFamily="34" charset="0"/>
              </a:rPr>
              <a:t>Innovation expenditure </a:t>
            </a:r>
          </a:p>
          <a:p>
            <a:pPr lvl="1"/>
            <a:r>
              <a:rPr lang="en-IE" sz="2000" dirty="0" smtClean="0">
                <a:cs typeface="Calibri" pitchFamily="34" charset="0"/>
              </a:rPr>
              <a:t>Internal &amp; external R&amp;D; acquisition of external knowledge; acquisition of machinery, equipment and software for innovation</a:t>
            </a:r>
          </a:p>
          <a:p>
            <a:r>
              <a:rPr lang="en-IE" sz="2400" dirty="0" smtClean="0">
                <a:cs typeface="Calibri" pitchFamily="34" charset="0"/>
              </a:rPr>
              <a:t>Innovation output </a:t>
            </a:r>
          </a:p>
          <a:p>
            <a:pPr lvl="1"/>
            <a:r>
              <a:rPr lang="en-IE" sz="2000" dirty="0" smtClean="0">
                <a:cs typeface="Calibri" pitchFamily="34" charset="0"/>
              </a:rPr>
              <a:t>Product, process, share of new and modified products in sales </a:t>
            </a:r>
          </a:p>
          <a:p>
            <a:r>
              <a:rPr lang="en-IE" sz="2400" dirty="0" smtClean="0">
                <a:cs typeface="Calibri" pitchFamily="34" charset="0"/>
              </a:rPr>
              <a:t>Human capital</a:t>
            </a:r>
          </a:p>
          <a:p>
            <a:pPr lvl="1"/>
            <a:r>
              <a:rPr lang="en-IE" sz="2000" dirty="0" smtClean="0">
                <a:cs typeface="Calibri" pitchFamily="34" charset="0"/>
              </a:rPr>
              <a:t>Share of workers with a degree</a:t>
            </a:r>
          </a:p>
          <a:p>
            <a:r>
              <a:rPr lang="en-IE" sz="2400" dirty="0" smtClean="0">
                <a:cs typeface="Calibri" pitchFamily="34" charset="0"/>
              </a:rPr>
              <a:t>Other data</a:t>
            </a:r>
          </a:p>
          <a:p>
            <a:pPr lvl="1"/>
            <a:r>
              <a:rPr lang="en-IE" sz="2000" dirty="0" smtClean="0">
                <a:cs typeface="Calibri" pitchFamily="34" charset="0"/>
              </a:rPr>
              <a:t>Labour productivity, employment, exporting, industry affiliation, innovation co-operation, funding for innovation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p:cNvSpPr>
          <p:nvPr>
            <p:ph type="title" idx="4294967295"/>
          </p:nvPr>
        </p:nvSpPr>
        <p:spPr>
          <a:xfrm>
            <a:off x="457200" y="116632"/>
            <a:ext cx="8229600" cy="1143000"/>
          </a:xfrm>
        </p:spPr>
        <p:txBody>
          <a:bodyPr>
            <a:normAutofit/>
          </a:bodyPr>
          <a:lstStyle/>
          <a:p>
            <a:r>
              <a:rPr lang="en-GB" dirty="0" smtClean="0"/>
              <a:t>Sample characteristics</a:t>
            </a:r>
          </a:p>
        </p:txBody>
      </p:sp>
      <p:sp>
        <p:nvSpPr>
          <p:cNvPr id="86019" name="Rectangle 3"/>
          <p:cNvSpPr>
            <a:spLocks noGrp="1"/>
          </p:cNvSpPr>
          <p:nvPr>
            <p:ph type="body" idx="4294967295"/>
          </p:nvPr>
        </p:nvSpPr>
        <p:spPr>
          <a:xfrm>
            <a:off x="457200" y="1124744"/>
            <a:ext cx="8229600" cy="5001419"/>
          </a:xfrm>
        </p:spPr>
        <p:txBody>
          <a:bodyPr>
            <a:normAutofit/>
          </a:bodyPr>
          <a:lstStyle/>
          <a:p>
            <a:endParaRPr lang="en-IE" sz="2000" dirty="0" smtClean="0">
              <a:cs typeface="Calibri" pitchFamily="34" charset="0"/>
            </a:endParaRPr>
          </a:p>
        </p:txBody>
      </p:sp>
      <p:graphicFrame>
        <p:nvGraphicFramePr>
          <p:cNvPr id="13" name="Table 12"/>
          <p:cNvGraphicFramePr>
            <a:graphicFrameLocks noGrp="1"/>
          </p:cNvGraphicFramePr>
          <p:nvPr/>
        </p:nvGraphicFramePr>
        <p:xfrm>
          <a:off x="467544" y="1124744"/>
          <a:ext cx="5173469" cy="4798080"/>
        </p:xfrm>
        <a:graphic>
          <a:graphicData uri="http://schemas.openxmlformats.org/drawingml/2006/table">
            <a:tbl>
              <a:tblPr/>
              <a:tblGrid>
                <a:gridCol w="2492745"/>
                <a:gridCol w="204324"/>
                <a:gridCol w="653835"/>
                <a:gridCol w="1037963"/>
                <a:gridCol w="392301"/>
                <a:gridCol w="392301"/>
              </a:tblGrid>
              <a:tr h="159936">
                <a:tc>
                  <a:txBody>
                    <a:bodyPr/>
                    <a:lstStyle/>
                    <a:p>
                      <a:pPr algn="l" fontAlgn="b"/>
                      <a:r>
                        <a:rPr lang="en-GB" sz="900" b="0" i="0" u="none" strike="noStrike" dirty="0">
                          <a:solidFill>
                            <a:srgbClr val="000000"/>
                          </a:solidFill>
                          <a:latin typeface="Calibri"/>
                        </a:rPr>
                        <a:t> </a:t>
                      </a:r>
                    </a:p>
                  </a:txBody>
                  <a:tcPr marL="5093" marR="5093" marT="5093"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GB" sz="900" b="0" i="0" u="none" strike="noStrike" dirty="0">
                          <a:solidFill>
                            <a:srgbClr val="000000"/>
                          </a:solidFill>
                          <a:latin typeface="Calibri"/>
                        </a:rPr>
                        <a:t> </a:t>
                      </a:r>
                    </a:p>
                  </a:txBody>
                  <a:tcPr marL="5093" marR="5093" marT="5093"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GB" sz="900" b="0" i="0" u="none" strike="noStrike" dirty="0">
                          <a:solidFill>
                            <a:srgbClr val="000000"/>
                          </a:solidFill>
                          <a:latin typeface="Calibri"/>
                        </a:rPr>
                        <a:t>source</a:t>
                      </a:r>
                    </a:p>
                  </a:txBody>
                  <a:tcPr marL="5093" marR="5093" marT="5093"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GB" sz="900" b="0" i="0" u="none" strike="noStrike" dirty="0">
                          <a:solidFill>
                            <a:srgbClr val="000000"/>
                          </a:solidFill>
                          <a:latin typeface="Calibri"/>
                        </a:rPr>
                        <a:t>timing</a:t>
                      </a:r>
                    </a:p>
                  </a:txBody>
                  <a:tcPr marL="5093" marR="5093" marT="5093"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900" b="0" i="0" u="none" strike="noStrike" dirty="0">
                          <a:solidFill>
                            <a:srgbClr val="000000"/>
                          </a:solidFill>
                          <a:latin typeface="Calibri"/>
                        </a:rPr>
                        <a:t>mean</a:t>
                      </a:r>
                    </a:p>
                  </a:txBody>
                  <a:tcPr marL="5093" marR="5093" marT="5093"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900" b="0" i="0" u="none" strike="noStrike" dirty="0">
                          <a:solidFill>
                            <a:srgbClr val="000000"/>
                          </a:solidFill>
                          <a:latin typeface="Calibri"/>
                        </a:rPr>
                        <a:t>sd</a:t>
                      </a:r>
                    </a:p>
                  </a:txBody>
                  <a:tcPr marL="5093" marR="5093" marT="5093"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r>
              <a:tr h="159936">
                <a:tc>
                  <a:txBody>
                    <a:bodyPr/>
                    <a:lstStyle/>
                    <a:p>
                      <a:pPr algn="l"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l"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r>
              <a:tr h="159936">
                <a:tc>
                  <a:txBody>
                    <a:bodyPr/>
                    <a:lstStyle/>
                    <a:p>
                      <a:pPr algn="ctr" fontAlgn="b"/>
                      <a:r>
                        <a:rPr lang="en-US" sz="900" b="0" i="0" u="none" strike="noStrike" dirty="0">
                          <a:solidFill>
                            <a:srgbClr val="000000"/>
                          </a:solidFill>
                          <a:latin typeface="Calibri"/>
                        </a:rPr>
                        <a:t>Innovation expenditure&gt;0 dummy</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CIS</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period end</a:t>
                      </a:r>
                    </a:p>
                  </a:txBody>
                  <a:tcPr marL="5093" marR="5093" marT="5093"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0.58</a:t>
                      </a:r>
                    </a:p>
                  </a:txBody>
                  <a:tcPr marL="5093" marR="5093" marT="5093"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0.49</a:t>
                      </a:r>
                    </a:p>
                  </a:txBody>
                  <a:tcPr marL="5093" marR="5093" marT="5093" marB="0" anchor="b">
                    <a:lnL>
                      <a:noFill/>
                    </a:lnL>
                    <a:lnR>
                      <a:noFill/>
                    </a:lnR>
                    <a:lnT>
                      <a:noFill/>
                    </a:lnT>
                    <a:lnB>
                      <a:noFill/>
                    </a:lnB>
                    <a:solidFill>
                      <a:srgbClr val="FFFFFF"/>
                    </a:solidFill>
                  </a:tcPr>
                </a:tc>
              </a:tr>
              <a:tr h="159936">
                <a:tc>
                  <a:txBody>
                    <a:bodyPr/>
                    <a:lstStyle/>
                    <a:p>
                      <a:pPr algn="ctr" fontAlgn="b"/>
                      <a:r>
                        <a:rPr lang="en-US" sz="900" b="0" i="0" u="none" strike="noStrike" dirty="0">
                          <a:solidFill>
                            <a:srgbClr val="000000"/>
                          </a:solidFill>
                          <a:latin typeface="Calibri"/>
                        </a:rPr>
                        <a:t>Innovation expenditure per employee (log)</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CIS</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period end</a:t>
                      </a:r>
                    </a:p>
                  </a:txBody>
                  <a:tcPr marL="5093" marR="5093" marT="5093"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3.84</a:t>
                      </a:r>
                    </a:p>
                  </a:txBody>
                  <a:tcPr marL="5093" marR="5093" marT="5093"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3.56</a:t>
                      </a:r>
                    </a:p>
                  </a:txBody>
                  <a:tcPr marL="5093" marR="5093" marT="5093" marB="0" anchor="b">
                    <a:lnL>
                      <a:noFill/>
                    </a:lnL>
                    <a:lnR>
                      <a:noFill/>
                    </a:lnR>
                    <a:lnT>
                      <a:noFill/>
                    </a:lnT>
                    <a:lnB>
                      <a:noFill/>
                    </a:lnB>
                    <a:solidFill>
                      <a:srgbClr val="FFFFFF"/>
                    </a:solidFill>
                  </a:tcPr>
                </a:tc>
              </a:tr>
              <a:tr h="159936">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l"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l"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r>
              <a:tr h="159936">
                <a:tc>
                  <a:txBody>
                    <a:bodyPr/>
                    <a:lstStyle/>
                    <a:p>
                      <a:pPr algn="ctr" fontAlgn="b"/>
                      <a:r>
                        <a:rPr lang="en-US" sz="900" b="0" i="0" u="none" strike="noStrike" dirty="0">
                          <a:solidFill>
                            <a:srgbClr val="000000"/>
                          </a:solidFill>
                          <a:latin typeface="Calibri"/>
                        </a:rPr>
                        <a:t>Product innovation</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CIS</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3-yr period</a:t>
                      </a:r>
                    </a:p>
                  </a:txBody>
                  <a:tcPr marL="5093" marR="5093" marT="5093"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0.36</a:t>
                      </a:r>
                    </a:p>
                  </a:txBody>
                  <a:tcPr marL="5093" marR="5093" marT="5093"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0.48</a:t>
                      </a:r>
                    </a:p>
                  </a:txBody>
                  <a:tcPr marL="5093" marR="5093" marT="5093" marB="0" anchor="b">
                    <a:lnL>
                      <a:noFill/>
                    </a:lnL>
                    <a:lnR>
                      <a:noFill/>
                    </a:lnR>
                    <a:lnT>
                      <a:noFill/>
                    </a:lnT>
                    <a:lnB>
                      <a:noFill/>
                    </a:lnB>
                    <a:solidFill>
                      <a:srgbClr val="FFFFFF"/>
                    </a:solidFill>
                  </a:tcPr>
                </a:tc>
              </a:tr>
              <a:tr h="159936">
                <a:tc>
                  <a:txBody>
                    <a:bodyPr/>
                    <a:lstStyle/>
                    <a:p>
                      <a:pPr algn="ctr" fontAlgn="b"/>
                      <a:r>
                        <a:rPr lang="en-US" sz="900" b="0" i="0" u="none" strike="noStrike" dirty="0">
                          <a:solidFill>
                            <a:srgbClr val="000000"/>
                          </a:solidFill>
                          <a:latin typeface="Calibri"/>
                        </a:rPr>
                        <a:t>Market novelties</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CIS</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3-yr period</a:t>
                      </a:r>
                    </a:p>
                  </a:txBody>
                  <a:tcPr marL="5093" marR="5093" marT="5093"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0.20</a:t>
                      </a:r>
                    </a:p>
                  </a:txBody>
                  <a:tcPr marL="5093" marR="5093" marT="5093"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0.40</a:t>
                      </a:r>
                    </a:p>
                  </a:txBody>
                  <a:tcPr marL="5093" marR="5093" marT="5093" marB="0" anchor="b">
                    <a:lnL>
                      <a:noFill/>
                    </a:lnL>
                    <a:lnR>
                      <a:noFill/>
                    </a:lnR>
                    <a:lnT>
                      <a:noFill/>
                    </a:lnT>
                    <a:lnB>
                      <a:noFill/>
                    </a:lnB>
                    <a:solidFill>
                      <a:srgbClr val="FFFFFF"/>
                    </a:solidFill>
                  </a:tcPr>
                </a:tc>
              </a:tr>
              <a:tr h="159936">
                <a:tc>
                  <a:txBody>
                    <a:bodyPr/>
                    <a:lstStyle/>
                    <a:p>
                      <a:pPr algn="ctr" fontAlgn="b"/>
                      <a:r>
                        <a:rPr lang="en-US" sz="900" b="0" i="0" u="none" strike="noStrike" dirty="0">
                          <a:solidFill>
                            <a:srgbClr val="000000"/>
                          </a:solidFill>
                          <a:latin typeface="Calibri"/>
                        </a:rPr>
                        <a:t>Firm novelties</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CIS</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3-yr period</a:t>
                      </a:r>
                    </a:p>
                  </a:txBody>
                  <a:tcPr marL="5093" marR="5093" marT="5093"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0.29</a:t>
                      </a:r>
                    </a:p>
                  </a:txBody>
                  <a:tcPr marL="5093" marR="5093" marT="5093"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0.45</a:t>
                      </a:r>
                    </a:p>
                  </a:txBody>
                  <a:tcPr marL="5093" marR="5093" marT="5093" marB="0" anchor="b">
                    <a:lnL>
                      <a:noFill/>
                    </a:lnL>
                    <a:lnR>
                      <a:noFill/>
                    </a:lnR>
                    <a:lnT>
                      <a:noFill/>
                    </a:lnT>
                    <a:lnB>
                      <a:noFill/>
                    </a:lnB>
                    <a:solidFill>
                      <a:srgbClr val="FFFFFF"/>
                    </a:solidFill>
                  </a:tcPr>
                </a:tc>
              </a:tr>
              <a:tr h="159936">
                <a:tc>
                  <a:txBody>
                    <a:bodyPr/>
                    <a:lstStyle/>
                    <a:p>
                      <a:pPr algn="ctr" fontAlgn="b"/>
                      <a:r>
                        <a:rPr lang="en-US" sz="900" b="0" i="0" u="none" strike="noStrike" dirty="0">
                          <a:solidFill>
                            <a:srgbClr val="000000"/>
                          </a:solidFill>
                          <a:latin typeface="Calibri"/>
                        </a:rPr>
                        <a:t>Process innovation</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CIS</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3-yr period</a:t>
                      </a:r>
                    </a:p>
                  </a:txBody>
                  <a:tcPr marL="5093" marR="5093" marT="5093"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0.23</a:t>
                      </a:r>
                    </a:p>
                  </a:txBody>
                  <a:tcPr marL="5093" marR="5093" marT="5093"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0.42</a:t>
                      </a:r>
                    </a:p>
                  </a:txBody>
                  <a:tcPr marL="5093" marR="5093" marT="5093" marB="0" anchor="b">
                    <a:lnL>
                      <a:noFill/>
                    </a:lnL>
                    <a:lnR>
                      <a:noFill/>
                    </a:lnR>
                    <a:lnT>
                      <a:noFill/>
                    </a:lnT>
                    <a:lnB>
                      <a:noFill/>
                    </a:lnB>
                    <a:solidFill>
                      <a:srgbClr val="FFFFFF"/>
                    </a:solidFill>
                  </a:tcPr>
                </a:tc>
              </a:tr>
              <a:tr h="159936">
                <a:tc>
                  <a:txBody>
                    <a:bodyPr/>
                    <a:lstStyle/>
                    <a:p>
                      <a:pPr algn="ctr" fontAlgn="b"/>
                      <a:r>
                        <a:rPr lang="en-US" sz="900" b="0" i="0" u="none" strike="noStrike" dirty="0">
                          <a:solidFill>
                            <a:srgbClr val="000000"/>
                          </a:solidFill>
                          <a:latin typeface="Calibri"/>
                        </a:rPr>
                        <a:t>Innovative turnover share</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CIS</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3-yr period</a:t>
                      </a:r>
                    </a:p>
                  </a:txBody>
                  <a:tcPr marL="5093" marR="5093" marT="5093"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0.11</a:t>
                      </a:r>
                    </a:p>
                  </a:txBody>
                  <a:tcPr marL="5093" marR="5093" marT="5093"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0.23</a:t>
                      </a:r>
                    </a:p>
                  </a:txBody>
                  <a:tcPr marL="5093" marR="5093" marT="5093" marB="0" anchor="b">
                    <a:lnL>
                      <a:noFill/>
                    </a:lnL>
                    <a:lnR>
                      <a:noFill/>
                    </a:lnR>
                    <a:lnT>
                      <a:noFill/>
                    </a:lnT>
                    <a:lnB>
                      <a:noFill/>
                    </a:lnB>
                    <a:solidFill>
                      <a:srgbClr val="FFFFFF"/>
                    </a:solidFill>
                  </a:tcPr>
                </a:tc>
              </a:tr>
              <a:tr h="159936">
                <a:tc>
                  <a:txBody>
                    <a:bodyPr/>
                    <a:lstStyle/>
                    <a:p>
                      <a:pPr algn="ctr" fontAlgn="b"/>
                      <a:r>
                        <a:rPr lang="en-GB" sz="900" b="0" i="0" u="none" strike="noStrike" dirty="0">
                          <a:solidFill>
                            <a:srgbClr val="000000"/>
                          </a:solidFill>
                          <a:latin typeface="Calibri"/>
                        </a:rPr>
                        <a:t>Innovative turnover share (new to market)</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CIS</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3-yr period</a:t>
                      </a:r>
                    </a:p>
                  </a:txBody>
                  <a:tcPr marL="5093" marR="5093" marT="5093"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0.03</a:t>
                      </a:r>
                    </a:p>
                  </a:txBody>
                  <a:tcPr marL="5093" marR="5093" marT="5093"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0.09</a:t>
                      </a:r>
                    </a:p>
                  </a:txBody>
                  <a:tcPr marL="5093" marR="5093" marT="5093" marB="0" anchor="b">
                    <a:lnL>
                      <a:noFill/>
                    </a:lnL>
                    <a:lnR>
                      <a:noFill/>
                    </a:lnR>
                    <a:lnT>
                      <a:noFill/>
                    </a:lnT>
                    <a:lnB>
                      <a:noFill/>
                    </a:lnB>
                    <a:solidFill>
                      <a:srgbClr val="FFFFFF"/>
                    </a:solidFill>
                  </a:tcPr>
                </a:tc>
              </a:tr>
              <a:tr h="159936">
                <a:tc>
                  <a:txBody>
                    <a:bodyPr/>
                    <a:lstStyle/>
                    <a:p>
                      <a:pPr algn="ctr" fontAlgn="b"/>
                      <a:r>
                        <a:rPr lang="en-GB" sz="900" b="0" i="0" u="none" strike="noStrike" dirty="0">
                          <a:solidFill>
                            <a:srgbClr val="000000"/>
                          </a:solidFill>
                          <a:latin typeface="Calibri"/>
                        </a:rPr>
                        <a:t>Innovative turnover share (new to firm)</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CIS</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3-yr period</a:t>
                      </a:r>
                    </a:p>
                  </a:txBody>
                  <a:tcPr marL="5093" marR="5093" marT="5093"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0.04</a:t>
                      </a:r>
                    </a:p>
                  </a:txBody>
                  <a:tcPr marL="5093" marR="5093" marT="5093"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0.11</a:t>
                      </a:r>
                    </a:p>
                  </a:txBody>
                  <a:tcPr marL="5093" marR="5093" marT="5093" marB="0" anchor="b">
                    <a:lnL>
                      <a:noFill/>
                    </a:lnL>
                    <a:lnR>
                      <a:noFill/>
                    </a:lnR>
                    <a:lnT>
                      <a:noFill/>
                    </a:lnT>
                    <a:lnB>
                      <a:noFill/>
                    </a:lnB>
                    <a:solidFill>
                      <a:srgbClr val="FFFFFF"/>
                    </a:solidFill>
                  </a:tcPr>
                </a:tc>
              </a:tr>
              <a:tr h="159936">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r>
              <a:tr h="159936">
                <a:tc>
                  <a:txBody>
                    <a:bodyPr/>
                    <a:lstStyle/>
                    <a:p>
                      <a:pPr algn="ctr" fontAlgn="b"/>
                      <a:r>
                        <a:rPr lang="en-US" sz="900" b="0" i="0" u="none" strike="noStrike" dirty="0">
                          <a:solidFill>
                            <a:srgbClr val="000000"/>
                          </a:solidFill>
                          <a:latin typeface="Calibri"/>
                        </a:rPr>
                        <a:t>Funding for innovation</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CIS</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3-yr period</a:t>
                      </a:r>
                    </a:p>
                  </a:txBody>
                  <a:tcPr marL="5093" marR="5093" marT="5093"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0.11</a:t>
                      </a:r>
                    </a:p>
                  </a:txBody>
                  <a:tcPr marL="5093" marR="5093" marT="5093"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0.31</a:t>
                      </a:r>
                    </a:p>
                  </a:txBody>
                  <a:tcPr marL="5093" marR="5093" marT="5093" marB="0" anchor="b">
                    <a:lnL>
                      <a:noFill/>
                    </a:lnL>
                    <a:lnR>
                      <a:noFill/>
                    </a:lnR>
                    <a:lnT>
                      <a:noFill/>
                    </a:lnT>
                    <a:lnB>
                      <a:noFill/>
                    </a:lnB>
                    <a:solidFill>
                      <a:srgbClr val="FFFFFF"/>
                    </a:solidFill>
                  </a:tcPr>
                </a:tc>
              </a:tr>
              <a:tr h="159936">
                <a:tc>
                  <a:txBody>
                    <a:bodyPr/>
                    <a:lstStyle/>
                    <a:p>
                      <a:pPr algn="ctr" fontAlgn="b"/>
                      <a:r>
                        <a:rPr lang="en-US" sz="900" b="0" i="0" u="none" strike="noStrike" dirty="0">
                          <a:solidFill>
                            <a:srgbClr val="000000"/>
                          </a:solidFill>
                          <a:latin typeface="Calibri"/>
                        </a:rPr>
                        <a:t>Co-operation on innovation</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CIS</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3-yr period</a:t>
                      </a:r>
                    </a:p>
                  </a:txBody>
                  <a:tcPr marL="5093" marR="5093" marT="5093"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0.26</a:t>
                      </a:r>
                    </a:p>
                  </a:txBody>
                  <a:tcPr marL="5093" marR="5093" marT="5093"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0.44</a:t>
                      </a:r>
                    </a:p>
                  </a:txBody>
                  <a:tcPr marL="5093" marR="5093" marT="5093" marB="0" anchor="b">
                    <a:lnL>
                      <a:noFill/>
                    </a:lnL>
                    <a:lnR>
                      <a:noFill/>
                    </a:lnR>
                    <a:lnT>
                      <a:noFill/>
                    </a:lnT>
                    <a:lnB>
                      <a:noFill/>
                    </a:lnB>
                    <a:solidFill>
                      <a:srgbClr val="FFFFFF"/>
                    </a:solidFill>
                  </a:tcPr>
                </a:tc>
              </a:tr>
              <a:tr h="159936">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r>
              <a:tr h="159936">
                <a:tc>
                  <a:txBody>
                    <a:bodyPr/>
                    <a:lstStyle/>
                    <a:p>
                      <a:pPr algn="ctr" fontAlgn="b"/>
                      <a:r>
                        <a:rPr lang="en-US" sz="900" b="0" i="0" u="none" strike="noStrike" dirty="0">
                          <a:solidFill>
                            <a:srgbClr val="000000"/>
                          </a:solidFill>
                          <a:latin typeface="Calibri"/>
                        </a:rPr>
                        <a:t>Exporter</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CIS</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3-yr period</a:t>
                      </a:r>
                    </a:p>
                  </a:txBody>
                  <a:tcPr marL="5093" marR="5093" marT="5093"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0.48</a:t>
                      </a:r>
                    </a:p>
                  </a:txBody>
                  <a:tcPr marL="5093" marR="5093" marT="5093"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0.50</a:t>
                      </a:r>
                    </a:p>
                  </a:txBody>
                  <a:tcPr marL="5093" marR="5093" marT="5093" marB="0" anchor="b">
                    <a:lnL>
                      <a:noFill/>
                    </a:lnL>
                    <a:lnR>
                      <a:noFill/>
                    </a:lnR>
                    <a:lnT>
                      <a:noFill/>
                    </a:lnT>
                    <a:lnB>
                      <a:noFill/>
                    </a:lnB>
                    <a:solidFill>
                      <a:srgbClr val="FFFFFF"/>
                    </a:solidFill>
                  </a:tcPr>
                </a:tc>
              </a:tr>
              <a:tr h="159936">
                <a:tc>
                  <a:txBody>
                    <a:bodyPr/>
                    <a:lstStyle/>
                    <a:p>
                      <a:pPr algn="ctr" fontAlgn="b"/>
                      <a:r>
                        <a:rPr lang="en-US" sz="900" b="0" i="0" u="none" strike="noStrike" dirty="0">
                          <a:solidFill>
                            <a:srgbClr val="000000"/>
                          </a:solidFill>
                          <a:latin typeface="Calibri"/>
                        </a:rPr>
                        <a:t>Share of skilled employees</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CIS</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start/end period</a:t>
                      </a:r>
                    </a:p>
                  </a:txBody>
                  <a:tcPr marL="5093" marR="5093" marT="5093"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0.13</a:t>
                      </a:r>
                    </a:p>
                  </a:txBody>
                  <a:tcPr marL="5093" marR="5093" marT="5093"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0.22</a:t>
                      </a:r>
                    </a:p>
                  </a:txBody>
                  <a:tcPr marL="5093" marR="5093" marT="5093" marB="0" anchor="b">
                    <a:lnL>
                      <a:noFill/>
                    </a:lnL>
                    <a:lnR>
                      <a:noFill/>
                    </a:lnR>
                    <a:lnT>
                      <a:noFill/>
                    </a:lnT>
                    <a:lnB>
                      <a:noFill/>
                    </a:lnB>
                    <a:solidFill>
                      <a:srgbClr val="FFFFFF"/>
                    </a:solidFill>
                  </a:tcPr>
                </a:tc>
              </a:tr>
              <a:tr h="159936">
                <a:tc>
                  <a:txBody>
                    <a:bodyPr/>
                    <a:lstStyle/>
                    <a:p>
                      <a:pPr algn="ctr" fontAlgn="b"/>
                      <a:r>
                        <a:rPr lang="en-US" sz="900" b="0" i="0" u="none" strike="noStrike" dirty="0">
                          <a:solidFill>
                            <a:srgbClr val="000000"/>
                          </a:solidFill>
                          <a:latin typeface="Calibri"/>
                        </a:rPr>
                        <a:t>Organisational capital per employee (log)</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ARD/ASHE</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period start</a:t>
                      </a:r>
                    </a:p>
                  </a:txBody>
                  <a:tcPr marL="5093" marR="5093" marT="5093"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8.65</a:t>
                      </a:r>
                    </a:p>
                  </a:txBody>
                  <a:tcPr marL="5093" marR="5093" marT="5093"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0.75</a:t>
                      </a:r>
                    </a:p>
                  </a:txBody>
                  <a:tcPr marL="5093" marR="5093" marT="5093" marB="0" anchor="b">
                    <a:lnL>
                      <a:noFill/>
                    </a:lnL>
                    <a:lnR>
                      <a:noFill/>
                    </a:lnR>
                    <a:lnT>
                      <a:noFill/>
                    </a:lnT>
                    <a:lnB>
                      <a:noFill/>
                    </a:lnB>
                    <a:solidFill>
                      <a:srgbClr val="FFFFFF"/>
                    </a:solidFill>
                  </a:tcPr>
                </a:tc>
              </a:tr>
              <a:tr h="159936">
                <a:tc>
                  <a:txBody>
                    <a:bodyPr/>
                    <a:lstStyle/>
                    <a:p>
                      <a:pPr algn="ctr" fontAlgn="b"/>
                      <a:r>
                        <a:rPr lang="en-US" sz="900" b="0" i="0" u="none" strike="noStrike" dirty="0">
                          <a:solidFill>
                            <a:srgbClr val="000000"/>
                          </a:solidFill>
                          <a:latin typeface="Calibri"/>
                        </a:rPr>
                        <a:t>Tangible capital per employee (log)</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ARD/ASHE</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period start</a:t>
                      </a:r>
                    </a:p>
                  </a:txBody>
                  <a:tcPr marL="5093" marR="5093" marT="5093"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9.40</a:t>
                      </a:r>
                    </a:p>
                  </a:txBody>
                  <a:tcPr marL="5093" marR="5093" marT="5093"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1.43</a:t>
                      </a:r>
                    </a:p>
                  </a:txBody>
                  <a:tcPr marL="5093" marR="5093" marT="5093" marB="0" anchor="b">
                    <a:lnL>
                      <a:noFill/>
                    </a:lnL>
                    <a:lnR>
                      <a:noFill/>
                    </a:lnR>
                    <a:lnT>
                      <a:noFill/>
                    </a:lnT>
                    <a:lnB>
                      <a:noFill/>
                    </a:lnB>
                    <a:solidFill>
                      <a:srgbClr val="FFFFFF"/>
                    </a:solidFill>
                  </a:tcPr>
                </a:tc>
              </a:tr>
              <a:tr h="159936">
                <a:tc>
                  <a:txBody>
                    <a:bodyPr/>
                    <a:lstStyle/>
                    <a:p>
                      <a:pPr algn="ctr" fontAlgn="b"/>
                      <a:r>
                        <a:rPr lang="en-US" sz="900" b="0" i="0" u="none" strike="noStrike" dirty="0">
                          <a:solidFill>
                            <a:srgbClr val="000000"/>
                          </a:solidFill>
                          <a:latin typeface="Calibri"/>
                        </a:rPr>
                        <a:t>Materials per employee (log)</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ARD/ASHE</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period start</a:t>
                      </a:r>
                    </a:p>
                  </a:txBody>
                  <a:tcPr marL="5093" marR="5093" marT="5093"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10.49</a:t>
                      </a:r>
                    </a:p>
                  </a:txBody>
                  <a:tcPr marL="5093" marR="5093" marT="5093"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1.48</a:t>
                      </a:r>
                    </a:p>
                  </a:txBody>
                  <a:tcPr marL="5093" marR="5093" marT="5093" marB="0" anchor="b">
                    <a:lnL>
                      <a:noFill/>
                    </a:lnL>
                    <a:lnR>
                      <a:noFill/>
                    </a:lnR>
                    <a:lnT>
                      <a:noFill/>
                    </a:lnT>
                    <a:lnB>
                      <a:noFill/>
                    </a:lnB>
                    <a:solidFill>
                      <a:srgbClr val="FFFFFF"/>
                    </a:solidFill>
                  </a:tcPr>
                </a:tc>
              </a:tr>
              <a:tr h="159936">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l"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l"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r>
              <a:tr h="159936">
                <a:tc>
                  <a:txBody>
                    <a:bodyPr/>
                    <a:lstStyle/>
                    <a:p>
                      <a:pPr algn="ctr" fontAlgn="b"/>
                      <a:r>
                        <a:rPr lang="en-US" sz="900" b="0" i="0" u="none" strike="noStrike" dirty="0">
                          <a:solidFill>
                            <a:srgbClr val="000000"/>
                          </a:solidFill>
                          <a:latin typeface="Calibri"/>
                        </a:rPr>
                        <a:t>Turnover per employee (log)</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CIS</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period end</a:t>
                      </a:r>
                    </a:p>
                  </a:txBody>
                  <a:tcPr marL="5093" marR="5093" marT="5093"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11.30</a:t>
                      </a:r>
                    </a:p>
                  </a:txBody>
                  <a:tcPr marL="5093" marR="5093" marT="5093"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1.01</a:t>
                      </a:r>
                    </a:p>
                  </a:txBody>
                  <a:tcPr marL="5093" marR="5093" marT="5093" marB="0" anchor="b">
                    <a:lnL>
                      <a:noFill/>
                    </a:lnL>
                    <a:lnR>
                      <a:noFill/>
                    </a:lnR>
                    <a:lnT>
                      <a:noFill/>
                    </a:lnT>
                    <a:lnB>
                      <a:noFill/>
                    </a:lnB>
                    <a:solidFill>
                      <a:srgbClr val="FFFFFF"/>
                    </a:solidFill>
                  </a:tcPr>
                </a:tc>
              </a:tr>
              <a:tr h="159936">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l"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l"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r>
              <a:tr h="159936">
                <a:tc>
                  <a:txBody>
                    <a:bodyPr/>
                    <a:lstStyle/>
                    <a:p>
                      <a:pPr algn="ctr" fontAlgn="b"/>
                      <a:r>
                        <a:rPr lang="en-US" sz="900" b="0" i="0" u="none" strike="noStrike" dirty="0">
                          <a:solidFill>
                            <a:srgbClr val="000000"/>
                          </a:solidFill>
                          <a:latin typeface="Calibri"/>
                        </a:rPr>
                        <a:t>Size 50-99 employees</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CIS</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period start</a:t>
                      </a:r>
                    </a:p>
                  </a:txBody>
                  <a:tcPr marL="5093" marR="5093" marT="5093"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0.13</a:t>
                      </a:r>
                    </a:p>
                  </a:txBody>
                  <a:tcPr marL="5093" marR="5093" marT="5093"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0.34</a:t>
                      </a:r>
                    </a:p>
                  </a:txBody>
                  <a:tcPr marL="5093" marR="5093" marT="5093" marB="0" anchor="b">
                    <a:lnL>
                      <a:noFill/>
                    </a:lnL>
                    <a:lnR>
                      <a:noFill/>
                    </a:lnR>
                    <a:lnT>
                      <a:noFill/>
                    </a:lnT>
                    <a:lnB>
                      <a:noFill/>
                    </a:lnB>
                    <a:solidFill>
                      <a:srgbClr val="FFFFFF"/>
                    </a:solidFill>
                  </a:tcPr>
                </a:tc>
              </a:tr>
              <a:tr h="159936">
                <a:tc>
                  <a:txBody>
                    <a:bodyPr/>
                    <a:lstStyle/>
                    <a:p>
                      <a:pPr algn="ctr" fontAlgn="b"/>
                      <a:r>
                        <a:rPr lang="en-US" sz="900" b="0" i="0" u="none" strike="noStrike" dirty="0">
                          <a:solidFill>
                            <a:srgbClr val="000000"/>
                          </a:solidFill>
                          <a:latin typeface="Calibri"/>
                        </a:rPr>
                        <a:t>Size 100-249 employees</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CIS</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period start</a:t>
                      </a:r>
                    </a:p>
                  </a:txBody>
                  <a:tcPr marL="5093" marR="5093" marT="5093"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0.17</a:t>
                      </a:r>
                    </a:p>
                  </a:txBody>
                  <a:tcPr marL="5093" marR="5093" marT="5093"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0.37</a:t>
                      </a:r>
                    </a:p>
                  </a:txBody>
                  <a:tcPr marL="5093" marR="5093" marT="5093" marB="0" anchor="b">
                    <a:lnL>
                      <a:noFill/>
                    </a:lnL>
                    <a:lnR>
                      <a:noFill/>
                    </a:lnR>
                    <a:lnT>
                      <a:noFill/>
                    </a:lnT>
                    <a:lnB>
                      <a:noFill/>
                    </a:lnB>
                    <a:solidFill>
                      <a:srgbClr val="FFFFFF"/>
                    </a:solidFill>
                  </a:tcPr>
                </a:tc>
              </a:tr>
              <a:tr h="159936">
                <a:tc>
                  <a:txBody>
                    <a:bodyPr/>
                    <a:lstStyle/>
                    <a:p>
                      <a:pPr algn="ctr" fontAlgn="b"/>
                      <a:r>
                        <a:rPr lang="en-US" sz="900" b="0" i="0" u="none" strike="noStrike" dirty="0">
                          <a:solidFill>
                            <a:srgbClr val="000000"/>
                          </a:solidFill>
                          <a:latin typeface="Calibri"/>
                        </a:rPr>
                        <a:t>Size 250-999 employees</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CIS</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period start</a:t>
                      </a:r>
                    </a:p>
                  </a:txBody>
                  <a:tcPr marL="5093" marR="5093" marT="5093"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0.32</a:t>
                      </a:r>
                    </a:p>
                  </a:txBody>
                  <a:tcPr marL="5093" marR="5093" marT="5093"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0.47</a:t>
                      </a:r>
                    </a:p>
                  </a:txBody>
                  <a:tcPr marL="5093" marR="5093" marT="5093" marB="0" anchor="b">
                    <a:lnL>
                      <a:noFill/>
                    </a:lnL>
                    <a:lnR>
                      <a:noFill/>
                    </a:lnR>
                    <a:lnT>
                      <a:noFill/>
                    </a:lnT>
                    <a:lnB>
                      <a:noFill/>
                    </a:lnB>
                    <a:solidFill>
                      <a:srgbClr val="FFFFFF"/>
                    </a:solidFill>
                  </a:tcPr>
                </a:tc>
              </a:tr>
              <a:tr h="159936">
                <a:tc>
                  <a:txBody>
                    <a:bodyPr/>
                    <a:lstStyle/>
                    <a:p>
                      <a:pPr algn="ctr" fontAlgn="b"/>
                      <a:r>
                        <a:rPr lang="en-US" sz="900" b="0" i="0" u="none" strike="noStrike" dirty="0">
                          <a:solidFill>
                            <a:srgbClr val="000000"/>
                          </a:solidFill>
                          <a:latin typeface="Calibri"/>
                        </a:rPr>
                        <a:t>Size 1000+ employees</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CIS</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period start</a:t>
                      </a:r>
                    </a:p>
                  </a:txBody>
                  <a:tcPr marL="5093" marR="5093" marT="5093"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0.10</a:t>
                      </a:r>
                    </a:p>
                  </a:txBody>
                  <a:tcPr marL="5093" marR="5093" marT="5093"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Calibri"/>
                        </a:rPr>
                        <a:t>0.29</a:t>
                      </a:r>
                    </a:p>
                  </a:txBody>
                  <a:tcPr marL="5093" marR="5093" marT="5093" marB="0" anchor="b">
                    <a:lnL>
                      <a:noFill/>
                    </a:lnL>
                    <a:lnR>
                      <a:noFill/>
                    </a:lnR>
                    <a:lnT>
                      <a:noFill/>
                    </a:lnT>
                    <a:lnB>
                      <a:noFill/>
                    </a:lnB>
                    <a:solidFill>
                      <a:srgbClr val="FFFFFF"/>
                    </a:solidFill>
                  </a:tcPr>
                </a:tc>
              </a:tr>
              <a:tr h="159936">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l"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c>
                  <a:txBody>
                    <a:bodyPr/>
                    <a:lstStyle/>
                    <a:p>
                      <a:pPr algn="l" fontAlgn="b"/>
                      <a:r>
                        <a:rPr lang="en-GB" sz="900" b="0" i="0" u="none" strike="noStrike" dirty="0">
                          <a:solidFill>
                            <a:srgbClr val="000000"/>
                          </a:solidFill>
                          <a:latin typeface="Calibri"/>
                        </a:rPr>
                        <a:t> </a:t>
                      </a:r>
                    </a:p>
                  </a:txBody>
                  <a:tcPr marL="5093" marR="5093" marT="5093" marB="0" anchor="b">
                    <a:lnL>
                      <a:noFill/>
                    </a:lnL>
                    <a:lnR>
                      <a:noFill/>
                    </a:lnR>
                    <a:lnT>
                      <a:noFill/>
                    </a:lnT>
                    <a:lnB>
                      <a:noFill/>
                    </a:lnB>
                    <a:solidFill>
                      <a:srgbClr val="FFFFFF"/>
                    </a:solidFill>
                  </a:tcPr>
                </a:tc>
              </a:tr>
              <a:tr h="159936">
                <a:tc>
                  <a:txBody>
                    <a:bodyPr/>
                    <a:lstStyle/>
                    <a:p>
                      <a:pPr algn="ctr" fontAlgn="b"/>
                      <a:r>
                        <a:rPr lang="en-US" sz="900" b="0" i="0" u="none" strike="noStrike" dirty="0">
                          <a:solidFill>
                            <a:srgbClr val="000000"/>
                          </a:solidFill>
                          <a:latin typeface="Calibri"/>
                        </a:rPr>
                        <a:t>Observations</a:t>
                      </a:r>
                    </a:p>
                  </a:txBody>
                  <a:tcPr marL="5093" marR="5093" marT="5093"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900" b="0" i="0" u="none" strike="noStrike" dirty="0">
                          <a:solidFill>
                            <a:srgbClr val="000000"/>
                          </a:solidFill>
                          <a:latin typeface="Calibri"/>
                        </a:rPr>
                        <a:t> </a:t>
                      </a:r>
                    </a:p>
                  </a:txBody>
                  <a:tcPr marL="5093" marR="5093" marT="5093"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dirty="0">
                          <a:solidFill>
                            <a:srgbClr val="000000"/>
                          </a:solidFill>
                          <a:latin typeface="Calibri"/>
                        </a:rPr>
                        <a:t>5707</a:t>
                      </a:r>
                    </a:p>
                  </a:txBody>
                  <a:tcPr marL="5093" marR="5093" marT="5093"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dirty="0">
                          <a:solidFill>
                            <a:srgbClr val="000000"/>
                          </a:solidFill>
                          <a:latin typeface="Calibri"/>
                        </a:rPr>
                        <a:t>5707</a:t>
                      </a:r>
                    </a:p>
                  </a:txBody>
                  <a:tcPr marL="5093" marR="5093" marT="5093"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bl>
          </a:graphicData>
        </a:graphic>
      </p:graphicFrame>
      <p:sp>
        <p:nvSpPr>
          <p:cNvPr id="14" name="TextBox 13"/>
          <p:cNvSpPr txBox="1"/>
          <p:nvPr/>
        </p:nvSpPr>
        <p:spPr>
          <a:xfrm>
            <a:off x="5940152" y="2636912"/>
            <a:ext cx="3528392" cy="2308324"/>
          </a:xfrm>
          <a:prstGeom prst="rect">
            <a:avLst/>
          </a:prstGeom>
          <a:noFill/>
        </p:spPr>
        <p:txBody>
          <a:bodyPr wrap="square" rtlCol="0">
            <a:spAutoFit/>
          </a:bodyPr>
          <a:lstStyle/>
          <a:p>
            <a:r>
              <a:rPr lang="en-GB" dirty="0" smtClean="0"/>
              <a:t>Materials/Turnover      </a:t>
            </a:r>
          </a:p>
          <a:p>
            <a:r>
              <a:rPr lang="en-GB" dirty="0" smtClean="0"/>
              <a:t>	45%</a:t>
            </a:r>
          </a:p>
          <a:p>
            <a:endParaRPr lang="en-GB" dirty="0" smtClean="0"/>
          </a:p>
          <a:p>
            <a:r>
              <a:rPr lang="en-GB" dirty="0" smtClean="0"/>
              <a:t>Fixed capital/Turnover </a:t>
            </a:r>
          </a:p>
          <a:p>
            <a:r>
              <a:rPr lang="en-GB" dirty="0" smtClean="0"/>
              <a:t>	15%</a:t>
            </a:r>
          </a:p>
          <a:p>
            <a:endParaRPr lang="en-GB" dirty="0" smtClean="0"/>
          </a:p>
          <a:p>
            <a:r>
              <a:rPr lang="en-GB" dirty="0" smtClean="0"/>
              <a:t>Organisational capital/Turnover</a:t>
            </a:r>
          </a:p>
          <a:p>
            <a:r>
              <a:rPr lang="en-GB" dirty="0" smtClean="0"/>
              <a:t>	 7%</a:t>
            </a:r>
            <a:endParaRPr lang="en-GB" dirty="0"/>
          </a:p>
        </p:txBody>
      </p:sp>
      <p:sp>
        <p:nvSpPr>
          <p:cNvPr id="15" name="TextBox 14"/>
          <p:cNvSpPr txBox="1"/>
          <p:nvPr/>
        </p:nvSpPr>
        <p:spPr>
          <a:xfrm>
            <a:off x="467544" y="6093296"/>
            <a:ext cx="5877828" cy="276999"/>
          </a:xfrm>
          <a:prstGeom prst="rect">
            <a:avLst/>
          </a:prstGeom>
          <a:noFill/>
        </p:spPr>
        <p:txBody>
          <a:bodyPr wrap="none" rtlCol="0">
            <a:spAutoFit/>
          </a:bodyPr>
          <a:lstStyle/>
          <a:p>
            <a:r>
              <a:rPr lang="en-GB" sz="1200" dirty="0" smtClean="0"/>
              <a:t>Note: Tangible capital estimates provided by Richard Harris. These exclude property capital.</a:t>
            </a:r>
            <a:endParaRPr lang="en-GB" sz="12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 type=&quot;3&quot; unique_id=&quot;10038&quot;&gt;&lt;property id=&quot;20148&quot; value=&quot;5&quot;/&gt;&lt;property id=&quot;20300&quot; value=&quot;Slide 2&quot;/&gt;&lt;property id=&quot;20307&quot; value=&quot;258&quot;/&gt;&lt;/object&gt;&lt;object type=&quot;3&quot; unique_id=&quot;10039&quot;&gt;&lt;property id=&quot;20148&quot; value=&quot;5&quot;/&gt;&lt;property id=&quot;20300&quot; value=&quot;Slide 3&quot;/&gt;&lt;property id=&quot;20307&quot; value=&quot;261&quot;/&gt;&lt;/object&gt;&lt;/object&gt;&lt;/object&gt;&lt;/database&gt;"/>
  <p:tag name="SECTOMILLISECCONVERTED" val="1"/>
</p:tagLst>
</file>

<file path=ppt/theme/theme1.xml><?xml version="1.0" encoding="utf-8"?>
<a:theme xmlns:a="http://schemas.openxmlformats.org/drawingml/2006/main" name="NIESR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NIESR PowerPoint Template</Template>
  <TotalTime>712</TotalTime>
  <Words>2294</Words>
  <Application>Microsoft Office PowerPoint</Application>
  <PresentationFormat>On-screen Show (4:3)</PresentationFormat>
  <Paragraphs>875</Paragraphs>
  <Slides>17</Slides>
  <Notes>8</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NIESR PowerPoint Template</vt:lpstr>
      <vt:lpstr>Organisational capital, firms’ innovation strategies and productivity  Rebecca Riley* and Priit Vahter**  *National Institute of Economic and Social Research;  Centre for Learning and Life Chances in Knowledge Economies  **University of Tartu, Estonia   Productivity and Firm Growth Workshop NIESR  2 July 2014         </vt:lpstr>
      <vt:lpstr>Disclaimer </vt:lpstr>
      <vt:lpstr>Background &amp; Motivation (1)</vt:lpstr>
      <vt:lpstr>Background &amp; Motivation (2)</vt:lpstr>
      <vt:lpstr>Measuring firms’ organisational capital (1)</vt:lpstr>
      <vt:lpstr>Investment in organisational capital</vt:lpstr>
      <vt:lpstr>Measuring firms’ organisational capital (2)</vt:lpstr>
      <vt:lpstr>Linked innovation survey data</vt:lpstr>
      <vt:lpstr>Sample characteristics</vt:lpstr>
      <vt:lpstr>Slide 10</vt:lpstr>
      <vt:lpstr>Investment in Innovation (stage 1) </vt:lpstr>
      <vt:lpstr>Innovation Output (stage 2)</vt:lpstr>
      <vt:lpstr>Productivity (stage 3)</vt:lpstr>
      <vt:lpstr>Complementarities-in-Use.  Innovation Expenditures and Organisational Capital</vt:lpstr>
      <vt:lpstr>Other Results</vt:lpstr>
      <vt:lpstr>Conclusions</vt:lpstr>
      <vt:lpstr>Further Research</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RRiley</dc:creator>
  <cp:lastModifiedBy>RRiley</cp:lastModifiedBy>
  <cp:revision>102</cp:revision>
  <dcterms:created xsi:type="dcterms:W3CDTF">2014-01-26T20:38:20Z</dcterms:created>
  <dcterms:modified xsi:type="dcterms:W3CDTF">2014-07-02T12:47:31Z</dcterms:modified>
</cp:coreProperties>
</file>